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59"/>
  </p:notesMasterIdLst>
  <p:sldIdLst>
    <p:sldId id="256" r:id="rId2"/>
    <p:sldId id="257" r:id="rId3"/>
    <p:sldId id="268" r:id="rId4"/>
    <p:sldId id="490" r:id="rId5"/>
    <p:sldId id="498" r:id="rId6"/>
    <p:sldId id="499" r:id="rId7"/>
    <p:sldId id="500" r:id="rId8"/>
    <p:sldId id="494" r:id="rId9"/>
    <p:sldId id="346" r:id="rId10"/>
    <p:sldId id="312" r:id="rId11"/>
    <p:sldId id="336" r:id="rId12"/>
    <p:sldId id="282" r:id="rId13"/>
    <p:sldId id="348" r:id="rId14"/>
    <p:sldId id="322" r:id="rId15"/>
    <p:sldId id="325" r:id="rId16"/>
    <p:sldId id="324" r:id="rId17"/>
    <p:sldId id="326" r:id="rId18"/>
    <p:sldId id="327" r:id="rId19"/>
    <p:sldId id="328" r:id="rId20"/>
    <p:sldId id="290" r:id="rId21"/>
    <p:sldId id="277" r:id="rId22"/>
    <p:sldId id="342" r:id="rId23"/>
    <p:sldId id="343" r:id="rId24"/>
    <p:sldId id="349" r:id="rId25"/>
    <p:sldId id="470" r:id="rId26"/>
    <p:sldId id="495" r:id="rId27"/>
    <p:sldId id="435" r:id="rId28"/>
    <p:sldId id="414" r:id="rId29"/>
    <p:sldId id="403" r:id="rId30"/>
    <p:sldId id="356" r:id="rId31"/>
    <p:sldId id="471" r:id="rId32"/>
    <p:sldId id="383" r:id="rId33"/>
    <p:sldId id="478" r:id="rId34"/>
    <p:sldId id="475" r:id="rId35"/>
    <p:sldId id="476" r:id="rId36"/>
    <p:sldId id="384" r:id="rId37"/>
    <p:sldId id="385" r:id="rId38"/>
    <p:sldId id="474" r:id="rId39"/>
    <p:sldId id="472" r:id="rId40"/>
    <p:sldId id="479" r:id="rId41"/>
    <p:sldId id="473" r:id="rId42"/>
    <p:sldId id="496" r:id="rId43"/>
    <p:sldId id="483" r:id="rId44"/>
    <p:sldId id="501" r:id="rId45"/>
    <p:sldId id="504" r:id="rId46"/>
    <p:sldId id="265" r:id="rId47"/>
    <p:sldId id="455" r:id="rId48"/>
    <p:sldId id="386" r:id="rId49"/>
    <p:sldId id="424" r:id="rId50"/>
    <p:sldId id="480" r:id="rId51"/>
    <p:sldId id="486" r:id="rId52"/>
    <p:sldId id="481" r:id="rId53"/>
    <p:sldId id="482" r:id="rId54"/>
    <p:sldId id="477" r:id="rId55"/>
    <p:sldId id="459" r:id="rId56"/>
    <p:sldId id="502" r:id="rId57"/>
    <p:sldId id="503" r:id="rId58"/>
  </p:sldIdLst>
  <p:sldSz cx="12192000" cy="6858000"/>
  <p:notesSz cx="6858000" cy="9144000"/>
  <p:embeddedFontLst>
    <p:embeddedFont>
      <p:font typeface="Avenir Next Condensed" panose="020B0506020202020204" pitchFamily="34" charset="0"/>
      <p:regular r:id="rId60"/>
      <p:bold r:id="rId61"/>
      <p:italic r:id="rId62"/>
      <p:boldItalic r:id="rId63"/>
    </p:embeddedFont>
    <p:embeddedFont>
      <p:font typeface="Avenir Next Condensed Demi Bold" panose="020B0506020202020204" pitchFamily="34" charset="0"/>
      <p:regular r:id="rId64"/>
      <p:bold r:id="rId65"/>
      <p:italic r:id="rId66"/>
      <p:boldItalic r:id="rId67"/>
    </p:embeddedFont>
    <p:embeddedFont>
      <p:font typeface="Avenir Next Condensed Medium" panose="020B0506020202020204" pitchFamily="34" charset="0"/>
      <p:regular r:id="rId68"/>
      <p:italic r:id="rId69"/>
    </p:embeddedFont>
    <p:embeddedFont>
      <p:font typeface="Calibri" panose="020F0502020204030204" pitchFamily="34" charset="0"/>
      <p:regular r:id="rId70"/>
      <p:bold r:id="rId71"/>
      <p:italic r:id="rId72"/>
      <p:boldItalic r:id="rId7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4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4"/>
  </p:normalViewPr>
  <p:slideViewPr>
    <p:cSldViewPr snapToGrid="0" snapToObjects="1">
      <p:cViewPr varScale="1">
        <p:scale>
          <a:sx n="104" d="100"/>
          <a:sy n="104" d="100"/>
        </p:scale>
        <p:origin x="8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b="0" i="0">
                <a:solidFill>
                  <a:schemeClr val="tx1"/>
                </a:solidFill>
                <a:latin typeface="Avenir Next Condensed" panose="020B0506020202020204" pitchFamily="34" charset="0"/>
              </a:rPr>
              <a:t>Reproduction State</a:t>
            </a:r>
            <a:r>
              <a:rPr lang="en-US" sz="2000" b="0" i="0" baseline="0">
                <a:solidFill>
                  <a:schemeClr val="tx1"/>
                </a:solidFill>
                <a:latin typeface="Avenir Next Condensed" panose="020B0506020202020204" pitchFamily="34" charset="0"/>
              </a:rPr>
              <a:t> </a:t>
            </a:r>
            <a:r>
              <a:rPr lang="en-US" sz="2000" b="0" i="0" baseline="0">
                <a:solidFill>
                  <a:schemeClr val="tx1"/>
                </a:solidFill>
                <a:latin typeface="Avenir Next Condensed Medium" panose="020B0506020202020204" pitchFamily="34" charset="0"/>
              </a:rPr>
              <a:t>After Manual Debugging</a:t>
            </a:r>
            <a:endParaRPr lang="en-US" sz="2000" b="0" i="0">
              <a:solidFill>
                <a:schemeClr val="tx1"/>
              </a:solidFill>
              <a:latin typeface="Avenir Next Condensed Medium" panose="020B0506020202020204" pitchFamily="34" charset="0"/>
            </a:endParaRPr>
          </a:p>
        </c:rich>
      </c:tx>
      <c:layout>
        <c:manualLayout>
          <c:xMode val="edge"/>
          <c:yMode val="edge"/>
          <c:x val="0.11862018058845744"/>
          <c:y val="2.4461694824871587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Number</c:v>
                </c:pt>
              </c:strCache>
            </c:strRef>
          </c:tx>
          <c:spPr>
            <a:solidFill>
              <a:schemeClr val="accent1">
                <a:lumMod val="40000"/>
                <a:lumOff val="60000"/>
              </a:schemeClr>
            </a:solidFill>
          </c:spPr>
          <c:dPt>
            <c:idx val="0"/>
            <c:bubble3D val="0"/>
            <c:spPr>
              <a:solidFill>
                <a:schemeClr val="accent5">
                  <a:lumMod val="60000"/>
                  <a:lumOff val="4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1F35-C946-9483-C74A1DAA4959}"/>
              </c:ext>
            </c:extLst>
          </c:dPt>
          <c:dPt>
            <c:idx val="1"/>
            <c:bubble3D val="0"/>
            <c:spPr>
              <a:solidFill>
                <a:schemeClr val="accent4">
                  <a:lumMod val="40000"/>
                  <a:lumOff val="60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1F35-C946-9483-C74A1DAA4959}"/>
              </c:ext>
            </c:extLst>
          </c:dPt>
          <c:dPt>
            <c:idx val="2"/>
            <c:bubble3D val="0"/>
            <c:spPr>
              <a:solidFill>
                <a:srgbClr val="FF9397"/>
              </a:solidFill>
              <a:ln w="25400">
                <a:solidFill>
                  <a:schemeClr val="lt1"/>
                </a:solidFill>
              </a:ln>
              <a:effectLst/>
              <a:sp3d contourW="25400">
                <a:contourClr>
                  <a:schemeClr val="lt1"/>
                </a:contourClr>
              </a:sp3d>
            </c:spPr>
            <c:extLst>
              <c:ext xmlns:c16="http://schemas.microsoft.com/office/drawing/2014/chart" uri="{C3380CC4-5D6E-409C-BE32-E72D297353CC}">
                <c16:uniqueId val="{00000005-1F35-C946-9483-C74A1DAA4959}"/>
              </c:ext>
            </c:extLst>
          </c:dPt>
          <c:dLbls>
            <c:dLbl>
              <c:idx val="0"/>
              <c:layout>
                <c:manualLayout>
                  <c:x val="-0.18332496519918801"/>
                  <c:y val="-6.657448599613849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35-C946-9483-C74A1DAA4959}"/>
                </c:ext>
              </c:extLst>
            </c:dLbl>
            <c:dLbl>
              <c:idx val="1"/>
              <c:layout>
                <c:manualLayout>
                  <c:x val="0.24219372629028699"/>
                  <c:y val="-6.91803281627886E-4"/>
                </c:manualLayout>
              </c:layout>
              <c:tx>
                <c:rich>
                  <a:bodyPr/>
                  <a:lstStyle/>
                  <a:p>
                    <a:r>
                      <a:rPr lang="en-US"/>
                      <a:t>151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F35-C946-9483-C74A1DAA495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Success in Combined-all</c:v>
                </c:pt>
                <c:pt idx="1">
                  <c:v>Reproduced by Manual Debugging</c:v>
                </c:pt>
                <c:pt idx="2">
                  <c:v>Failure after Manual Effort</c:v>
                </c:pt>
              </c:strCache>
            </c:strRef>
          </c:cat>
          <c:val>
            <c:numRef>
              <c:f>Sheet1!$B$2:$B$4</c:f>
              <c:numCache>
                <c:formatCode>General</c:formatCode>
                <c:ptCount val="3"/>
                <c:pt idx="0">
                  <c:v>202</c:v>
                </c:pt>
                <c:pt idx="1">
                  <c:v>151</c:v>
                </c:pt>
                <c:pt idx="2">
                  <c:v>15</c:v>
                </c:pt>
              </c:numCache>
            </c:numRef>
          </c:val>
          <c:extLst>
            <c:ext xmlns:c16="http://schemas.microsoft.com/office/drawing/2014/chart" uri="{C3380CC4-5D6E-409C-BE32-E72D297353CC}">
              <c16:uniqueId val="{00000004-1F35-C946-9483-C74A1DAA4959}"/>
            </c:ext>
          </c:extLst>
        </c:ser>
        <c:dLbls>
          <c:showLegendKey val="0"/>
          <c:showVal val="0"/>
          <c:showCatName val="0"/>
          <c:showSerName val="0"/>
          <c:showPercent val="0"/>
          <c:showBubbleSize val="0"/>
          <c:showLeaderLines val="1"/>
        </c:dLbls>
      </c:pie3DChart>
      <c:spPr>
        <a:noFill/>
        <a:ln>
          <a:noFill/>
        </a:ln>
        <a:effectLst/>
      </c:spPr>
    </c:plotArea>
    <c:legend>
      <c:legendPos val="b"/>
      <c:legendEntry>
        <c:idx val="0"/>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egendEntry>
        <c:idx val="2"/>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Entry>
      <c:layout>
        <c:manualLayout>
          <c:xMode val="edge"/>
          <c:yMode val="edge"/>
          <c:x val="0.11958530267830915"/>
          <c:y val="0.76110078269707493"/>
          <c:w val="0.75356217789527091"/>
          <c:h val="0.222567129809231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D553C7-CFDF-2949-8F8A-1761AF003FEE}" type="datetimeFigureOut">
              <a:rPr lang="en-US" smtClean="0"/>
              <a:t>2/12/20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123A1B-2FB2-C846-992E-5CC4E39B980C}" type="slidenum">
              <a:rPr lang="en-US" smtClean="0"/>
              <a:t>‹#›</a:t>
            </a:fld>
            <a:endParaRPr lang="en-US"/>
          </a:p>
        </p:txBody>
      </p:sp>
    </p:spTree>
    <p:extLst>
      <p:ext uri="{BB962C8B-B14F-4D97-AF65-F5344CB8AC3E}">
        <p14:creationId xmlns:p14="http://schemas.microsoft.com/office/powerpoint/2010/main" val="3195802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Thank Prof XXX very much for the warm welcome and introduction. </a:t>
            </a:r>
          </a:p>
          <a:p>
            <a:endParaRPr lang="en-US" altLang="zh-CN"/>
          </a:p>
          <a:p>
            <a:r>
              <a:rPr lang="en-US" altLang="zh-CN"/>
              <a:t>Hello</a:t>
            </a:r>
            <a:r>
              <a:rPr lang="zh-CN" altLang="en-US"/>
              <a:t> </a:t>
            </a:r>
            <a:r>
              <a:rPr lang="en-US" altLang="zh-CN"/>
              <a:t>everyone,</a:t>
            </a:r>
            <a:r>
              <a:rPr lang="zh-CN" altLang="en-US"/>
              <a:t> </a:t>
            </a:r>
            <a:r>
              <a:rPr lang="en-US" altLang="zh-CN"/>
              <a:t>my</a:t>
            </a:r>
            <a:r>
              <a:rPr lang="zh-CN" altLang="en-US"/>
              <a:t> </a:t>
            </a:r>
            <a:r>
              <a:rPr lang="en-US" altLang="zh-CN"/>
              <a:t>name</a:t>
            </a:r>
            <a:r>
              <a:rPr lang="zh-CN" altLang="en-US"/>
              <a:t> </a:t>
            </a:r>
            <a:r>
              <a:rPr lang="en-US" altLang="zh-CN"/>
              <a:t>is</a:t>
            </a:r>
            <a:r>
              <a:rPr lang="zh-CN" altLang="en-US"/>
              <a:t> </a:t>
            </a:r>
            <a:r>
              <a:rPr lang="en-US" altLang="zh-CN"/>
              <a:t>Dongliang</a:t>
            </a:r>
            <a:r>
              <a:rPr lang="zh-CN" altLang="en-US"/>
              <a:t> </a:t>
            </a:r>
            <a:r>
              <a:rPr lang="en-US" altLang="zh-CN"/>
              <a:t>Mu.</a:t>
            </a:r>
            <a:r>
              <a:rPr lang="zh-CN" altLang="en-US"/>
              <a:t> </a:t>
            </a:r>
            <a:r>
              <a:rPr lang="en-US" altLang="zh-CN"/>
              <a:t>Today,</a:t>
            </a:r>
            <a:r>
              <a:rPr lang="zh-CN" altLang="en-US"/>
              <a:t> </a:t>
            </a:r>
            <a:r>
              <a:rPr lang="en-US" altLang="zh-CN"/>
              <a:t>I</a:t>
            </a:r>
            <a:r>
              <a:rPr lang="zh-CN" altLang="en-US"/>
              <a:t> </a:t>
            </a:r>
            <a:r>
              <a:rPr lang="en-US" altLang="zh-CN"/>
              <a:t>will</a:t>
            </a:r>
            <a:r>
              <a:rPr lang="zh-CN" altLang="en-US"/>
              <a:t> </a:t>
            </a:r>
            <a:r>
              <a:rPr lang="en-US" altLang="zh-CN"/>
              <a:t>talk</a:t>
            </a:r>
            <a:r>
              <a:rPr lang="zh-CN" altLang="en-US"/>
              <a:t> </a:t>
            </a:r>
            <a:r>
              <a:rPr lang="en-US" altLang="zh-CN"/>
              <a:t>about</a:t>
            </a:r>
            <a:r>
              <a:rPr lang="zh-CN" altLang="en-US"/>
              <a:t> </a:t>
            </a:r>
            <a:r>
              <a:rPr lang="en-US" altLang="zh-CN"/>
              <a:t>my</a:t>
            </a:r>
            <a:r>
              <a:rPr lang="zh-CN" altLang="en-US"/>
              <a:t> </a:t>
            </a:r>
            <a:r>
              <a:rPr lang="en-US" altLang="zh-CN"/>
              <a:t>research</a:t>
            </a:r>
            <a:r>
              <a:rPr lang="zh-CN" altLang="en-US"/>
              <a:t> </a:t>
            </a:r>
            <a:r>
              <a:rPr lang="en-US" altLang="zh-CN">
                <a:ea typeface="SimSun"/>
              </a:rPr>
              <a:t>Towards Facilitating the Removal of Software Vulnerability</a:t>
            </a:r>
            <a:r>
              <a:rPr lang="en-US" altLang="zh-CN"/>
              <a:t>.</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1</a:t>
            </a:fld>
            <a:endParaRPr lang="en-US"/>
          </a:p>
        </p:txBody>
      </p:sp>
    </p:spTree>
    <p:extLst>
      <p:ext uri="{BB962C8B-B14F-4D97-AF65-F5344CB8AC3E}">
        <p14:creationId xmlns:p14="http://schemas.microsoft.com/office/powerpoint/2010/main" val="1126301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Despite the large number of crowd-reported vulnerabilities, some evidence asserts the poor quality of vulnerability reports.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Many</a:t>
            </a:r>
            <a:r>
              <a:rPr lang="en-US" sz="1200" kern="1200">
                <a:solidFill>
                  <a:schemeClr val="tx1"/>
                </a:solidFill>
                <a:effectLst/>
                <a:latin typeface="+mn-lt"/>
                <a:ea typeface="+mn-ea"/>
                <a:cs typeface="+mn-cs"/>
              </a:rPr>
              <a:t> s</a:t>
            </a:r>
            <a:r>
              <a:rPr lang="en-US" kern="1200">
                <a:effectLst/>
                <a:latin typeface="+mn-lt"/>
                <a:ea typeface="+mn-ea"/>
                <a:cs typeface="+mn-cs"/>
              </a:rPr>
              <a:t>oftware developers complain they cannot reproduce the vulnerabilities.</a:t>
            </a:r>
            <a:r>
              <a:rPr lang="zh-CN" altLang="en-US" kern="1200">
                <a:effectLst/>
                <a:latin typeface="+mn-lt"/>
                <a:ea typeface="+mn-ea"/>
                <a:cs typeface="+mn-cs"/>
              </a:rPr>
              <a:t> </a:t>
            </a:r>
            <a:r>
              <a:rPr lang="en-US" altLang="zh-CN" kern="1200">
                <a:effectLst/>
                <a:latin typeface="+mn-lt"/>
                <a:ea typeface="+mn-ea"/>
                <a:cs typeface="+mn-cs"/>
              </a:rPr>
              <a:t>And</a:t>
            </a:r>
            <a:r>
              <a:rPr lang="zh-CN" altLang="en-US" kern="1200">
                <a:effectLst/>
                <a:latin typeface="+mn-lt"/>
                <a:ea typeface="+mn-ea"/>
                <a:cs typeface="+mn-cs"/>
              </a:rPr>
              <a:t> </a:t>
            </a:r>
            <a:r>
              <a:rPr lang="en-US" altLang="zh-CN" kern="1200">
                <a:effectLst/>
                <a:latin typeface="+mn-lt"/>
                <a:ea typeface="+mn-ea"/>
                <a:cs typeface="+mn-cs"/>
              </a:rPr>
              <a:t>a</a:t>
            </a:r>
            <a:r>
              <a:rPr lang="zh-CN" altLang="en-US" kern="1200">
                <a:effectLst/>
                <a:latin typeface="+mn-lt"/>
                <a:ea typeface="+mn-ea"/>
                <a:cs typeface="+mn-cs"/>
              </a:rPr>
              <a:t> </a:t>
            </a:r>
            <a:r>
              <a:rPr lang="en-US" altLang="zh-CN" kern="1200">
                <a:effectLst/>
                <a:latin typeface="+mn-lt"/>
                <a:ea typeface="+mn-ea"/>
                <a:cs typeface="+mn-cs"/>
              </a:rPr>
              <a:t>non-reproducible</a:t>
            </a:r>
            <a:r>
              <a:rPr lang="zh-CN" altLang="en-US" kern="1200">
                <a:effectLst/>
                <a:latin typeface="+mn-lt"/>
                <a:ea typeface="+mn-ea"/>
                <a:cs typeface="+mn-cs"/>
              </a:rPr>
              <a:t> </a:t>
            </a:r>
            <a:r>
              <a:rPr lang="en-US" altLang="zh-CN" kern="1200">
                <a:effectLst/>
                <a:latin typeface="+mn-lt"/>
                <a:ea typeface="+mn-ea"/>
                <a:cs typeface="+mn-cs"/>
              </a:rPr>
              <a:t>vulnerability</a:t>
            </a:r>
            <a:r>
              <a:rPr lang="zh-CN" altLang="en-US" kern="1200">
                <a:effectLst/>
                <a:latin typeface="+mn-lt"/>
                <a:ea typeface="+mn-ea"/>
                <a:cs typeface="+mn-cs"/>
              </a:rPr>
              <a:t> </a:t>
            </a:r>
            <a:r>
              <a:rPr lang="en-US" altLang="zh-CN" kern="1200">
                <a:effectLst/>
                <a:latin typeface="+mn-lt"/>
                <a:ea typeface="+mn-ea"/>
                <a:cs typeface="+mn-cs"/>
              </a:rPr>
              <a:t>is</a:t>
            </a:r>
            <a:r>
              <a:rPr lang="zh-CN" altLang="en-US" kern="1200">
                <a:effectLst/>
                <a:latin typeface="+mn-lt"/>
                <a:ea typeface="+mn-ea"/>
                <a:cs typeface="+mn-cs"/>
              </a:rPr>
              <a:t> </a:t>
            </a:r>
            <a:r>
              <a:rPr lang="en-US" altLang="zh-CN" kern="1200">
                <a:effectLst/>
                <a:latin typeface="+mn-lt"/>
                <a:ea typeface="+mn-ea"/>
                <a:cs typeface="+mn-cs"/>
              </a:rPr>
              <a:t>more</a:t>
            </a:r>
            <a:r>
              <a:rPr lang="zh-CN" altLang="en-US" kern="1200">
                <a:effectLst/>
                <a:latin typeface="+mn-lt"/>
                <a:ea typeface="+mn-ea"/>
                <a:cs typeface="+mn-cs"/>
              </a:rPr>
              <a:t> </a:t>
            </a:r>
            <a:r>
              <a:rPr lang="en-US" altLang="zh-CN" kern="1200">
                <a:effectLst/>
                <a:latin typeface="+mn-lt"/>
                <a:ea typeface="+mn-ea"/>
                <a:cs typeface="+mn-cs"/>
              </a:rPr>
              <a:t>likely</a:t>
            </a:r>
            <a:r>
              <a:rPr lang="zh-CN" altLang="en-US" kern="1200">
                <a:effectLst/>
                <a:latin typeface="+mn-lt"/>
                <a:ea typeface="+mn-ea"/>
                <a:cs typeface="+mn-cs"/>
              </a:rPr>
              <a:t> </a:t>
            </a:r>
            <a:r>
              <a:rPr lang="en-US" altLang="zh-CN" kern="1200">
                <a:effectLst/>
                <a:latin typeface="+mn-lt"/>
                <a:ea typeface="+mn-ea"/>
                <a:cs typeface="+mn-cs"/>
              </a:rPr>
              <a:t>to</a:t>
            </a:r>
            <a:r>
              <a:rPr lang="zh-CN" altLang="en-US" kern="1200">
                <a:effectLst/>
                <a:latin typeface="+mn-lt"/>
                <a:ea typeface="+mn-ea"/>
                <a:cs typeface="+mn-cs"/>
              </a:rPr>
              <a:t> </a:t>
            </a:r>
            <a:r>
              <a:rPr lang="en-US" altLang="zh-CN" kern="1200">
                <a:effectLst/>
                <a:latin typeface="+mn-lt"/>
                <a:ea typeface="+mn-ea"/>
                <a:cs typeface="+mn-cs"/>
              </a:rPr>
              <a:t>be</a:t>
            </a:r>
            <a:r>
              <a:rPr lang="zh-CN" altLang="en-US" kern="1200">
                <a:effectLst/>
                <a:latin typeface="+mn-lt"/>
                <a:ea typeface="+mn-ea"/>
                <a:cs typeface="+mn-cs"/>
              </a:rPr>
              <a:t> </a:t>
            </a:r>
            <a:r>
              <a:rPr lang="en-US" altLang="zh-CN" kern="1200">
                <a:effectLst/>
                <a:latin typeface="+mn-lt"/>
                <a:ea typeface="+mn-ea"/>
                <a:cs typeface="+mn-cs"/>
              </a:rPr>
              <a:t>ignored,</a:t>
            </a:r>
            <a:r>
              <a:rPr lang="zh-CN" altLang="en-US" kern="1200">
                <a:effectLst/>
                <a:latin typeface="+mn-lt"/>
                <a:ea typeface="+mn-ea"/>
                <a:cs typeface="+mn-cs"/>
              </a:rPr>
              <a:t> </a:t>
            </a:r>
            <a:r>
              <a:rPr lang="en-US" altLang="zh-CN" kern="1200">
                <a:effectLst/>
                <a:latin typeface="+mn-lt"/>
                <a:ea typeface="+mn-ea"/>
                <a:cs typeface="+mn-cs"/>
              </a:rPr>
              <a:t>which</a:t>
            </a:r>
            <a:r>
              <a:rPr lang="zh-CN" altLang="en-US" kern="1200">
                <a:effectLst/>
                <a:latin typeface="+mn-lt"/>
                <a:ea typeface="+mn-ea"/>
                <a:cs typeface="+mn-cs"/>
              </a:rPr>
              <a:t> </a:t>
            </a:r>
            <a:r>
              <a:rPr lang="en-US" altLang="zh-CN" kern="1200">
                <a:effectLst/>
                <a:latin typeface="+mn-lt"/>
                <a:ea typeface="+mn-ea"/>
                <a:cs typeface="+mn-cs"/>
              </a:rPr>
              <a:t>leaves</a:t>
            </a:r>
            <a:r>
              <a:rPr lang="zh-CN" altLang="en-US" kern="1200">
                <a:effectLst/>
                <a:latin typeface="+mn-lt"/>
                <a:ea typeface="+mn-ea"/>
                <a:cs typeface="+mn-cs"/>
              </a:rPr>
              <a:t> </a:t>
            </a:r>
            <a:r>
              <a:rPr lang="en-US" altLang="zh-CN" kern="1200">
                <a:effectLst/>
                <a:latin typeface="+mn-lt"/>
                <a:ea typeface="+mn-ea"/>
                <a:cs typeface="+mn-cs"/>
              </a:rPr>
              <a:t>software</a:t>
            </a:r>
            <a:r>
              <a:rPr lang="zh-CN" altLang="en-US" kern="1200">
                <a:effectLst/>
                <a:latin typeface="+mn-lt"/>
                <a:ea typeface="+mn-ea"/>
                <a:cs typeface="+mn-cs"/>
              </a:rPr>
              <a:t> </a:t>
            </a:r>
            <a:r>
              <a:rPr lang="en-US" altLang="zh-CN" kern="1200">
                <a:effectLst/>
                <a:latin typeface="+mn-lt"/>
                <a:ea typeface="+mn-ea"/>
                <a:cs typeface="+mn-cs"/>
              </a:rPr>
              <a:t>vulnerable</a:t>
            </a:r>
            <a:r>
              <a:rPr lang="zh-CN" altLang="en-US" kern="1200">
                <a:effectLst/>
                <a:latin typeface="+mn-lt"/>
                <a:ea typeface="+mn-ea"/>
                <a:cs typeface="+mn-cs"/>
              </a:rPr>
              <a:t> </a:t>
            </a:r>
            <a:r>
              <a:rPr lang="en-US" altLang="zh-CN" kern="1200">
                <a:effectLst/>
                <a:latin typeface="+mn-lt"/>
                <a:ea typeface="+mn-ea"/>
                <a:cs typeface="+mn-cs"/>
              </a:rPr>
              <a:t>and</a:t>
            </a:r>
            <a:r>
              <a:rPr lang="zh-CN" altLang="en-US" kern="1200">
                <a:effectLst/>
                <a:latin typeface="+mn-lt"/>
                <a:ea typeface="+mn-ea"/>
                <a:cs typeface="+mn-cs"/>
              </a:rPr>
              <a:t> </a:t>
            </a:r>
            <a:r>
              <a:rPr lang="en-US" altLang="zh-CN" kern="1200">
                <a:effectLst/>
                <a:latin typeface="+mn-lt"/>
                <a:ea typeface="+mn-ea"/>
                <a:cs typeface="+mn-cs"/>
              </a:rPr>
              <a:t>cause</a:t>
            </a:r>
            <a:r>
              <a:rPr lang="zh-CN" altLang="en-US" kern="1200">
                <a:effectLst/>
                <a:latin typeface="+mn-lt"/>
                <a:ea typeface="+mn-ea"/>
                <a:cs typeface="+mn-cs"/>
              </a:rPr>
              <a:t> </a:t>
            </a:r>
            <a:r>
              <a:rPr lang="en-US" altLang="zh-CN" kern="1200">
                <a:effectLst/>
                <a:latin typeface="+mn-lt"/>
                <a:ea typeface="+mn-ea"/>
                <a:cs typeface="+mn-cs"/>
              </a:rPr>
              <a:t>further</a:t>
            </a:r>
            <a:r>
              <a:rPr lang="zh-CN" altLang="en-US" kern="1200">
                <a:effectLst/>
                <a:latin typeface="+mn-lt"/>
                <a:ea typeface="+mn-ea"/>
                <a:cs typeface="+mn-cs"/>
              </a:rPr>
              <a:t> </a:t>
            </a:r>
            <a:r>
              <a:rPr lang="en-US" altLang="zh-CN" kern="1200">
                <a:effectLst/>
                <a:latin typeface="+mn-lt"/>
                <a:ea typeface="+mn-ea"/>
                <a:cs typeface="+mn-cs"/>
              </a:rPr>
              <a:t>damage.</a:t>
            </a:r>
            <a:r>
              <a:rPr lang="en-US" kern="1200">
                <a:effectLst/>
                <a:latin typeface="+mn-lt"/>
                <a:ea typeface="+mn-ea"/>
                <a:cs typeface="+mn-cs"/>
              </a:rPr>
              <a:t> As a result, those non-reproducible vulnerabilities need more detailed information, more time to</a:t>
            </a:r>
            <a:r>
              <a:rPr lang="zh-CN" altLang="en-US" kern="1200">
                <a:effectLst/>
                <a:latin typeface="+mn-lt"/>
                <a:ea typeface="+mn-ea"/>
                <a:cs typeface="+mn-cs"/>
              </a:rPr>
              <a:t> </a:t>
            </a:r>
            <a:r>
              <a:rPr lang="en-US" altLang="zh-CN" kern="1200">
                <a:effectLst/>
                <a:latin typeface="+mn-lt"/>
                <a:ea typeface="+mn-ea"/>
                <a:cs typeface="+mn-cs"/>
              </a:rPr>
              <a:t>be</a:t>
            </a:r>
            <a:r>
              <a:rPr lang="en-US" kern="1200">
                <a:effectLst/>
                <a:latin typeface="+mn-lt"/>
                <a:ea typeface="+mn-ea"/>
                <a:cs typeface="+mn-cs"/>
              </a:rPr>
              <a:t> fix</a:t>
            </a:r>
            <a:r>
              <a:rPr lang="en-US" altLang="zh-CN" kern="1200">
                <a:effectLst/>
                <a:latin typeface="+mn-lt"/>
                <a:ea typeface="+mn-ea"/>
                <a:cs typeface="+mn-cs"/>
              </a:rPr>
              <a:t>ed</a:t>
            </a:r>
            <a:r>
              <a:rPr lang="en-US" kern="1200">
                <a:effectLst/>
                <a:latin typeface="+mn-lt"/>
                <a:ea typeface="+mn-ea"/>
                <a:cs typeface="+mn-cs"/>
              </a:rPr>
              <a:t>.</a:t>
            </a:r>
            <a:endParaRPr lang="en-US">
              <a:cs typeface="Calibri"/>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10</a:t>
            </a:fld>
            <a:endParaRPr lang="en-US"/>
          </a:p>
        </p:txBody>
      </p:sp>
    </p:spTree>
    <p:extLst>
      <p:ext uri="{BB962C8B-B14F-4D97-AF65-F5344CB8AC3E}">
        <p14:creationId xmlns:p14="http://schemas.microsoft.com/office/powerpoint/2010/main" val="3383052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Therefore, poor reproducibility seriously delays the patching of vulnerabilit</a:t>
            </a:r>
            <a:r>
              <a:rPr lang="en-US" altLang="zh-CN">
                <a:cs typeface="Calibri"/>
              </a:rPr>
              <a:t>ies</a:t>
            </a:r>
            <a:r>
              <a:rPr lang="en-US">
                <a:cs typeface="Calibri"/>
              </a:rPr>
              <a:t>. Apart from software vendors, security community</a:t>
            </a:r>
            <a:r>
              <a:rPr lang="en-US" baseline="0">
                <a:cs typeface="Calibri"/>
              </a:rPr>
              <a:t> including </a:t>
            </a:r>
            <a:r>
              <a:rPr lang="en-US">
                <a:cs typeface="Calibri"/>
              </a:rPr>
              <a:t>security analysts and security researchers are also bothered by this problem. </a:t>
            </a:r>
            <a:r>
              <a:rPr lang="en-US" altLang="zh-CN">
                <a:ea typeface="宋体"/>
                <a:cs typeface="Calibri"/>
              </a:rPr>
              <a:t>For security firms, poor reproducibility really prevents analysts assessing potential threats to their customers in a timely fashion. For our security researchers, poor reproducibility makes it hard to thoroughly evaluate our security solutions.</a:t>
            </a:r>
          </a:p>
        </p:txBody>
      </p:sp>
      <p:sp>
        <p:nvSpPr>
          <p:cNvPr id="4" name="Slide Number Placeholder 3"/>
          <p:cNvSpPr>
            <a:spLocks noGrp="1"/>
          </p:cNvSpPr>
          <p:nvPr>
            <p:ph type="sldNum" sz="quarter" idx="10"/>
          </p:nvPr>
        </p:nvSpPr>
        <p:spPr/>
        <p:txBody>
          <a:bodyPr/>
          <a:lstStyle/>
          <a:p>
            <a:fld id="{DA984AFA-F9D9-CB44-846E-DF497F8252BD}" type="slidenum">
              <a:rPr lang="en-US" smtClean="0"/>
              <a:t>11</a:t>
            </a:fld>
            <a:endParaRPr lang="en-US"/>
          </a:p>
        </p:txBody>
      </p:sp>
    </p:spTree>
    <p:extLst>
      <p:ext uri="{BB962C8B-B14F-4D97-AF65-F5344CB8AC3E}">
        <p14:creationId xmlns:p14="http://schemas.microsoft.com/office/powerpoint/2010/main" val="2988414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in this work, </a:t>
            </a:r>
            <a:r>
              <a:rPr lang="en-US" kern="1200">
                <a:effectLst/>
                <a:latin typeface="+mn-lt"/>
                <a:ea typeface="+mn-ea"/>
                <a:cs typeface="+mn-cs"/>
              </a:rPr>
              <a:t>we seek to answer three questions: &lt;repeat questions&gt;.To</a:t>
            </a:r>
            <a:r>
              <a:rPr lang="en-US" b="0"/>
              <a:t> answer these three questions, our method is</a:t>
            </a:r>
            <a:r>
              <a:rPr lang="en-US" sz="2000" b="0"/>
              <a:t> </a:t>
            </a:r>
            <a:r>
              <a:rPr lang="en-US" sz="2400" b="0" i="1"/>
              <a:t>manually reproducing vulnerabilities. </a:t>
            </a:r>
            <a:r>
              <a:rPr lang="en-US" sz="2400" b="0" i="0"/>
              <a:t>By reproducing vulnerability, I mean using the information in vulnerability reports to trigger the vulnerability.</a:t>
            </a:r>
            <a:endParaRPr lang="en-US" i="0">
              <a:cs typeface="Calibri"/>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12</a:t>
            </a:fld>
            <a:endParaRPr lang="en-US"/>
          </a:p>
        </p:txBody>
      </p:sp>
    </p:spTree>
    <p:extLst>
      <p:ext uri="{BB962C8B-B14F-4D97-AF65-F5344CB8AC3E}">
        <p14:creationId xmlns:p14="http://schemas.microsoft.com/office/powerpoint/2010/main" val="2384924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venir Next Condensed" panose="020B0506020202020204" pitchFamily="34" charset="0"/>
                <a:cs typeface="Calibri"/>
              </a:rPr>
              <a:t>We randomly selected a large collection of reported vulnerabilities for our study.</a:t>
            </a:r>
          </a:p>
          <a:p>
            <a:r>
              <a:rPr lang="en-US">
                <a:latin typeface="Avenir Next Condensed" panose="020B0506020202020204" pitchFamily="34" charset="0"/>
                <a:cs typeface="Calibri"/>
              </a:rPr>
              <a:t>We focused on </a:t>
            </a:r>
            <a:r>
              <a:rPr lang="en-US" b="1">
                <a:latin typeface="Avenir Next Condensed Demi Bold" panose="020B0506020202020204" pitchFamily="34" charset="0"/>
                <a:cs typeface="Calibri"/>
              </a:rPr>
              <a:t>Memory Error Vulnerabilities </a:t>
            </a:r>
            <a:r>
              <a:rPr lang="en-US">
                <a:latin typeface="Avenir Next Condensed" panose="020B0506020202020204" pitchFamily="34" charset="0"/>
                <a:cs typeface="Calibri"/>
              </a:rPr>
              <a:t>due to their high severity and significant real-world impact. We </a:t>
            </a:r>
            <a:r>
              <a:rPr lang="en-US" altLang="zh-CN">
                <a:latin typeface="Avenir Next Condensed" panose="020B0506020202020204" pitchFamily="34" charset="0"/>
                <a:cs typeface="Calibri"/>
              </a:rPr>
              <a:t>choose</a:t>
            </a:r>
            <a:r>
              <a:rPr lang="en-US">
                <a:latin typeface="Avenir Next Condensed" panose="020B0506020202020204" pitchFamily="34" charset="0"/>
                <a:cs typeface="Calibri"/>
              </a:rPr>
              <a:t> </a:t>
            </a:r>
            <a:r>
              <a:rPr lang="en-US" b="1">
                <a:latin typeface="Avenir Next Condensed Demi Bold" panose="020B0506020202020204" pitchFamily="34" charset="0"/>
                <a:cs typeface="Calibri"/>
              </a:rPr>
              <a:t>Open Source Linux Software </a:t>
            </a:r>
            <a:r>
              <a:rPr lang="en-US">
                <a:latin typeface="Avenir Next Condensed" panose="020B0506020202020204" pitchFamily="34" charset="0"/>
                <a:cs typeface="Calibri"/>
              </a:rPr>
              <a:t>due to debugging and diagnosing capabilities.</a:t>
            </a:r>
          </a:p>
          <a:p>
            <a:r>
              <a:rPr lang="en-US">
                <a:latin typeface="Avenir Next Condensed" panose="020B0506020202020204" pitchFamily="34" charset="0"/>
                <a:cs typeface="Calibri"/>
              </a:rPr>
              <a:t>Finally, we obtained two datasets, including 291 CVEs and 77 Non-CVEs.</a:t>
            </a:r>
          </a:p>
        </p:txBody>
      </p:sp>
      <p:sp>
        <p:nvSpPr>
          <p:cNvPr id="4" name="Slide Number Placeholder 3"/>
          <p:cNvSpPr>
            <a:spLocks noGrp="1"/>
          </p:cNvSpPr>
          <p:nvPr>
            <p:ph type="sldNum" sz="quarter" idx="10"/>
          </p:nvPr>
        </p:nvSpPr>
        <p:spPr/>
        <p:txBody>
          <a:bodyPr/>
          <a:lstStyle/>
          <a:p>
            <a:fld id="{DA984AFA-F9D9-CB44-846E-DF497F8252BD}" type="slidenum">
              <a:rPr lang="en-US" smtClean="0"/>
              <a:t>13</a:t>
            </a:fld>
            <a:endParaRPr lang="en-US"/>
          </a:p>
        </p:txBody>
      </p:sp>
    </p:spTree>
    <p:extLst>
      <p:ext uri="{BB962C8B-B14F-4D97-AF65-F5344CB8AC3E}">
        <p14:creationId xmlns:p14="http://schemas.microsoft.com/office/powerpoint/2010/main" val="3448400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Basically, </a:t>
            </a:r>
            <a:r>
              <a:rPr lang="en-US" sz="1200" kern="1200">
                <a:solidFill>
                  <a:schemeClr val="tx1"/>
                </a:solidFill>
                <a:effectLst/>
                <a:latin typeface="Avenir Next Condensed" panose="020B0506020202020204" pitchFamily="34" charset="0"/>
                <a:ea typeface="+mn-ea"/>
                <a:cs typeface="+mn-cs"/>
              </a:rPr>
              <a:t>f</a:t>
            </a:r>
            <a:r>
              <a:rPr lang="en-US" sz="1200">
                <a:latin typeface="Avenir Next Condensed" panose="020B0506020202020204" pitchFamily="34" charset="0"/>
              </a:rPr>
              <a:t>or each vulnerability, we collect vulnerability reports by crawling the references listed in the CVE website. The references or cited websites</a:t>
            </a:r>
            <a:r>
              <a:rPr lang="en-US">
                <a:latin typeface="Avenir Next Condensed" panose="020B0506020202020204" pitchFamily="34" charset="0"/>
              </a:rPr>
              <a:t> are referred as </a:t>
            </a:r>
            <a:r>
              <a:rPr lang="en-US" b="1" i="1">
                <a:latin typeface="Avenir Next Condensed" panose="020B0506020202020204" pitchFamily="34" charset="0"/>
              </a:rPr>
              <a:t>information source websites</a:t>
            </a:r>
            <a:r>
              <a:rPr lang="en-US">
                <a:latin typeface="Avenir Next Condensed" panose="020B0506020202020204" pitchFamily="34" charset="0"/>
              </a:rPr>
              <a:t> or simply </a:t>
            </a:r>
            <a:r>
              <a:rPr lang="en-US" b="1" i="1">
                <a:latin typeface="Avenir Next Condensed Medium" panose="020B0506020202020204" pitchFamily="34" charset="0"/>
              </a:rPr>
              <a:t>source websites</a:t>
            </a:r>
            <a:r>
              <a:rPr lang="en-US">
                <a:latin typeface="Avenir Next Condensed" panose="020B0506020202020204" pitchFamily="34" charset="0"/>
              </a:rPr>
              <a:t>. </a:t>
            </a:r>
            <a:r>
              <a:rPr lang="en-US" sz="1200" kern="1200">
                <a:solidFill>
                  <a:schemeClr val="tx1"/>
                </a:solidFill>
                <a:effectLst/>
                <a:latin typeface="+mn-lt"/>
                <a:ea typeface="+mn-ea"/>
                <a:cs typeface="+mn-cs"/>
              </a:rPr>
              <a:t>The source websites provide detailed technical reports on each vulnerability. We consider these technical reports on the source websites as the </a:t>
            </a:r>
            <a:r>
              <a:rPr lang="en-US" sz="1200" i="1" kern="1200">
                <a:solidFill>
                  <a:schemeClr val="tx1"/>
                </a:solidFill>
                <a:effectLst/>
                <a:latin typeface="+mn-lt"/>
                <a:ea typeface="+mn-ea"/>
                <a:cs typeface="+mn-cs"/>
              </a:rPr>
              <a:t>crowd-sourced vulnerability reports </a:t>
            </a:r>
            <a:r>
              <a:rPr lang="en-US" sz="1200" kern="1200">
                <a:solidFill>
                  <a:schemeClr val="tx1"/>
                </a:solidFill>
                <a:effectLst/>
                <a:latin typeface="+mn-lt"/>
                <a:ea typeface="+mn-ea"/>
                <a:cs typeface="+mn-cs"/>
              </a:rPr>
              <a:t>for our evaluation. Finally, we collect more than 6 thousand vulnerability reports</a:t>
            </a:r>
            <a:r>
              <a:rPr lang="en-US" altLang="zh-CN" sz="1200" kern="1200">
                <a:solidFill>
                  <a:schemeClr val="tx1"/>
                </a:solidFill>
                <a:effectLst/>
                <a:latin typeface="+mn-lt"/>
                <a:ea typeface="+mn-ea"/>
                <a:cs typeface="+mn-cs"/>
              </a:rPr>
              <a:t>.</a:t>
            </a:r>
            <a:endParaRPr lang="en-US"/>
          </a:p>
        </p:txBody>
      </p:sp>
      <p:sp>
        <p:nvSpPr>
          <p:cNvPr id="4" name="Slide Number Placeholder 3"/>
          <p:cNvSpPr>
            <a:spLocks noGrp="1"/>
          </p:cNvSpPr>
          <p:nvPr>
            <p:ph type="sldNum" sz="quarter" idx="10"/>
          </p:nvPr>
        </p:nvSpPr>
        <p:spPr/>
        <p:txBody>
          <a:bodyPr/>
          <a:lstStyle/>
          <a:p>
            <a:fld id="{DA984AFA-F9D9-CB44-846E-DF497F8252BD}" type="slidenum">
              <a:rPr lang="en-US" smtClean="0"/>
              <a:t>14</a:t>
            </a:fld>
            <a:endParaRPr lang="en-US"/>
          </a:p>
        </p:txBody>
      </p:sp>
    </p:spTree>
    <p:extLst>
      <p:ext uri="{BB962C8B-B14F-4D97-AF65-F5344CB8AC3E}">
        <p14:creationId xmlns:p14="http://schemas.microsoft.com/office/powerpoint/2010/main" val="4038913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whole reproduction workflow is to read reports, setup environment, install and configure vulnerable software, trigger the vulnerability and verify the vulnerability. The first step is to </a:t>
            </a:r>
            <a:r>
              <a:rPr lang="en-US">
                <a:cs typeface="Calibri"/>
              </a:rPr>
              <a:t>retrieve report information.</a:t>
            </a:r>
            <a:r>
              <a:rPr lang="en-US"/>
              <a:t> Our security researchers extract useful information from vulnerability reports. However, in practice, the reporters may miss some “common sense” information. To account for this, we develop a set of default settings when corresponding information are not available in the reports.</a:t>
            </a:r>
          </a:p>
        </p:txBody>
      </p:sp>
      <p:sp>
        <p:nvSpPr>
          <p:cNvPr id="4" name="Slide Number Placeholder 3"/>
          <p:cNvSpPr>
            <a:spLocks noGrp="1"/>
          </p:cNvSpPr>
          <p:nvPr>
            <p:ph type="sldNum" sz="quarter" idx="10"/>
          </p:nvPr>
        </p:nvSpPr>
        <p:spPr/>
        <p:txBody>
          <a:bodyPr/>
          <a:lstStyle/>
          <a:p>
            <a:fld id="{DA984AFA-F9D9-CB44-846E-DF497F8252BD}" type="slidenum">
              <a:rPr lang="en-US" smtClean="0"/>
              <a:t>15</a:t>
            </a:fld>
            <a:endParaRPr lang="en-US"/>
          </a:p>
        </p:txBody>
      </p:sp>
    </p:spTree>
    <p:extLst>
      <p:ext uri="{BB962C8B-B14F-4D97-AF65-F5344CB8AC3E}">
        <p14:creationId xmlns:p14="http://schemas.microsoft.com/office/powerpoint/2010/main" val="1154182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the second step, we setup the operating system for vulnerable software analysis. If this information is missing, the default option is a Linux system that was released in </a:t>
            </a:r>
            <a:r>
              <a:rPr lang="en-US" sz="1200" b="0" i="0" u="none" strike="noStrike" noProof="0">
                <a:solidFill>
                  <a:srgbClr val="000000"/>
                </a:solidFill>
                <a:latin typeface="Avenir Next Condensed" panose="020B0506020202020204" pitchFamily="34" charset="0"/>
              </a:rPr>
              <a:t>(or slightly before) the year when the vulnerability was reported.</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16</a:t>
            </a:fld>
            <a:endParaRPr lang="en-US"/>
          </a:p>
        </p:txBody>
      </p:sp>
    </p:spTree>
    <p:extLst>
      <p:ext uri="{BB962C8B-B14F-4D97-AF65-F5344CB8AC3E}">
        <p14:creationId xmlns:p14="http://schemas.microsoft.com/office/powerpoint/2010/main" val="22883976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the third step, we compile and install vulnerable software based on information in the report. If software installation is missing, we provide default options based on building system of vulnerable software.</a:t>
            </a:r>
          </a:p>
        </p:txBody>
      </p:sp>
      <p:sp>
        <p:nvSpPr>
          <p:cNvPr id="4" name="Slide Number Placeholder 3"/>
          <p:cNvSpPr>
            <a:spLocks noGrp="1"/>
          </p:cNvSpPr>
          <p:nvPr>
            <p:ph type="sldNum" sz="quarter" idx="10"/>
          </p:nvPr>
        </p:nvSpPr>
        <p:spPr/>
        <p:txBody>
          <a:bodyPr/>
          <a:lstStyle/>
          <a:p>
            <a:fld id="{DA984AFA-F9D9-CB44-846E-DF497F8252BD}" type="slidenum">
              <a:rPr lang="en-US" smtClean="0"/>
              <a:t>17</a:t>
            </a:fld>
            <a:endParaRPr lang="en-US"/>
          </a:p>
        </p:txBody>
      </p:sp>
    </p:spTree>
    <p:extLst>
      <p:ext uri="{BB962C8B-B14F-4D97-AF65-F5344CB8AC3E}">
        <p14:creationId xmlns:p14="http://schemas.microsoft.com/office/powerpoint/2010/main" val="1764433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the fourth step, we trigger the vulnerability with </a:t>
            </a:r>
            <a:r>
              <a:rPr lang="en-US" sz="1200" kern="1200" err="1">
                <a:solidFill>
                  <a:schemeClr val="tx1"/>
                </a:solidFill>
                <a:effectLst/>
                <a:latin typeface="+mn-lt"/>
                <a:ea typeface="+mn-ea"/>
                <a:cs typeface="+mn-cs"/>
              </a:rPr>
              <a:t>PoC</a:t>
            </a:r>
            <a:r>
              <a:rPr lang="en-US" sz="1200" kern="1200">
                <a:solidFill>
                  <a:schemeClr val="tx1"/>
                </a:solidFill>
                <a:effectLst/>
                <a:latin typeface="+mn-lt"/>
                <a:ea typeface="+mn-ea"/>
                <a:cs typeface="+mn-cs"/>
              </a:rPr>
              <a:t> File based on trigger method in the report. If trigger method is missing, our default setting varies with the type of </a:t>
            </a:r>
            <a:r>
              <a:rPr lang="en-US" sz="1200" kern="1200" err="1">
                <a:solidFill>
                  <a:schemeClr val="tx1"/>
                </a:solidFill>
                <a:effectLst/>
                <a:latin typeface="+mn-lt"/>
                <a:ea typeface="+mn-ea"/>
                <a:cs typeface="+mn-cs"/>
              </a:rPr>
              <a:t>PoC</a:t>
            </a:r>
            <a:r>
              <a:rPr lang="en-US" sz="1200" kern="1200">
                <a:solidFill>
                  <a:schemeClr val="tx1"/>
                </a:solidFill>
                <a:effectLst/>
                <a:latin typeface="+mn-lt"/>
                <a:ea typeface="+mn-ea"/>
                <a:cs typeface="+mn-cs"/>
              </a:rPr>
              <a:t> File. For example, if </a:t>
            </a:r>
            <a:r>
              <a:rPr lang="en-US" sz="1200" kern="1200" err="1">
                <a:solidFill>
                  <a:schemeClr val="tx1"/>
                </a:solidFill>
                <a:effectLst/>
                <a:latin typeface="+mn-lt"/>
                <a:ea typeface="+mn-ea"/>
                <a:cs typeface="+mn-cs"/>
              </a:rPr>
              <a:t>PoC</a:t>
            </a:r>
            <a:r>
              <a:rPr lang="en-US" sz="1200" kern="1200">
                <a:solidFill>
                  <a:schemeClr val="tx1"/>
                </a:solidFill>
                <a:effectLst/>
                <a:latin typeface="+mn-lt"/>
                <a:ea typeface="+mn-ea"/>
                <a:cs typeface="+mn-cs"/>
              </a:rPr>
              <a:t> is a long string, our default option is directly to input the string to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vulnerable program.</a:t>
            </a:r>
          </a:p>
        </p:txBody>
      </p:sp>
      <p:sp>
        <p:nvSpPr>
          <p:cNvPr id="4" name="Slide Number Placeholder 3"/>
          <p:cNvSpPr>
            <a:spLocks noGrp="1"/>
          </p:cNvSpPr>
          <p:nvPr>
            <p:ph type="sldNum" sz="quarter" idx="10"/>
          </p:nvPr>
        </p:nvSpPr>
        <p:spPr/>
        <p:txBody>
          <a:bodyPr/>
          <a:lstStyle/>
          <a:p>
            <a:fld id="{DA984AFA-F9D9-CB44-846E-DF497F8252BD}" type="slidenum">
              <a:rPr lang="en-US" smtClean="0"/>
              <a:t>18</a:t>
            </a:fld>
            <a:endParaRPr lang="en-US"/>
          </a:p>
        </p:txBody>
      </p:sp>
    </p:spTree>
    <p:extLst>
      <p:ext uri="{BB962C8B-B14F-4D97-AF65-F5344CB8AC3E}">
        <p14:creationId xmlns:p14="http://schemas.microsoft.com/office/powerpoint/2010/main" val="588357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In the fifth step, we observe the program behavior and verify vulnerability with expected behavior. Since we deal with memory error vulnerabilities, the default setting is unexpected program termination (or program “crash”).</a:t>
            </a:r>
          </a:p>
        </p:txBody>
      </p:sp>
      <p:sp>
        <p:nvSpPr>
          <p:cNvPr id="4" name="Slide Number Placeholder 3"/>
          <p:cNvSpPr>
            <a:spLocks noGrp="1"/>
          </p:cNvSpPr>
          <p:nvPr>
            <p:ph type="sldNum" sz="quarter" idx="10"/>
          </p:nvPr>
        </p:nvSpPr>
        <p:spPr/>
        <p:txBody>
          <a:bodyPr/>
          <a:lstStyle/>
          <a:p>
            <a:fld id="{DA984AFA-F9D9-CB44-846E-DF497F8252BD}" type="slidenum">
              <a:rPr lang="en-US" smtClean="0"/>
              <a:t>19</a:t>
            </a:fld>
            <a:endParaRPr lang="en-US"/>
          </a:p>
        </p:txBody>
      </p:sp>
    </p:spTree>
    <p:extLst>
      <p:ext uri="{BB962C8B-B14F-4D97-AF65-F5344CB8AC3E}">
        <p14:creationId xmlns:p14="http://schemas.microsoft.com/office/powerpoint/2010/main" val="115162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a:t>Despite</a:t>
            </a:r>
            <a:r>
              <a:rPr lang="zh-CN" altLang="en-US"/>
              <a:t> </a:t>
            </a:r>
            <a:r>
              <a:rPr lang="en-US" altLang="zh-CN"/>
              <a:t>the</a:t>
            </a:r>
            <a:r>
              <a:rPr lang="zh-CN" altLang="en-US"/>
              <a:t> </a:t>
            </a:r>
            <a:r>
              <a:rPr lang="en-US" altLang="zh-CN"/>
              <a:t>best</a:t>
            </a:r>
            <a:r>
              <a:rPr lang="zh-CN" altLang="en-US"/>
              <a:t> </a:t>
            </a:r>
            <a:r>
              <a:rPr lang="en-US" altLang="zh-CN"/>
              <a:t>efforts</a:t>
            </a:r>
            <a:r>
              <a:rPr lang="zh-CN" altLang="en-US"/>
              <a:t> </a:t>
            </a:r>
            <a:r>
              <a:rPr lang="en-US" altLang="zh-CN"/>
              <a:t>of</a:t>
            </a:r>
            <a:r>
              <a:rPr lang="zh-CN" altLang="en-US"/>
              <a:t> </a:t>
            </a:r>
            <a:r>
              <a:rPr lang="en-US" altLang="zh-CN"/>
              <a:t>software</a:t>
            </a:r>
            <a:r>
              <a:rPr lang="zh-CN" altLang="en-US"/>
              <a:t> </a:t>
            </a:r>
            <a:r>
              <a:rPr lang="en-US" altLang="zh-CN"/>
              <a:t>developers,</a:t>
            </a:r>
            <a:r>
              <a:rPr lang="zh-CN" altLang="en-US"/>
              <a:t> </a:t>
            </a:r>
            <a:r>
              <a:rPr lang="en-US" altLang="zh-CN"/>
              <a:t>software</a:t>
            </a:r>
            <a:r>
              <a:rPr lang="zh-CN" altLang="en-US"/>
              <a:t> </a:t>
            </a:r>
            <a:r>
              <a:rPr lang="en-US" altLang="zh-CN"/>
              <a:t>systems</a:t>
            </a:r>
            <a:r>
              <a:rPr lang="zh-CN" altLang="en-US"/>
              <a:t> </a:t>
            </a:r>
            <a:r>
              <a:rPr lang="en-US" altLang="zh-CN"/>
              <a:t>inevitably</a:t>
            </a:r>
            <a:r>
              <a:rPr lang="zh-CN" altLang="en-US"/>
              <a:t> </a:t>
            </a:r>
            <a:r>
              <a:rPr lang="en-US" altLang="zh-CN"/>
              <a:t>contain</a:t>
            </a:r>
            <a:r>
              <a:rPr lang="zh-CN" altLang="en-US"/>
              <a:t> </a:t>
            </a:r>
            <a:r>
              <a:rPr lang="en-US" altLang="zh-CN"/>
              <a:t>security</a:t>
            </a:r>
            <a:r>
              <a:rPr lang="zh-CN" altLang="en-US"/>
              <a:t> </a:t>
            </a:r>
            <a:r>
              <a:rPr lang="en-US" altLang="zh-CN"/>
              <a:t>vulnerabilities.</a:t>
            </a:r>
            <a:r>
              <a:rPr lang="zh-CN" altLang="en-US"/>
              <a:t> </a:t>
            </a:r>
            <a:r>
              <a:rPr lang="en-US" altLang="zh-CN"/>
              <a:t>In</a:t>
            </a:r>
            <a:r>
              <a:rPr lang="zh-CN" altLang="en-US"/>
              <a:t> </a:t>
            </a:r>
            <a:r>
              <a:rPr lang="en-US" altLang="zh-CN"/>
              <a:t>the</a:t>
            </a:r>
            <a:r>
              <a:rPr lang="zh-CN" altLang="en-US"/>
              <a:t> </a:t>
            </a:r>
            <a:r>
              <a:rPr lang="en-US" altLang="zh-CN"/>
              <a:t>real</a:t>
            </a:r>
            <a:r>
              <a:rPr lang="zh-CN" altLang="en-US"/>
              <a:t> </a:t>
            </a:r>
            <a:r>
              <a:rPr lang="en-US" altLang="zh-CN"/>
              <a:t>world,</a:t>
            </a:r>
            <a:r>
              <a:rPr lang="zh-CN" altLang="en-US"/>
              <a:t> </a:t>
            </a:r>
            <a:r>
              <a:rPr lang="en-US" altLang="zh-CN"/>
              <a:t>those</a:t>
            </a:r>
            <a:r>
              <a:rPr lang="zh-CN" altLang="en-US"/>
              <a:t> </a:t>
            </a:r>
            <a:r>
              <a:rPr lang="en-US" altLang="zh-CN"/>
              <a:t>security</a:t>
            </a:r>
            <a:r>
              <a:rPr lang="zh-CN" altLang="en-US"/>
              <a:t> </a:t>
            </a:r>
            <a:r>
              <a:rPr lang="en-US" altLang="zh-CN"/>
              <a:t>vulnerabilities</a:t>
            </a:r>
            <a:r>
              <a:rPr lang="zh-CN" altLang="en-US"/>
              <a:t> </a:t>
            </a:r>
            <a:r>
              <a:rPr lang="en-US" altLang="zh-CN"/>
              <a:t>lead</a:t>
            </a:r>
            <a:r>
              <a:rPr lang="zh-CN" altLang="en-US"/>
              <a:t> </a:t>
            </a:r>
            <a:r>
              <a:rPr lang="en-US" altLang="zh-CN"/>
              <a:t>to</a:t>
            </a:r>
            <a:r>
              <a:rPr lang="zh-CN" altLang="en-US"/>
              <a:t> </a:t>
            </a:r>
            <a:r>
              <a:rPr lang="en-US" altLang="zh-CN"/>
              <a:t>many</a:t>
            </a:r>
            <a:r>
              <a:rPr lang="zh-CN" altLang="en-US"/>
              <a:t> </a:t>
            </a:r>
            <a:r>
              <a:rPr lang="en-US" altLang="zh-CN"/>
              <a:t>severe</a:t>
            </a:r>
            <a:r>
              <a:rPr lang="zh-CN" altLang="en-US"/>
              <a:t> </a:t>
            </a:r>
            <a:r>
              <a:rPr lang="en-US" altLang="zh-CN"/>
              <a:t>and</a:t>
            </a:r>
            <a:r>
              <a:rPr lang="zh-CN" altLang="en-US"/>
              <a:t> </a:t>
            </a:r>
            <a:r>
              <a:rPr lang="en-US"/>
              <a:t>notorious</a:t>
            </a:r>
            <a:r>
              <a:rPr lang="zh-CN" altLang="en-US"/>
              <a:t> </a:t>
            </a:r>
            <a:r>
              <a:rPr lang="en-US" altLang="zh-CN"/>
              <a:t>cyberattacks,</a:t>
            </a:r>
            <a:r>
              <a:rPr lang="zh-CN" altLang="en-US"/>
              <a:t> </a:t>
            </a:r>
            <a:r>
              <a:rPr lang="en-US" altLang="zh-CN"/>
              <a:t>such</a:t>
            </a:r>
            <a:r>
              <a:rPr lang="zh-CN" altLang="en-US"/>
              <a:t> </a:t>
            </a:r>
            <a:r>
              <a:rPr lang="en-US" altLang="zh-CN"/>
              <a:t>as</a:t>
            </a:r>
            <a:r>
              <a:rPr lang="zh-CN" altLang="en-US"/>
              <a:t> </a:t>
            </a:r>
            <a:r>
              <a:rPr lang="en-US" altLang="zh-CN"/>
              <a:t>Stuxnet,</a:t>
            </a:r>
            <a:r>
              <a:rPr lang="zh-CN" altLang="en-US"/>
              <a:t> </a:t>
            </a:r>
            <a:r>
              <a:rPr lang="en-US" altLang="zh-CN"/>
              <a:t>WannaCry</a:t>
            </a:r>
            <a:r>
              <a:rPr lang="zh-CN" altLang="en-US"/>
              <a:t> </a:t>
            </a:r>
            <a:r>
              <a:rPr lang="en-US" altLang="zh-CN"/>
              <a:t>Ransomware,</a:t>
            </a:r>
            <a:r>
              <a:rPr lang="zh-CN" altLang="en-US"/>
              <a:t> </a:t>
            </a:r>
            <a:r>
              <a:rPr lang="en-US" altLang="zh-CN" err="1"/>
              <a:t>HeartBleed</a:t>
            </a:r>
            <a:r>
              <a:rPr lang="en-US" altLang="zh-CN"/>
              <a:t>.</a:t>
            </a:r>
            <a:r>
              <a:rPr lang="zh-CN" altLang="en-US"/>
              <a:t> </a:t>
            </a:r>
            <a:r>
              <a:rPr lang="en-US" altLang="zh-CN"/>
              <a:t>Take</a:t>
            </a:r>
            <a:r>
              <a:rPr lang="zh-CN" altLang="en-US"/>
              <a:t> </a:t>
            </a:r>
            <a:r>
              <a:rPr lang="en-US" altLang="zh-CN"/>
              <a:t>WannaCry</a:t>
            </a:r>
            <a:r>
              <a:rPr lang="zh-CN" altLang="en-US"/>
              <a:t> </a:t>
            </a:r>
            <a:r>
              <a:rPr lang="en-US" altLang="zh-CN"/>
              <a:t>Ransomware</a:t>
            </a:r>
            <a:r>
              <a:rPr lang="zh-CN" altLang="en-US"/>
              <a:t> </a:t>
            </a:r>
            <a:r>
              <a:rPr lang="en-US" altLang="zh-CN"/>
              <a:t>as</a:t>
            </a:r>
            <a:r>
              <a:rPr lang="zh-CN" altLang="en-US"/>
              <a:t> </a:t>
            </a:r>
            <a:r>
              <a:rPr lang="en-US" altLang="zh-CN"/>
              <a:t>an</a:t>
            </a:r>
            <a:r>
              <a:rPr lang="zh-CN" altLang="en-US"/>
              <a:t> </a:t>
            </a:r>
            <a:r>
              <a:rPr lang="en-US" altLang="zh-CN"/>
              <a:t>example,</a:t>
            </a:r>
            <a:r>
              <a:rPr lang="zh-CN" altLang="en-US"/>
              <a:t> </a:t>
            </a:r>
            <a:r>
              <a:rPr lang="en-US" altLang="zh-CN" kern="1200">
                <a:effectLst/>
                <a:latin typeface="+mn-lt"/>
                <a:ea typeface="+mn-ea"/>
                <a:cs typeface="+mn-cs"/>
              </a:rPr>
              <a:t>i</a:t>
            </a:r>
            <a:r>
              <a:rPr lang="en-US" kern="1200">
                <a:effectLst/>
                <a:latin typeface="+mn-lt"/>
                <a:ea typeface="+mn-ea"/>
                <a:cs typeface="+mn-cs"/>
              </a:rPr>
              <a:t>n 2017, unpatched vulnerabilities allowed the WannaCry ransomware to shutdown more than 300,000 computers around the globe</a:t>
            </a:r>
            <a:r>
              <a:rPr lang="en-US" altLang="zh-CN" kern="1200">
                <a:effectLst/>
                <a:latin typeface="+mn-lt"/>
                <a:ea typeface="+mn-ea"/>
                <a:cs typeface="+mn-cs"/>
              </a:rPr>
              <a:t>.</a:t>
            </a:r>
            <a:r>
              <a:rPr lang="zh-CN" altLang="en-US" kern="1200">
                <a:effectLst/>
                <a:latin typeface="+mn-lt"/>
                <a:ea typeface="+mn-ea"/>
                <a:cs typeface="+mn-cs"/>
              </a:rPr>
              <a:t> </a:t>
            </a:r>
            <a:r>
              <a:rPr lang="en-US" altLang="zh-CN" kern="1200">
                <a:effectLst/>
                <a:latin typeface="+mn-lt"/>
                <a:ea typeface="+mn-ea"/>
                <a:cs typeface="+mn-cs"/>
              </a:rPr>
              <a:t>Therefore,</a:t>
            </a:r>
            <a:r>
              <a:rPr lang="zh-CN" altLang="en-US" kern="1200">
                <a:effectLst/>
                <a:latin typeface="+mn-lt"/>
                <a:ea typeface="+mn-ea"/>
                <a:cs typeface="+mn-cs"/>
              </a:rPr>
              <a:t> </a:t>
            </a:r>
            <a:r>
              <a:rPr lang="en-US" altLang="zh-CN" kern="1200">
                <a:effectLst/>
                <a:latin typeface="+mn-lt"/>
                <a:ea typeface="+mn-ea"/>
                <a:cs typeface="+mn-cs"/>
              </a:rPr>
              <a:t>security</a:t>
            </a:r>
            <a:r>
              <a:rPr lang="zh-CN" altLang="en-US" kern="1200">
                <a:effectLst/>
                <a:latin typeface="+mn-lt"/>
                <a:ea typeface="+mn-ea"/>
                <a:cs typeface="+mn-cs"/>
              </a:rPr>
              <a:t> </a:t>
            </a:r>
            <a:r>
              <a:rPr lang="en-US" altLang="zh-CN"/>
              <a:t>vulnerabilities</a:t>
            </a:r>
            <a:r>
              <a:rPr lang="zh-CN" altLang="en-US"/>
              <a:t> </a:t>
            </a:r>
            <a:r>
              <a:rPr lang="en-US" altLang="zh-CN"/>
              <a:t>are</a:t>
            </a:r>
            <a:r>
              <a:rPr lang="zh-CN" altLang="en-US"/>
              <a:t> </a:t>
            </a:r>
            <a:r>
              <a:rPr lang="en-US" altLang="zh-CN"/>
              <a:t>posing</a:t>
            </a:r>
            <a:r>
              <a:rPr lang="zh-CN" altLang="en-US"/>
              <a:t> </a:t>
            </a:r>
            <a:r>
              <a:rPr lang="en-US" altLang="zh-CN"/>
              <a:t>serious</a:t>
            </a:r>
            <a:r>
              <a:rPr lang="zh-CN" altLang="en-US"/>
              <a:t> </a:t>
            </a:r>
            <a:r>
              <a:rPr lang="en-US" altLang="zh-CN"/>
              <a:t>threats</a:t>
            </a:r>
            <a:r>
              <a:rPr lang="zh-CN" altLang="en-US"/>
              <a:t> </a:t>
            </a:r>
            <a:r>
              <a:rPr lang="en-US" altLang="zh-CN"/>
              <a:t>to</a:t>
            </a:r>
            <a:r>
              <a:rPr lang="zh-CN" altLang="en-US"/>
              <a:t> </a:t>
            </a:r>
            <a:r>
              <a:rPr lang="en-US" altLang="zh-CN"/>
              <a:t>users,</a:t>
            </a:r>
            <a:r>
              <a:rPr lang="zh-CN" altLang="en-US"/>
              <a:t> </a:t>
            </a:r>
            <a:r>
              <a:rPr lang="en-US" altLang="zh-CN"/>
              <a:t>organizations,</a:t>
            </a:r>
            <a:r>
              <a:rPr lang="zh-CN" altLang="en-US"/>
              <a:t> </a:t>
            </a:r>
            <a:r>
              <a:rPr lang="en-US" altLang="zh-CN"/>
              <a:t>and</a:t>
            </a:r>
            <a:r>
              <a:rPr lang="zh-CN" altLang="en-US"/>
              <a:t> </a:t>
            </a:r>
            <a:r>
              <a:rPr lang="en-US" altLang="zh-CN"/>
              <a:t>even</a:t>
            </a:r>
            <a:r>
              <a:rPr lang="zh-CN" altLang="en-US"/>
              <a:t> </a:t>
            </a:r>
            <a:r>
              <a:rPr lang="en-US" altLang="zh-CN"/>
              <a:t>nations.</a:t>
            </a:r>
          </a:p>
        </p:txBody>
      </p:sp>
      <p:sp>
        <p:nvSpPr>
          <p:cNvPr id="4" name="Slide Number Placeholder 3"/>
          <p:cNvSpPr>
            <a:spLocks noGrp="1"/>
          </p:cNvSpPr>
          <p:nvPr>
            <p:ph type="sldNum" sz="quarter" idx="5"/>
          </p:nvPr>
        </p:nvSpPr>
        <p:spPr/>
        <p:txBody>
          <a:bodyPr/>
          <a:lstStyle/>
          <a:p>
            <a:fld id="{E6123A1B-2FB2-C846-992E-5CC4E39B980C}" type="slidenum">
              <a:rPr lang="en-US" smtClean="0"/>
              <a:t>2</a:t>
            </a:fld>
            <a:endParaRPr lang="en-US"/>
          </a:p>
        </p:txBody>
      </p:sp>
    </p:spTree>
    <p:extLst>
      <p:ext uri="{BB962C8B-B14F-4D97-AF65-F5344CB8AC3E}">
        <p14:creationId xmlns:p14="http://schemas.microsoft.com/office/powerpoint/2010/main" val="320871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a:t>
            </a:r>
            <a:r>
              <a:rPr lang="en-US" sz="1200" kern="1200">
                <a:solidFill>
                  <a:schemeClr val="tx1"/>
                </a:solidFill>
                <a:effectLst/>
                <a:latin typeface="+mn-lt"/>
                <a:ea typeface="+mn-ea"/>
                <a:cs typeface="+mn-cs"/>
              </a:rPr>
              <a:t>examine the quality of information from different sources, w</a:t>
            </a:r>
            <a:r>
              <a:rPr lang="en-US"/>
              <a:t>e have three controlled information sources. First, we only use one of top 5 source websites to reproduce vulnerability; if it fails, we combine information in top 5 source websites; if it still fails, we combine all the CVE references.</a:t>
            </a:r>
            <a:r>
              <a:rPr lang="zh-CN" altLang="en-US"/>
              <a:t> </a:t>
            </a:r>
            <a:r>
              <a:rPr lang="en-US" altLang="zh-CN"/>
              <a:t>If</a:t>
            </a:r>
            <a:r>
              <a:rPr lang="zh-CN" altLang="en-US"/>
              <a:t> </a:t>
            </a:r>
            <a:r>
              <a:rPr lang="en-US" altLang="zh-CN"/>
              <a:t>it</a:t>
            </a:r>
            <a:r>
              <a:rPr lang="zh-CN" altLang="en-US"/>
              <a:t> </a:t>
            </a:r>
            <a:r>
              <a:rPr lang="en-US" altLang="zh-CN"/>
              <a:t>still</a:t>
            </a:r>
            <a:r>
              <a:rPr lang="zh-CN" altLang="en-US"/>
              <a:t> </a:t>
            </a:r>
            <a:r>
              <a:rPr lang="en-US" altLang="zh-CN"/>
              <a:t>fails,</a:t>
            </a:r>
            <a:r>
              <a:rPr lang="zh-CN" altLang="en-US"/>
              <a:t> </a:t>
            </a:r>
            <a:r>
              <a:rPr lang="en-US" altLang="zh-CN"/>
              <a:t>we</a:t>
            </a:r>
            <a:r>
              <a:rPr lang="zh-CN" altLang="en-US"/>
              <a:t> </a:t>
            </a:r>
            <a:r>
              <a:rPr lang="en-US" altLang="zh-CN"/>
              <a:t>take</a:t>
            </a:r>
            <a:r>
              <a:rPr lang="zh-CN" altLang="en-US"/>
              <a:t> </a:t>
            </a:r>
            <a:r>
              <a:rPr lang="en-US" altLang="zh-CN"/>
              <a:t>it</a:t>
            </a:r>
            <a:r>
              <a:rPr lang="zh-CN" altLang="en-US"/>
              <a:t> </a:t>
            </a:r>
            <a:r>
              <a:rPr lang="en-US" altLang="zh-CN"/>
              <a:t>as</a:t>
            </a:r>
            <a:r>
              <a:rPr lang="zh-CN" altLang="en-US"/>
              <a:t> </a:t>
            </a:r>
            <a:r>
              <a:rPr lang="en-US" altLang="zh-CN"/>
              <a:t>a</a:t>
            </a:r>
            <a:r>
              <a:rPr lang="zh-CN" altLang="en-US"/>
              <a:t> </a:t>
            </a:r>
            <a:r>
              <a:rPr lang="en-US" altLang="zh-CN"/>
              <a:t>failure</a:t>
            </a:r>
            <a:r>
              <a:rPr lang="zh-CN" altLang="en-US"/>
              <a:t> </a:t>
            </a:r>
            <a:r>
              <a:rPr lang="en-US" altLang="zh-CN"/>
              <a:t>case.</a:t>
            </a:r>
            <a:r>
              <a:rPr lang="zh-CN" altLang="en-US"/>
              <a:t> </a:t>
            </a:r>
            <a:r>
              <a:rPr lang="en-US" altLang="zh-CN"/>
              <a:t>The</a:t>
            </a:r>
            <a:r>
              <a:rPr lang="zh-CN" altLang="en-US"/>
              <a:t> </a:t>
            </a:r>
            <a:r>
              <a:rPr lang="en-US" altLang="zh-CN"/>
              <a:t>success</a:t>
            </a:r>
            <a:r>
              <a:rPr lang="zh-CN" altLang="en-US"/>
              <a:t> </a:t>
            </a:r>
            <a:r>
              <a:rPr lang="en-US" altLang="zh-CN"/>
              <a:t>in</a:t>
            </a:r>
            <a:r>
              <a:rPr lang="zh-CN" altLang="en-US"/>
              <a:t> </a:t>
            </a:r>
            <a:r>
              <a:rPr lang="en-US" altLang="zh-CN"/>
              <a:t>any</a:t>
            </a:r>
            <a:r>
              <a:rPr lang="zh-CN" altLang="en-US"/>
              <a:t> </a:t>
            </a:r>
            <a:r>
              <a:rPr lang="en-US" altLang="zh-CN"/>
              <a:t>information</a:t>
            </a:r>
            <a:r>
              <a:rPr lang="zh-CN" altLang="en-US"/>
              <a:t> </a:t>
            </a:r>
            <a:r>
              <a:rPr lang="en-US" altLang="zh-CN"/>
              <a:t>source</a:t>
            </a:r>
            <a:r>
              <a:rPr lang="zh-CN" altLang="en-US"/>
              <a:t> </a:t>
            </a:r>
            <a:r>
              <a:rPr lang="en-US" altLang="zh-CN"/>
              <a:t>denotes</a:t>
            </a:r>
            <a:r>
              <a:rPr lang="zh-CN" altLang="en-US"/>
              <a:t> </a:t>
            </a:r>
            <a:r>
              <a:rPr lang="en-US" altLang="zh-CN"/>
              <a:t>a</a:t>
            </a:r>
            <a:r>
              <a:rPr lang="zh-CN" altLang="en-US"/>
              <a:t> </a:t>
            </a:r>
            <a:r>
              <a:rPr lang="en-US" altLang="zh-CN"/>
              <a:t>success</a:t>
            </a:r>
            <a:r>
              <a:rPr lang="zh-CN" altLang="en-US"/>
              <a:t> </a:t>
            </a:r>
            <a:r>
              <a:rPr lang="en-US" altLang="zh-CN"/>
              <a:t>case.</a:t>
            </a:r>
            <a:r>
              <a:rPr lang="zh-CN" altLang="en-US"/>
              <a:t> </a:t>
            </a:r>
            <a:r>
              <a:rPr lang="en-US"/>
              <a:t>All three information sources will follow the previous reproduction workflow.</a:t>
            </a:r>
            <a:r>
              <a:rPr lang="zh-CN" altLang="en-US"/>
              <a:t> </a:t>
            </a:r>
            <a:r>
              <a:rPr lang="en-US" altLang="zh-CN"/>
              <a:t>For</a:t>
            </a:r>
            <a:r>
              <a:rPr lang="zh-CN" altLang="en-US"/>
              <a:t> </a:t>
            </a:r>
            <a:r>
              <a:rPr lang="en-US" altLang="zh-CN"/>
              <a:t>one</a:t>
            </a:r>
            <a:r>
              <a:rPr lang="zh-CN" altLang="en-US"/>
              <a:t> </a:t>
            </a:r>
            <a:r>
              <a:rPr lang="en-US" altLang="zh-CN"/>
              <a:t>failure</a:t>
            </a:r>
            <a:r>
              <a:rPr lang="zh-CN" altLang="en-US"/>
              <a:t> </a:t>
            </a:r>
            <a:r>
              <a:rPr lang="en-US" altLang="zh-CN"/>
              <a:t>case</a:t>
            </a:r>
            <a:r>
              <a:rPr lang="en-US"/>
              <a:t>, we will resort to manual debugging</a:t>
            </a:r>
            <a:r>
              <a:rPr lang="zh-CN" altLang="en-US"/>
              <a:t> </a:t>
            </a:r>
            <a:r>
              <a:rPr lang="en-US" altLang="zh-CN"/>
              <a:t>to</a:t>
            </a:r>
            <a:r>
              <a:rPr lang="zh-CN" altLang="en-US"/>
              <a:t> </a:t>
            </a:r>
            <a:r>
              <a:rPr lang="en-US" altLang="zh-CN"/>
              <a:t>figure</a:t>
            </a:r>
            <a:r>
              <a:rPr lang="zh-CN" altLang="en-US"/>
              <a:t> </a:t>
            </a:r>
            <a:r>
              <a:rPr lang="en-US" altLang="zh-CN"/>
              <a:t>out</a:t>
            </a:r>
            <a:r>
              <a:rPr lang="zh-CN" altLang="en-US"/>
              <a:t> </a:t>
            </a:r>
            <a:r>
              <a:rPr lang="en-US" altLang="zh-CN"/>
              <a:t>the</a:t>
            </a:r>
            <a:r>
              <a:rPr lang="zh-CN" altLang="en-US"/>
              <a:t> </a:t>
            </a:r>
            <a:r>
              <a:rPr lang="en-US" altLang="zh-CN"/>
              <a:t>reasons</a:t>
            </a:r>
            <a:r>
              <a:rPr lang="zh-CN" altLang="en-US"/>
              <a:t> </a:t>
            </a:r>
            <a:r>
              <a:rPr lang="en-US" altLang="zh-CN"/>
              <a:t>why</a:t>
            </a:r>
            <a:r>
              <a:rPr lang="zh-CN" altLang="en-US"/>
              <a:t> </a:t>
            </a:r>
            <a:r>
              <a:rPr lang="en-US" altLang="zh-CN"/>
              <a:t>it</a:t>
            </a:r>
            <a:r>
              <a:rPr lang="zh-CN" altLang="en-US"/>
              <a:t> </a:t>
            </a:r>
            <a:r>
              <a:rPr lang="en-US" altLang="zh-CN"/>
              <a:t>failed</a:t>
            </a:r>
            <a:r>
              <a:rPr lang="en-US"/>
              <a:t>.</a:t>
            </a:r>
          </a:p>
        </p:txBody>
      </p:sp>
      <p:sp>
        <p:nvSpPr>
          <p:cNvPr id="4" name="Slide Number Placeholder 3"/>
          <p:cNvSpPr>
            <a:spLocks noGrp="1"/>
          </p:cNvSpPr>
          <p:nvPr>
            <p:ph type="sldNum" sz="quarter" idx="10"/>
          </p:nvPr>
        </p:nvSpPr>
        <p:spPr/>
        <p:txBody>
          <a:bodyPr/>
          <a:lstStyle/>
          <a:p>
            <a:fld id="{DA984AFA-F9D9-CB44-846E-DF497F8252BD}" type="slidenum">
              <a:rPr lang="en-US" smtClean="0"/>
              <a:t>20</a:t>
            </a:fld>
            <a:endParaRPr lang="en-US"/>
          </a:p>
        </p:txBody>
      </p:sp>
    </p:spTree>
    <p:extLst>
      <p:ext uri="{BB962C8B-B14F-4D97-AF65-F5344CB8AC3E}">
        <p14:creationId xmlns:p14="http://schemas.microsoft.com/office/powerpoint/2010/main" val="2795804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Our first finding is that vulnerability is hard to reproduce. The experiments take 5 security researchers about</a:t>
            </a:r>
            <a:r>
              <a:rPr lang="en-US">
                <a:cs typeface="Calibri"/>
              </a:rPr>
              <a:t> </a:t>
            </a:r>
            <a:r>
              <a:rPr lang="en-US"/>
              <a:t>1600 man-hours to finish.</a:t>
            </a:r>
            <a:r>
              <a:rPr lang="en-US" kern="1200">
                <a:effectLst/>
                <a:latin typeface="+mn-lt"/>
                <a:ea typeface="+mn-ea"/>
                <a:cs typeface="Calibri"/>
              </a:rPr>
              <a:t> </a:t>
            </a:r>
            <a:r>
              <a:rPr lang="en-US" kern="1200">
                <a:effectLst/>
                <a:latin typeface="+mn-lt"/>
                <a:ea typeface="+mn-ea"/>
                <a:cs typeface="+mn-cs"/>
              </a:rPr>
              <a:t>We leverage </a:t>
            </a:r>
            <a:r>
              <a:rPr lang="en-US" i="1" kern="1200">
                <a:effectLst/>
                <a:latin typeface="+mn-lt"/>
                <a:ea typeface="+mn-ea"/>
                <a:cs typeface="+mn-cs"/>
              </a:rPr>
              <a:t>Success Rate</a:t>
            </a:r>
            <a:r>
              <a:rPr lang="en-US" i="0" kern="1200">
                <a:effectLst/>
                <a:latin typeface="+mn-lt"/>
                <a:ea typeface="+mn-ea"/>
                <a:cs typeface="+mn-cs"/>
              </a:rPr>
              <a:t> to measure reproducibility</a:t>
            </a:r>
            <a:r>
              <a:rPr lang="en-US" kern="1200">
                <a:effectLst/>
                <a:latin typeface="+mn-lt"/>
                <a:ea typeface="+mn-ea"/>
                <a:cs typeface="+mn-cs"/>
              </a:rPr>
              <a:t>. Take SecurityFocus as example. Out of 291 CVE entries, </a:t>
            </a:r>
            <a:r>
              <a:rPr lang="en-US" altLang="zh-CN" kern="1200">
                <a:effectLst/>
                <a:latin typeface="+mn-lt"/>
                <a:ea typeface="+mn-ea"/>
                <a:cs typeface="+mn-cs"/>
              </a:rPr>
              <a:t>S</a:t>
            </a:r>
            <a:r>
              <a:rPr lang="en-US" kern="1200">
                <a:effectLst/>
                <a:latin typeface="+mn-lt"/>
                <a:ea typeface="+mn-ea"/>
                <a:cs typeface="+mn-cs"/>
              </a:rPr>
              <a:t>ecurity</a:t>
            </a:r>
            <a:r>
              <a:rPr lang="en-US" altLang="zh-CN" kern="1200">
                <a:effectLst/>
                <a:latin typeface="+mn-lt"/>
                <a:ea typeface="+mn-ea"/>
                <a:cs typeface="+mn-cs"/>
              </a:rPr>
              <a:t>F</a:t>
            </a:r>
            <a:r>
              <a:rPr lang="en-US" kern="1200">
                <a:effectLst/>
                <a:latin typeface="+mn-lt"/>
                <a:ea typeface="+mn-ea"/>
                <a:cs typeface="+mn-cs"/>
              </a:rPr>
              <a:t>ocus covers 256 CVE IDs. We successfully reproduce 32 vulnerabilities. So the Success Rate is </a:t>
            </a:r>
            <a:r>
              <a:rPr lang="en-US" altLang="zh-CN" kern="1200">
                <a:effectLst/>
                <a:latin typeface="+mn-lt"/>
                <a:ea typeface="+mn-ea"/>
                <a:cs typeface="+mn-cs"/>
              </a:rPr>
              <a:t>about</a:t>
            </a:r>
            <a:r>
              <a:rPr lang="zh-CN" altLang="en-US" kern="1200">
                <a:effectLst/>
                <a:latin typeface="+mn-lt"/>
                <a:ea typeface="+mn-ea"/>
                <a:cs typeface="+mn-cs"/>
              </a:rPr>
              <a:t> </a:t>
            </a:r>
            <a:r>
              <a:rPr lang="en-US" altLang="zh-CN" kern="1200">
                <a:effectLst/>
                <a:latin typeface="+mn-lt"/>
                <a:ea typeface="+mn-ea"/>
                <a:cs typeface="+mn-cs"/>
              </a:rPr>
              <a:t>13</a:t>
            </a:r>
            <a:r>
              <a:rPr lang="en-US" kern="1200">
                <a:effectLst/>
                <a:latin typeface="+mn-lt"/>
                <a:ea typeface="+mn-ea"/>
                <a:cs typeface="+mn-cs"/>
              </a:rPr>
              <a:t>%. And we can see : &lt;repeat observation&gt;. After combining top 5 source websites, it shows </a:t>
            </a:r>
            <a:r>
              <a:rPr lang="en-US" sz="1200">
                <a:latin typeface="Avenir Next Condensed" panose="020B0506020202020204" pitchFamily="34" charset="0"/>
              </a:rPr>
              <a:t>“Combined-top5” has clearly improved the success rate</a:t>
            </a:r>
            <a:r>
              <a:rPr lang="en-US" sz="1200" kern="1200">
                <a:effectLst/>
                <a:latin typeface="+mn-lt"/>
                <a:ea typeface="+mn-ea"/>
                <a:cs typeface="+mn-cs"/>
              </a:rPr>
              <a:t>. After we combine all the CVE References, </a:t>
            </a:r>
            <a:r>
              <a:rPr lang="en-US" sz="1200" kern="1200">
                <a:effectLst/>
                <a:latin typeface="Avenir Next Condensed" panose="020B0506020202020204" pitchFamily="34" charset="0"/>
                <a:ea typeface="+mn-ea"/>
                <a:cs typeface="+mn-cs"/>
              </a:rPr>
              <a:t>t</a:t>
            </a:r>
            <a:r>
              <a:rPr lang="en-US" sz="1200">
                <a:latin typeface="Avenir Next Condensed" panose="020B0506020202020204" pitchFamily="34" charset="0"/>
              </a:rPr>
              <a:t>he Success Rate is improved to 6</a:t>
            </a:r>
            <a:r>
              <a:rPr lang="en-US" altLang="zh-CN" sz="1200">
                <a:latin typeface="Avenir Next Condensed" panose="020B0506020202020204" pitchFamily="34" charset="0"/>
              </a:rPr>
              <a:t>2.5</a:t>
            </a:r>
            <a:r>
              <a:rPr lang="en-US" sz="1200">
                <a:latin typeface="Avenir Next Condensed" panose="020B0506020202020204" pitchFamily="34" charset="0"/>
              </a:rPr>
              <a:t>%.</a:t>
            </a:r>
          </a:p>
          <a:p>
            <a:pPr>
              <a:defRPr/>
            </a:pPr>
            <a:r>
              <a:rPr lang="en-US" sz="1200">
                <a:latin typeface="Avenir Next Condensed" panose="020B0506020202020204" pitchFamily="34" charset="0"/>
              </a:rPr>
              <a:t>However, for the whole dataset, even we combine all the CVE References, there are still less than 20 cases that have complete information. So we can infer our default setting works well in the reproduction.</a:t>
            </a:r>
          </a:p>
        </p:txBody>
      </p:sp>
      <p:sp>
        <p:nvSpPr>
          <p:cNvPr id="4" name="Slide Number Placeholder 3"/>
          <p:cNvSpPr>
            <a:spLocks noGrp="1"/>
          </p:cNvSpPr>
          <p:nvPr>
            <p:ph type="sldNum" sz="quarter" idx="10"/>
          </p:nvPr>
        </p:nvSpPr>
        <p:spPr/>
        <p:txBody>
          <a:bodyPr/>
          <a:lstStyle/>
          <a:p>
            <a:fld id="{DA984AFA-F9D9-CB44-846E-DF497F8252BD}" type="slidenum">
              <a:rPr lang="en-US" smtClean="0"/>
              <a:t>21</a:t>
            </a:fld>
            <a:endParaRPr lang="en-US"/>
          </a:p>
        </p:txBody>
      </p:sp>
    </p:spTree>
    <p:extLst>
      <p:ext uri="{BB962C8B-B14F-4D97-AF65-F5344CB8AC3E}">
        <p14:creationId xmlns:p14="http://schemas.microsoft.com/office/powerpoint/2010/main" val="4277158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The</a:t>
            </a:r>
            <a:r>
              <a:rPr lang="zh-CN" altLang="en-US" sz="1200"/>
              <a:t> </a:t>
            </a:r>
            <a:r>
              <a:rPr lang="en-US" altLang="zh-CN" sz="1200"/>
              <a:t>second</a:t>
            </a:r>
            <a:r>
              <a:rPr lang="zh-CN" altLang="en-US" sz="1200"/>
              <a:t> </a:t>
            </a:r>
            <a:r>
              <a:rPr lang="en-US" altLang="zh-CN" sz="1200"/>
              <a:t>finding</a:t>
            </a:r>
            <a:r>
              <a:rPr lang="zh-CN" altLang="en-US" sz="1200"/>
              <a:t> </a:t>
            </a:r>
            <a:r>
              <a:rPr lang="en-US" altLang="zh-CN" sz="1200"/>
              <a:t>is</a:t>
            </a:r>
            <a:r>
              <a:rPr lang="zh-CN" altLang="en-US" sz="1200"/>
              <a:t> </a:t>
            </a:r>
            <a:r>
              <a:rPr lang="en-US" altLang="zh-CN" sz="1200"/>
              <a:t>that</a:t>
            </a:r>
            <a:r>
              <a:rPr lang="zh-CN" altLang="en-US" sz="1200"/>
              <a:t> </a:t>
            </a:r>
            <a:r>
              <a:rPr lang="en-US" altLang="zh-CN" sz="1200"/>
              <a:t>some</a:t>
            </a:r>
            <a:r>
              <a:rPr lang="zh-CN" altLang="en-US" sz="1200"/>
              <a:t> </a:t>
            </a:r>
            <a:r>
              <a:rPr lang="en-US" altLang="zh-CN" sz="1200"/>
              <a:t>missing</a:t>
            </a:r>
            <a:r>
              <a:rPr lang="zh-CN" altLang="en-US" sz="1200"/>
              <a:t> </a:t>
            </a:r>
            <a:r>
              <a:rPr lang="en-US" altLang="zh-CN" sz="1200"/>
              <a:t>key</a:t>
            </a:r>
            <a:r>
              <a:rPr lang="zh-CN" altLang="en-US" sz="1200"/>
              <a:t> </a:t>
            </a:r>
            <a:r>
              <a:rPr lang="en-US" altLang="zh-CN" sz="1200"/>
              <a:t>factors</a:t>
            </a:r>
            <a:r>
              <a:rPr lang="zh-CN" altLang="en-US" sz="1200"/>
              <a:t> </a:t>
            </a:r>
            <a:r>
              <a:rPr lang="en-US" altLang="zh-CN" sz="1200"/>
              <a:t>makes</a:t>
            </a:r>
            <a:r>
              <a:rPr lang="zh-CN" altLang="en-US" sz="1200"/>
              <a:t> </a:t>
            </a:r>
            <a:r>
              <a:rPr lang="en-US" altLang="zh-CN" sz="1200"/>
              <a:t>vulnerability</a:t>
            </a:r>
            <a:r>
              <a:rPr lang="zh-CN" altLang="en-US" sz="1200"/>
              <a:t> </a:t>
            </a:r>
            <a:r>
              <a:rPr lang="en-US" altLang="zh-CN" sz="1200"/>
              <a:t>reproduction</a:t>
            </a:r>
            <a:r>
              <a:rPr lang="zh-CN" altLang="en-US" sz="1200"/>
              <a:t> </a:t>
            </a:r>
            <a:r>
              <a:rPr lang="en-US" altLang="zh-CN" sz="1200"/>
              <a:t>difficult.</a:t>
            </a:r>
            <a:r>
              <a:rPr lang="zh-CN" altLang="en-US" sz="1200"/>
              <a:t> </a:t>
            </a:r>
            <a:r>
              <a:rPr lang="en-US" sz="1200"/>
              <a:t>Through</a:t>
            </a:r>
            <a:r>
              <a:rPr lang="en-US" altLang="zh-CN" sz="1200"/>
              <a:t> intensive</a:t>
            </a:r>
            <a:r>
              <a:rPr lang="zh-CN" altLang="en-US" sz="1200"/>
              <a:t> </a:t>
            </a:r>
            <a:r>
              <a:rPr lang="en-US" altLang="zh-CN" sz="1200"/>
              <a:t>manual</a:t>
            </a:r>
            <a:r>
              <a:rPr lang="zh-CN" altLang="en-US" sz="1200"/>
              <a:t> </a:t>
            </a:r>
            <a:r>
              <a:rPr lang="en-US" altLang="zh-CN" sz="1200"/>
              <a:t>debugging</a:t>
            </a:r>
            <a:r>
              <a:rPr lang="zh-CN" altLang="en-US" sz="1200"/>
              <a:t> </a:t>
            </a:r>
            <a:r>
              <a:rPr lang="en-US" altLang="zh-CN" sz="1200"/>
              <a:t>in</a:t>
            </a:r>
            <a:r>
              <a:rPr lang="zh-CN" altLang="en-US" sz="1200"/>
              <a:t> </a:t>
            </a:r>
            <a:r>
              <a:rPr lang="en-US" altLang="zh-CN" sz="1200"/>
              <a:t>table,</a:t>
            </a:r>
            <a:r>
              <a:rPr lang="zh-CN" altLang="en-US" sz="1200"/>
              <a:t> </a:t>
            </a:r>
            <a:r>
              <a:rPr lang="en-US" altLang="zh-CN" sz="1200"/>
              <a:t>yet</a:t>
            </a:r>
            <a:r>
              <a:rPr lang="zh-CN" altLang="en-US" sz="1200"/>
              <a:t>  </a:t>
            </a:r>
            <a:r>
              <a:rPr lang="en-US" sz="1200" kern="1200">
                <a:solidFill>
                  <a:schemeClr val="tx1"/>
                </a:solidFill>
                <a:effectLst/>
                <a:latin typeface="+mn-lt"/>
                <a:ea typeface="+mn-ea"/>
                <a:cs typeface="+mn-cs"/>
              </a:rPr>
              <a:t>another 2,000 man-hours</a:t>
            </a:r>
            <a:r>
              <a:rPr lang="en-US" altLang="zh-CN" sz="1200" kern="1200">
                <a:solidFill>
                  <a:schemeClr val="tx1"/>
                </a:solidFill>
                <a:effectLst/>
                <a:latin typeface="+mn-lt"/>
                <a:ea typeface="+mn-ea"/>
                <a:cs typeface="+mn-cs"/>
              </a:rPr>
              <a:t>,</a:t>
            </a:r>
            <a:r>
              <a:rPr lang="en-US" altLang="zh-CN" sz="1200"/>
              <a:t> w</a:t>
            </a:r>
            <a:r>
              <a:rPr lang="en-US" sz="1200"/>
              <a:t>e successfully reproduced another 151 vulnerabilities, increasing the success rate</a:t>
            </a:r>
            <a:r>
              <a:rPr lang="en-US" sz="1200" baseline="0"/>
              <a:t> to</a:t>
            </a:r>
            <a:r>
              <a:rPr lang="en-US" sz="1200"/>
              <a:t> 9</a:t>
            </a:r>
            <a:r>
              <a:rPr lang="en-US" altLang="zh-CN" sz="1200"/>
              <a:t>6</a:t>
            </a:r>
            <a:r>
              <a:rPr lang="en-US" sz="1200"/>
              <a:t>%. </a:t>
            </a:r>
            <a:r>
              <a:rPr lang="en-US"/>
              <a:t>In those vulnerabilities, 74 cases failed on Trigger Method, 43 cases failed on Software Installation. This table shows the key factors</a:t>
            </a:r>
            <a:r>
              <a:rPr lang="zh-CN" altLang="en-US"/>
              <a:t> </a:t>
            </a:r>
            <a:r>
              <a:rPr lang="en-US" altLang="zh-CN"/>
              <a:t>that</a:t>
            </a:r>
            <a:r>
              <a:rPr lang="zh-CN" altLang="en-US"/>
              <a:t> </a:t>
            </a:r>
            <a:r>
              <a:rPr lang="en-US" altLang="zh-CN"/>
              <a:t>make</a:t>
            </a:r>
            <a:r>
              <a:rPr lang="zh-CN" altLang="en-US"/>
              <a:t> </a:t>
            </a:r>
            <a:r>
              <a:rPr lang="en-US" altLang="zh-CN"/>
              <a:t>vulnerability</a:t>
            </a:r>
            <a:r>
              <a:rPr lang="zh-CN" altLang="en-US"/>
              <a:t> </a:t>
            </a:r>
            <a:r>
              <a:rPr lang="en-US" altLang="zh-CN"/>
              <a:t>reproduction</a:t>
            </a:r>
            <a:r>
              <a:rPr lang="zh-CN" altLang="en-US"/>
              <a:t> </a:t>
            </a:r>
            <a:r>
              <a:rPr lang="en-US" altLang="zh-CN"/>
              <a:t>difficult</a:t>
            </a:r>
            <a:r>
              <a:rPr lang="en-US"/>
              <a:t> are trigger method, software installation and </a:t>
            </a:r>
            <a:r>
              <a:rPr lang="en-US" err="1"/>
              <a:t>PoC</a:t>
            </a:r>
            <a:r>
              <a:rPr lang="en-US"/>
              <a:t> File.</a:t>
            </a:r>
            <a:endParaRPr lang="en-US" sz="1200"/>
          </a:p>
        </p:txBody>
      </p:sp>
      <p:sp>
        <p:nvSpPr>
          <p:cNvPr id="4" name="Slide Number Placeholder 3"/>
          <p:cNvSpPr>
            <a:spLocks noGrp="1"/>
          </p:cNvSpPr>
          <p:nvPr>
            <p:ph type="sldNum" sz="quarter" idx="10"/>
          </p:nvPr>
        </p:nvSpPr>
        <p:spPr/>
        <p:txBody>
          <a:bodyPr/>
          <a:lstStyle/>
          <a:p>
            <a:fld id="{DA984AFA-F9D9-CB44-846E-DF497F8252BD}" type="slidenum">
              <a:rPr lang="en-US" smtClean="0"/>
              <a:t>22</a:t>
            </a:fld>
            <a:endParaRPr lang="en-US"/>
          </a:p>
        </p:txBody>
      </p:sp>
    </p:spTree>
    <p:extLst>
      <p:ext uri="{BB962C8B-B14F-4D97-AF65-F5344CB8AC3E}">
        <p14:creationId xmlns:p14="http://schemas.microsoft.com/office/powerpoint/2010/main" val="1718661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There is no good method to resolve this question. However, instead of picking a random information category for in-depth troubleshooting, we </a:t>
            </a:r>
            <a:r>
              <a:rPr lang="en-US" sz="1200" kern="1200">
                <a:solidFill>
                  <a:schemeClr val="tx1"/>
                </a:solidFill>
                <a:effectLst/>
                <a:latin typeface="+mn-lt"/>
                <a:ea typeface="+mn-ea"/>
                <a:cs typeface="+mn-cs"/>
              </a:rPr>
              <a:t>prioritize information categories in above order. It means you can first assume trigger method is problematic and check another trigger method to reproduce the vulnerability. And correlation of different vulnerabilities is surprisingly useful. In other word, it is helpful to recover missing information by reading reports of other </a:t>
            </a:r>
            <a:r>
              <a:rPr lang="en-US" sz="1200" i="1" kern="1200">
                <a:solidFill>
                  <a:schemeClr val="tx1"/>
                </a:solidFill>
                <a:effectLst/>
                <a:latin typeface="+mn-lt"/>
                <a:ea typeface="+mn-ea"/>
                <a:cs typeface="+mn-cs"/>
              </a:rPr>
              <a:t>similar </a:t>
            </a:r>
            <a:r>
              <a:rPr lang="en-US" sz="1200" kern="1200">
                <a:solidFill>
                  <a:schemeClr val="tx1"/>
                </a:solidFill>
                <a:effectLst/>
                <a:latin typeface="+mn-lt"/>
                <a:ea typeface="+mn-ea"/>
                <a:cs typeface="+mn-cs"/>
              </a:rPr>
              <a:t>vulnerabilities. </a:t>
            </a:r>
            <a:r>
              <a:rPr lang="en-US" altLang="zh-CN" sz="1200" kern="1200">
                <a:solidFill>
                  <a:schemeClr val="tx1"/>
                </a:solidFill>
                <a:effectLst/>
                <a:latin typeface="+mn-lt"/>
                <a:ea typeface="+mn-ea"/>
                <a:cs typeface="+mn-cs"/>
              </a:rPr>
              <a:t>Another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interesting</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tip</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rgbClr val="000000"/>
                </a:solidFill>
                <a:effectLst/>
                <a:latin typeface="Avenir Next Condensed Medium" panose="020B0506020202020204" pitchFamily="34" charset="0"/>
                <a:ea typeface="+mn-ea"/>
                <a:cs typeface="+mn-cs"/>
              </a:rPr>
              <a:t>i</a:t>
            </a:r>
            <a:r>
              <a:rPr lang="en-US" altLang="zh-CN" sz="1200">
                <a:solidFill>
                  <a:srgbClr val="000000"/>
                </a:solidFill>
                <a:latin typeface="Avenir Next Condensed Medium" panose="020B0506020202020204" pitchFamily="34" charset="0"/>
              </a:rPr>
              <a:t>nfer</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some</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key</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information</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with</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existing</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information.</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For</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example,</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we</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could</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figure</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out</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the</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compilation</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options</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by</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analyzing</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code</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segments</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in</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the</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core</a:t>
            </a:r>
            <a:r>
              <a:rPr lang="zh-CN" altLang="en-US" sz="1200">
                <a:solidFill>
                  <a:srgbClr val="000000"/>
                </a:solidFill>
                <a:latin typeface="Avenir Next Condensed Medium" panose="020B0506020202020204" pitchFamily="34" charset="0"/>
              </a:rPr>
              <a:t> </a:t>
            </a:r>
            <a:r>
              <a:rPr lang="en-US" altLang="zh-CN" sz="1200">
                <a:solidFill>
                  <a:srgbClr val="000000"/>
                </a:solidFill>
                <a:latin typeface="Avenir Next Condensed Medium" panose="020B0506020202020204" pitchFamily="34" charset="0"/>
              </a:rPr>
              <a:t>dump.</a:t>
            </a:r>
            <a:endParaRPr lang="en-US" sz="1200">
              <a:solidFill>
                <a:srgbClr val="000000"/>
              </a:solidFill>
              <a:latin typeface="Avenir Next Condensed Medium" panose="020B0506020202020204" pitchFamily="34" charset="0"/>
              <a:cs typeface="Calibri"/>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23</a:t>
            </a:fld>
            <a:endParaRPr lang="en-US"/>
          </a:p>
        </p:txBody>
      </p:sp>
    </p:spTree>
    <p:extLst>
      <p:ext uri="{BB962C8B-B14F-4D97-AF65-F5344CB8AC3E}">
        <p14:creationId xmlns:p14="http://schemas.microsoft.com/office/powerpoint/2010/main" val="2396930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opened source our dataset in this GitHub repository. And you could follow our instructions to reproduce vulnerabilities or directly try them in our prepared virtual machines.</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To the best of our knowledge, this is the largest </a:t>
            </a:r>
            <a:r>
              <a:rPr lang="en-US" sz="1200" i="1" kern="1200">
                <a:solidFill>
                  <a:schemeClr val="tx1"/>
                </a:solidFill>
                <a:effectLst/>
                <a:latin typeface="+mn-lt"/>
                <a:ea typeface="+mn-ea"/>
                <a:cs typeface="+mn-cs"/>
              </a:rPr>
              <a:t>public </a:t>
            </a:r>
            <a:r>
              <a:rPr lang="en-US" sz="1200" kern="1200">
                <a:solidFill>
                  <a:schemeClr val="tx1"/>
                </a:solidFill>
                <a:effectLst/>
                <a:latin typeface="+mn-lt"/>
                <a:ea typeface="+mn-ea"/>
                <a:cs typeface="+mn-cs"/>
              </a:rPr>
              <a:t>ground-truth dataset of real-world vulnerabilities which were manually reproduced and verified</a:t>
            </a:r>
            <a:endParaRPr lang="en-US"/>
          </a:p>
        </p:txBody>
      </p:sp>
      <p:sp>
        <p:nvSpPr>
          <p:cNvPr id="4" name="Slide Number Placeholder 3"/>
          <p:cNvSpPr>
            <a:spLocks noGrp="1"/>
          </p:cNvSpPr>
          <p:nvPr>
            <p:ph type="sldNum" sz="quarter" idx="10"/>
          </p:nvPr>
        </p:nvSpPr>
        <p:spPr/>
        <p:txBody>
          <a:bodyPr/>
          <a:lstStyle/>
          <a:p>
            <a:fld id="{DA984AFA-F9D9-CB44-846E-DF497F8252BD}" type="slidenum">
              <a:rPr lang="en-US" smtClean="0"/>
              <a:t>24</a:t>
            </a:fld>
            <a:endParaRPr lang="en-US"/>
          </a:p>
        </p:txBody>
      </p:sp>
    </p:spTree>
    <p:extLst>
      <p:ext uri="{BB962C8B-B14F-4D97-AF65-F5344CB8AC3E}">
        <p14:creationId xmlns:p14="http://schemas.microsoft.com/office/powerpoint/2010/main" val="951341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conclusion is as follows: &lt;repeat conclusion&gt;</a:t>
            </a:r>
          </a:p>
        </p:txBody>
      </p:sp>
      <p:sp>
        <p:nvSpPr>
          <p:cNvPr id="4" name="Slide Number Placeholder 3"/>
          <p:cNvSpPr>
            <a:spLocks noGrp="1"/>
          </p:cNvSpPr>
          <p:nvPr>
            <p:ph type="sldNum" sz="quarter" idx="10"/>
          </p:nvPr>
        </p:nvSpPr>
        <p:spPr/>
        <p:txBody>
          <a:bodyPr/>
          <a:lstStyle/>
          <a:p>
            <a:fld id="{DA984AFA-F9D9-CB44-846E-DF497F8252BD}" type="slidenum">
              <a:rPr lang="en-US" smtClean="0"/>
              <a:t>25</a:t>
            </a:fld>
            <a:endParaRPr lang="en-US"/>
          </a:p>
        </p:txBody>
      </p:sp>
    </p:spTree>
    <p:extLst>
      <p:ext uri="{BB962C8B-B14F-4D97-AF65-F5344CB8AC3E}">
        <p14:creationId xmlns:p14="http://schemas.microsoft.com/office/powerpoint/2010/main" val="1222307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Next,</a:t>
            </a:r>
            <a:r>
              <a:rPr lang="zh-CN" altLang="en-US"/>
              <a:t> </a:t>
            </a:r>
            <a:r>
              <a:rPr lang="en-US" altLang="zh-CN"/>
              <a:t>I</a:t>
            </a:r>
            <a:r>
              <a:rPr lang="zh-CN" altLang="en-US"/>
              <a:t> </a:t>
            </a:r>
            <a:r>
              <a:rPr lang="en-US" altLang="zh-CN"/>
              <a:t>will</a:t>
            </a:r>
            <a:r>
              <a:rPr lang="zh-CN" altLang="en-US"/>
              <a:t> </a:t>
            </a:r>
            <a:r>
              <a:rPr lang="en-US" altLang="zh-CN"/>
              <a:t>introduce</a:t>
            </a:r>
            <a:r>
              <a:rPr lang="zh-CN" altLang="en-US"/>
              <a:t> </a:t>
            </a:r>
            <a:r>
              <a:rPr lang="en-US" altLang="zh-CN"/>
              <a:t>one</a:t>
            </a:r>
            <a:r>
              <a:rPr lang="zh-CN" altLang="en-US"/>
              <a:t> </a:t>
            </a:r>
            <a:r>
              <a:rPr lang="en-US" altLang="zh-CN"/>
              <a:t>work</a:t>
            </a:r>
            <a:r>
              <a:rPr lang="zh-CN" altLang="en-US"/>
              <a:t> </a:t>
            </a:r>
            <a:r>
              <a:rPr lang="en-US" altLang="zh-CN"/>
              <a:t>in</a:t>
            </a:r>
            <a:r>
              <a:rPr lang="zh-CN" altLang="en-US"/>
              <a:t> </a:t>
            </a:r>
            <a:r>
              <a:rPr lang="en-US" altLang="zh-CN"/>
              <a:t>automatic</a:t>
            </a:r>
            <a:r>
              <a:rPr lang="zh-CN" altLang="en-US"/>
              <a:t> </a:t>
            </a:r>
            <a:r>
              <a:rPr lang="en-US" altLang="zh-CN"/>
              <a:t>root</a:t>
            </a:r>
            <a:r>
              <a:rPr lang="zh-CN" altLang="en-US"/>
              <a:t> </a:t>
            </a:r>
            <a:r>
              <a:rPr lang="en-US" altLang="zh-CN"/>
              <a:t>cause</a:t>
            </a:r>
            <a:r>
              <a:rPr lang="zh-CN" altLang="en-US"/>
              <a:t> </a:t>
            </a:r>
            <a:r>
              <a:rPr lang="en-US" altLang="zh-CN"/>
              <a:t>diagnosis</a:t>
            </a:r>
            <a:r>
              <a:rPr lang="zh-CN" altLang="en-US"/>
              <a:t> </a:t>
            </a:r>
            <a:r>
              <a:rPr lang="en-US" altLang="zh-CN"/>
              <a:t>–</a:t>
            </a:r>
            <a:r>
              <a:rPr lang="zh-CN" altLang="en-US"/>
              <a:t> </a:t>
            </a:r>
            <a:r>
              <a:rPr lang="en-US" altLang="zh-CN"/>
              <a:t>POMP</a:t>
            </a:r>
            <a:r>
              <a:rPr lang="zh-CN" altLang="en-US"/>
              <a:t> </a:t>
            </a:r>
            <a:r>
              <a:rPr lang="en-US" altLang="zh-CN"/>
              <a:t>&amp;</a:t>
            </a:r>
            <a:r>
              <a:rPr lang="zh-CN" altLang="en-US"/>
              <a:t> </a:t>
            </a:r>
            <a:r>
              <a:rPr lang="en-US" altLang="zh-CN"/>
              <a:t>POMP++,</a:t>
            </a:r>
            <a:r>
              <a:rPr lang="zh-CN" altLang="en-US"/>
              <a:t> </a:t>
            </a:r>
            <a:r>
              <a:rPr lang="en-US" altLang="zh-CN"/>
              <a:t>which</a:t>
            </a:r>
            <a:r>
              <a:rPr lang="zh-CN" altLang="en-US"/>
              <a:t> </a:t>
            </a:r>
            <a:r>
              <a:rPr lang="en-US" altLang="zh-CN"/>
              <a:t>leverages</a:t>
            </a:r>
            <a:r>
              <a:rPr lang="zh-CN" altLang="en-US"/>
              <a:t> </a:t>
            </a:r>
            <a:r>
              <a:rPr lang="en-US" altLang="zh-CN"/>
              <a:t>hardware</a:t>
            </a:r>
            <a:r>
              <a:rPr lang="zh-CN" altLang="en-US"/>
              <a:t> </a:t>
            </a:r>
            <a:r>
              <a:rPr lang="en-US" altLang="zh-CN"/>
              <a:t>feature</a:t>
            </a:r>
            <a:r>
              <a:rPr lang="zh-CN" altLang="en-US"/>
              <a:t> </a:t>
            </a:r>
            <a:r>
              <a:rPr lang="en-US" altLang="zh-CN"/>
              <a:t>to</a:t>
            </a:r>
            <a:r>
              <a:rPr lang="zh-CN" altLang="en-US"/>
              <a:t> </a:t>
            </a:r>
            <a:r>
              <a:rPr lang="en-US" altLang="zh-CN"/>
              <a:t>locate</a:t>
            </a:r>
            <a:r>
              <a:rPr lang="zh-CN" altLang="en-US"/>
              <a:t> </a:t>
            </a:r>
            <a:r>
              <a:rPr lang="en-US" altLang="zh-CN"/>
              <a:t>the</a:t>
            </a:r>
            <a:r>
              <a:rPr lang="zh-CN" altLang="en-US"/>
              <a:t> </a:t>
            </a:r>
            <a:r>
              <a:rPr lang="en-US" altLang="zh-CN"/>
              <a:t>root</a:t>
            </a:r>
            <a:r>
              <a:rPr lang="zh-CN" altLang="en-US"/>
              <a:t> </a:t>
            </a:r>
            <a:r>
              <a:rPr lang="en-US" altLang="zh-CN"/>
              <a:t>causes</a:t>
            </a:r>
            <a:r>
              <a:rPr lang="zh-CN" altLang="en-US"/>
              <a:t> </a:t>
            </a:r>
            <a:r>
              <a:rPr lang="en-US" altLang="zh-CN"/>
              <a:t>of</a:t>
            </a:r>
            <a:r>
              <a:rPr lang="zh-CN" altLang="en-US"/>
              <a:t> </a:t>
            </a:r>
            <a:r>
              <a:rPr lang="en-US" altLang="zh-CN"/>
              <a:t>software</a:t>
            </a:r>
            <a:r>
              <a:rPr lang="zh-CN" altLang="en-US"/>
              <a:t> </a:t>
            </a:r>
            <a:r>
              <a:rPr lang="en-US" altLang="zh-CN"/>
              <a:t>crashes.</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26</a:t>
            </a:fld>
            <a:endParaRPr lang="en-US"/>
          </a:p>
        </p:txBody>
      </p:sp>
    </p:spTree>
    <p:extLst>
      <p:ext uri="{BB962C8B-B14F-4D97-AF65-F5344CB8AC3E}">
        <p14:creationId xmlns:p14="http://schemas.microsoft.com/office/powerpoint/2010/main" val="21094503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To</a:t>
            </a:r>
            <a:r>
              <a:rPr lang="zh-CN" altLang="en-US"/>
              <a:t> </a:t>
            </a:r>
            <a:r>
              <a:rPr lang="en-US" altLang="zh-CN"/>
              <a:t>help</a:t>
            </a:r>
            <a:r>
              <a:rPr lang="zh-CN" altLang="en-US"/>
              <a:t> </a:t>
            </a:r>
            <a:r>
              <a:rPr lang="en-US" altLang="zh-CN"/>
              <a:t>discover</a:t>
            </a:r>
            <a:r>
              <a:rPr lang="zh-CN" altLang="en-US"/>
              <a:t> </a:t>
            </a:r>
            <a:r>
              <a:rPr lang="en-US" altLang="zh-CN"/>
              <a:t>more</a:t>
            </a:r>
            <a:r>
              <a:rPr lang="zh-CN" altLang="en-US"/>
              <a:t> </a:t>
            </a:r>
            <a:r>
              <a:rPr lang="en-US" altLang="zh-CN"/>
              <a:t>security</a:t>
            </a:r>
            <a:r>
              <a:rPr lang="zh-CN" altLang="en-US"/>
              <a:t> </a:t>
            </a:r>
            <a:r>
              <a:rPr lang="en-US" altLang="zh-CN"/>
              <a:t>vulnerabilities,</a:t>
            </a:r>
            <a:r>
              <a:rPr lang="zh-CN" altLang="en-US"/>
              <a:t> </a:t>
            </a:r>
            <a:r>
              <a:rPr lang="en-US" altLang="zh-CN"/>
              <a:t>software</a:t>
            </a:r>
            <a:r>
              <a:rPr lang="zh-CN" altLang="en-US"/>
              <a:t> </a:t>
            </a:r>
            <a:r>
              <a:rPr lang="en-US" altLang="zh-CN"/>
              <a:t>vendors</a:t>
            </a:r>
            <a:r>
              <a:rPr lang="zh-CN" altLang="en-US"/>
              <a:t> </a:t>
            </a:r>
            <a:r>
              <a:rPr lang="en-US" altLang="zh-CN"/>
              <a:t>usually</a:t>
            </a:r>
            <a:r>
              <a:rPr lang="zh-CN" altLang="en-US"/>
              <a:t> </a:t>
            </a:r>
            <a:r>
              <a:rPr lang="en-US" altLang="zh-CN"/>
              <a:t>design</a:t>
            </a:r>
            <a:r>
              <a:rPr lang="zh-CN" altLang="en-US"/>
              <a:t> </a:t>
            </a:r>
            <a:r>
              <a:rPr lang="en-US" altLang="zh-CN"/>
              <a:t>one</a:t>
            </a:r>
            <a:r>
              <a:rPr lang="zh-CN" altLang="en-US"/>
              <a:t> </a:t>
            </a:r>
            <a:r>
              <a:rPr lang="en-US" altLang="zh-CN"/>
              <a:t>software</a:t>
            </a:r>
            <a:r>
              <a:rPr lang="zh-CN" altLang="en-US"/>
              <a:t> </a:t>
            </a:r>
            <a:r>
              <a:rPr lang="en-US" altLang="zh-CN"/>
              <a:t>component,</a:t>
            </a:r>
            <a:r>
              <a:rPr lang="zh-CN" altLang="en-US"/>
              <a:t> </a:t>
            </a:r>
            <a:r>
              <a:rPr lang="en-US" altLang="zh-CN"/>
              <a:t>responsible</a:t>
            </a:r>
            <a:r>
              <a:rPr lang="zh-CN" altLang="en-US"/>
              <a:t> </a:t>
            </a:r>
            <a:r>
              <a:rPr lang="en-US" altLang="zh-CN"/>
              <a:t>for</a:t>
            </a:r>
            <a:r>
              <a:rPr lang="zh-CN" altLang="en-US"/>
              <a:t> </a:t>
            </a:r>
            <a:r>
              <a:rPr lang="en-US" altLang="zh-CN"/>
              <a:t>collecting</a:t>
            </a:r>
            <a:r>
              <a:rPr lang="zh-CN" altLang="en-US"/>
              <a:t> </a:t>
            </a:r>
            <a:r>
              <a:rPr lang="en-US" altLang="zh-CN"/>
              <a:t>software</a:t>
            </a:r>
            <a:r>
              <a:rPr lang="zh-CN" altLang="en-US"/>
              <a:t> </a:t>
            </a:r>
            <a:r>
              <a:rPr lang="en-US" altLang="zh-CN"/>
              <a:t>crash</a:t>
            </a:r>
            <a:r>
              <a:rPr lang="zh-CN" altLang="en-US"/>
              <a:t> </a:t>
            </a:r>
            <a:r>
              <a:rPr lang="en-US" altLang="zh-CN"/>
              <a:t>information.</a:t>
            </a:r>
            <a:r>
              <a:rPr lang="zh-CN" altLang="en-US"/>
              <a:t> </a:t>
            </a:r>
            <a:r>
              <a:rPr lang="en-US" altLang="zh-CN"/>
              <a:t>For</a:t>
            </a:r>
            <a:r>
              <a:rPr lang="zh-CN" altLang="en-US"/>
              <a:t> </a:t>
            </a:r>
            <a:r>
              <a:rPr lang="en-US" altLang="zh-CN"/>
              <a:t>example,</a:t>
            </a:r>
            <a:r>
              <a:rPr lang="zh-CN" altLang="en-US"/>
              <a:t> </a:t>
            </a:r>
            <a:r>
              <a:rPr lang="en-US" altLang="zh-CN"/>
              <a:t>Windows</a:t>
            </a:r>
            <a:r>
              <a:rPr lang="zh-CN" altLang="en-US"/>
              <a:t> </a:t>
            </a:r>
            <a:r>
              <a:rPr lang="en-US" altLang="zh-CN"/>
              <a:t>Error</a:t>
            </a:r>
            <a:r>
              <a:rPr lang="zh-CN" altLang="en-US"/>
              <a:t> </a:t>
            </a:r>
            <a:r>
              <a:rPr lang="en-US" altLang="zh-CN"/>
              <a:t>Reporting,</a:t>
            </a:r>
            <a:r>
              <a:rPr lang="zh-CN" altLang="en-US"/>
              <a:t> </a:t>
            </a:r>
            <a:r>
              <a:rPr lang="en-US" altLang="zh-CN"/>
              <a:t>Ubuntu</a:t>
            </a:r>
            <a:r>
              <a:rPr lang="zh-CN" altLang="en-US"/>
              <a:t> </a:t>
            </a:r>
            <a:r>
              <a:rPr lang="en-US" altLang="zh-CN" err="1"/>
              <a:t>A</a:t>
            </a:r>
            <a:r>
              <a:rPr lang="en-US" err="1"/>
              <a:t>pport</a:t>
            </a:r>
            <a:r>
              <a:rPr lang="en-US"/>
              <a:t> crash report</a:t>
            </a:r>
            <a:r>
              <a:rPr lang="en-US" altLang="zh-CN"/>
              <a:t>,</a:t>
            </a:r>
            <a:r>
              <a:rPr lang="zh-CN" altLang="en-US"/>
              <a:t> </a:t>
            </a:r>
            <a:r>
              <a:rPr lang="en-US" altLang="zh-CN"/>
              <a:t>Mozilla</a:t>
            </a:r>
            <a:r>
              <a:rPr lang="zh-CN" altLang="en-US"/>
              <a:t> </a:t>
            </a:r>
            <a:r>
              <a:rPr lang="en-US" altLang="zh-CN"/>
              <a:t>Crash</a:t>
            </a:r>
            <a:r>
              <a:rPr lang="zh-CN" altLang="en-US"/>
              <a:t> </a:t>
            </a:r>
            <a:r>
              <a:rPr lang="en-US" altLang="zh-CN"/>
              <a:t>Reporter,</a:t>
            </a:r>
            <a:r>
              <a:rPr lang="zh-CN" altLang="en-US"/>
              <a:t> </a:t>
            </a:r>
            <a:r>
              <a:rPr lang="en-US" altLang="zh-CN"/>
              <a:t>Google</a:t>
            </a:r>
            <a:r>
              <a:rPr lang="zh-CN" altLang="en-US"/>
              <a:t> </a:t>
            </a:r>
            <a:r>
              <a:rPr lang="en-US" altLang="zh-CN"/>
              <a:t>Chrome</a:t>
            </a:r>
            <a:r>
              <a:rPr lang="zh-CN" altLang="en-US"/>
              <a:t> </a:t>
            </a:r>
            <a:r>
              <a:rPr lang="en-US" altLang="zh-CN"/>
              <a:t>Crash Reports.</a:t>
            </a:r>
            <a:r>
              <a:rPr lang="zh-CN" altLang="en-US"/>
              <a:t> </a:t>
            </a:r>
            <a:r>
              <a:rPr lang="en-US" altLang="zh-CN"/>
              <a:t>Meanwhile,</a:t>
            </a:r>
            <a:r>
              <a:rPr lang="zh-CN" altLang="en-US"/>
              <a:t> </a:t>
            </a:r>
            <a:r>
              <a:rPr lang="en-US" altLang="zh-CN"/>
              <a:t>Websense</a:t>
            </a:r>
            <a:r>
              <a:rPr lang="zh-CN" altLang="en-US"/>
              <a:t> </a:t>
            </a:r>
            <a:r>
              <a:rPr lang="en-US" altLang="zh-CN"/>
              <a:t>Lab</a:t>
            </a:r>
            <a:r>
              <a:rPr lang="zh-CN" altLang="en-US"/>
              <a:t> </a:t>
            </a:r>
            <a:r>
              <a:rPr lang="en-US" altLang="zh-CN"/>
              <a:t>publishes</a:t>
            </a:r>
            <a:r>
              <a:rPr lang="zh-CN" altLang="en-US"/>
              <a:t> </a:t>
            </a:r>
            <a:r>
              <a:rPr lang="en-US" altLang="zh-CN"/>
              <a:t>one</a:t>
            </a:r>
            <a:r>
              <a:rPr lang="zh-CN" altLang="en-US"/>
              <a:t> </a:t>
            </a:r>
            <a:r>
              <a:rPr lang="en-US" altLang="zh-CN"/>
              <a:t>technical</a:t>
            </a:r>
            <a:r>
              <a:rPr lang="zh-CN" altLang="en-US"/>
              <a:t> </a:t>
            </a:r>
            <a:r>
              <a:rPr lang="en-US" altLang="zh-CN"/>
              <a:t>report</a:t>
            </a:r>
            <a:r>
              <a:rPr lang="zh-CN" altLang="en-US"/>
              <a:t> </a:t>
            </a:r>
            <a:r>
              <a:rPr lang="en-US" altLang="zh-CN"/>
              <a:t>and</a:t>
            </a:r>
            <a:r>
              <a:rPr lang="zh-CN" altLang="en-US"/>
              <a:t> </a:t>
            </a:r>
            <a:r>
              <a:rPr lang="en-US" altLang="zh-CN"/>
              <a:t>shows</a:t>
            </a:r>
            <a:r>
              <a:rPr lang="zh-CN" altLang="en-US"/>
              <a:t> </a:t>
            </a:r>
            <a:r>
              <a:rPr lang="en-US" altLang="zh-CN"/>
              <a:t>that</a:t>
            </a:r>
            <a:r>
              <a:rPr lang="zh-CN" altLang="en-US"/>
              <a:t> </a:t>
            </a:r>
            <a:r>
              <a:rPr lang="en-US" altLang="zh-CN"/>
              <a:t>crash</a:t>
            </a:r>
            <a:r>
              <a:rPr lang="zh-CN" altLang="en-US"/>
              <a:t> </a:t>
            </a:r>
            <a:r>
              <a:rPr lang="en-US" altLang="zh-CN"/>
              <a:t>dumps</a:t>
            </a:r>
            <a:r>
              <a:rPr lang="zh-CN" altLang="en-US"/>
              <a:t> </a:t>
            </a:r>
            <a:r>
              <a:rPr lang="en-US" altLang="zh-CN"/>
              <a:t>aid</a:t>
            </a:r>
            <a:r>
              <a:rPr lang="zh-CN" altLang="en-US"/>
              <a:t> </a:t>
            </a:r>
            <a:r>
              <a:rPr lang="en-US" altLang="zh-CN"/>
              <a:t>software</a:t>
            </a:r>
            <a:r>
              <a:rPr lang="zh-CN" altLang="en-US"/>
              <a:t> </a:t>
            </a:r>
            <a:r>
              <a:rPr lang="en-US" altLang="zh-CN"/>
              <a:t>developers</a:t>
            </a:r>
            <a:r>
              <a:rPr lang="zh-CN" altLang="en-US"/>
              <a:t> </a:t>
            </a:r>
            <a:r>
              <a:rPr lang="en-US" altLang="zh-CN"/>
              <a:t>in</a:t>
            </a:r>
            <a:r>
              <a:rPr lang="zh-CN" altLang="en-US"/>
              <a:t> </a:t>
            </a:r>
            <a:r>
              <a:rPr lang="en-US" altLang="zh-CN"/>
              <a:t>software</a:t>
            </a:r>
            <a:r>
              <a:rPr lang="zh-CN" altLang="en-US"/>
              <a:t> </a:t>
            </a:r>
            <a:r>
              <a:rPr lang="en-US" altLang="zh-CN"/>
              <a:t>failure</a:t>
            </a:r>
            <a:r>
              <a:rPr lang="zh-CN" altLang="en-US"/>
              <a:t> </a:t>
            </a:r>
            <a:r>
              <a:rPr lang="en-US" altLang="zh-CN"/>
              <a:t>debugging,</a:t>
            </a:r>
            <a:r>
              <a:rPr lang="zh-CN" altLang="en-US"/>
              <a:t> </a:t>
            </a:r>
            <a:r>
              <a:rPr lang="en-US" altLang="zh-CN"/>
              <a:t>and</a:t>
            </a:r>
            <a:r>
              <a:rPr lang="zh-CN" altLang="en-US"/>
              <a:t> </a:t>
            </a:r>
            <a:r>
              <a:rPr lang="en-US" altLang="zh-CN"/>
              <a:t>Windows</a:t>
            </a:r>
            <a:r>
              <a:rPr lang="zh-CN" altLang="en-US"/>
              <a:t> </a:t>
            </a:r>
            <a:r>
              <a:rPr lang="en-US" altLang="zh-CN"/>
              <a:t>crash</a:t>
            </a:r>
            <a:r>
              <a:rPr lang="zh-CN" altLang="en-US"/>
              <a:t> </a:t>
            </a:r>
            <a:r>
              <a:rPr lang="en-US" altLang="zh-CN"/>
              <a:t>reports</a:t>
            </a:r>
            <a:r>
              <a:rPr lang="zh-CN" altLang="en-US"/>
              <a:t> </a:t>
            </a:r>
            <a:r>
              <a:rPr lang="en-US" altLang="zh-CN"/>
              <a:t>help</a:t>
            </a:r>
            <a:r>
              <a:rPr lang="zh-CN" altLang="en-US"/>
              <a:t> </a:t>
            </a:r>
            <a:r>
              <a:rPr lang="en-US" altLang="zh-CN"/>
              <a:t>detect</a:t>
            </a:r>
            <a:r>
              <a:rPr lang="zh-CN" altLang="en-US"/>
              <a:t> </a:t>
            </a:r>
            <a:r>
              <a:rPr lang="en-US" altLang="zh-CN"/>
              <a:t>some</a:t>
            </a:r>
            <a:r>
              <a:rPr lang="zh-CN" altLang="en-US"/>
              <a:t> </a:t>
            </a:r>
            <a:r>
              <a:rPr lang="en-US" altLang="zh-CN"/>
              <a:t>unknown</a:t>
            </a:r>
            <a:r>
              <a:rPr lang="zh-CN" altLang="en-US"/>
              <a:t> </a:t>
            </a:r>
            <a:r>
              <a:rPr lang="en-US" altLang="zh-CN"/>
              <a:t>vulnerabilities.</a:t>
            </a:r>
          </a:p>
        </p:txBody>
      </p:sp>
      <p:sp>
        <p:nvSpPr>
          <p:cNvPr id="4" name="Slide Number Placeholder 3"/>
          <p:cNvSpPr>
            <a:spLocks noGrp="1"/>
          </p:cNvSpPr>
          <p:nvPr>
            <p:ph type="sldNum" sz="quarter" idx="5"/>
          </p:nvPr>
        </p:nvSpPr>
        <p:spPr/>
        <p:txBody>
          <a:bodyPr/>
          <a:lstStyle/>
          <a:p>
            <a:fld id="{DA984AFA-F9D9-CB44-846E-DF497F8252BD}" type="slidenum">
              <a:rPr lang="en-US" smtClean="0"/>
              <a:t>27</a:t>
            </a:fld>
            <a:endParaRPr lang="en-US"/>
          </a:p>
        </p:txBody>
      </p:sp>
    </p:spTree>
    <p:extLst>
      <p:ext uri="{BB962C8B-B14F-4D97-AF65-F5344CB8AC3E}">
        <p14:creationId xmlns:p14="http://schemas.microsoft.com/office/powerpoint/2010/main" val="54950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Although</a:t>
            </a:r>
            <a:r>
              <a:rPr lang="zh-CN" altLang="en-US"/>
              <a:t> </a:t>
            </a:r>
            <a:r>
              <a:rPr lang="en-US" altLang="zh-CN"/>
              <a:t>crash</a:t>
            </a:r>
            <a:r>
              <a:rPr lang="zh-CN" altLang="en-US"/>
              <a:t> </a:t>
            </a:r>
            <a:r>
              <a:rPr lang="en-US" altLang="zh-CN"/>
              <a:t>reports</a:t>
            </a:r>
            <a:r>
              <a:rPr lang="zh-CN" altLang="en-US"/>
              <a:t> </a:t>
            </a:r>
            <a:r>
              <a:rPr lang="en-US" altLang="zh-CN"/>
              <a:t>can</a:t>
            </a:r>
            <a:r>
              <a:rPr lang="zh-CN" altLang="en-US"/>
              <a:t> </a:t>
            </a:r>
            <a:r>
              <a:rPr lang="en-US" altLang="zh-CN"/>
              <a:t>be</a:t>
            </a:r>
            <a:r>
              <a:rPr lang="zh-CN" altLang="en-US"/>
              <a:t> </a:t>
            </a:r>
            <a:r>
              <a:rPr lang="en-US" altLang="zh-CN"/>
              <a:t>used</a:t>
            </a:r>
            <a:r>
              <a:rPr lang="zh-CN" altLang="en-US"/>
              <a:t> </a:t>
            </a:r>
            <a:r>
              <a:rPr lang="en-US" altLang="zh-CN"/>
              <a:t>to</a:t>
            </a:r>
            <a:r>
              <a:rPr lang="zh-CN" altLang="en-US"/>
              <a:t> </a:t>
            </a:r>
            <a:r>
              <a:rPr lang="en-US" altLang="zh-CN"/>
              <a:t>detect</a:t>
            </a:r>
            <a:r>
              <a:rPr lang="zh-CN" altLang="en-US"/>
              <a:t> </a:t>
            </a:r>
            <a:r>
              <a:rPr lang="en-US" altLang="zh-CN"/>
              <a:t>new</a:t>
            </a:r>
            <a:r>
              <a:rPr lang="zh-CN" altLang="en-US"/>
              <a:t> </a:t>
            </a:r>
            <a:r>
              <a:rPr lang="en-US" altLang="zh-CN"/>
              <a:t>vulnerabilities,</a:t>
            </a:r>
            <a:r>
              <a:rPr lang="zh-CN" altLang="en-US"/>
              <a:t> </a:t>
            </a:r>
            <a:r>
              <a:rPr lang="en-US" altLang="zh-CN"/>
              <a:t>it</a:t>
            </a:r>
            <a:r>
              <a:rPr lang="zh-CN" altLang="en-US"/>
              <a:t> </a:t>
            </a:r>
            <a:r>
              <a:rPr lang="en-US" altLang="zh-CN"/>
              <a:t>is</a:t>
            </a:r>
            <a:r>
              <a:rPr lang="zh-CN" altLang="en-US"/>
              <a:t> </a:t>
            </a:r>
            <a:r>
              <a:rPr lang="en-US" altLang="zh-CN"/>
              <a:t>hard</a:t>
            </a:r>
            <a:r>
              <a:rPr lang="zh-CN" altLang="en-US"/>
              <a:t> </a:t>
            </a:r>
            <a:r>
              <a:rPr lang="en-US" altLang="zh-CN"/>
              <a:t>to</a:t>
            </a:r>
            <a:r>
              <a:rPr lang="zh-CN" altLang="en-US"/>
              <a:t> </a:t>
            </a:r>
            <a:r>
              <a:rPr lang="en-US" altLang="zh-CN"/>
              <a:t>automatically</a:t>
            </a:r>
            <a:r>
              <a:rPr lang="zh-CN" altLang="en-US"/>
              <a:t> </a:t>
            </a:r>
            <a:r>
              <a:rPr lang="en-US" altLang="zh-CN"/>
              <a:t>analyze</a:t>
            </a:r>
            <a:r>
              <a:rPr lang="zh-CN" altLang="en-US"/>
              <a:t> </a:t>
            </a:r>
            <a:r>
              <a:rPr lang="en-US" altLang="zh-CN"/>
              <a:t>those</a:t>
            </a:r>
            <a:r>
              <a:rPr lang="zh-CN" altLang="en-US"/>
              <a:t> </a:t>
            </a:r>
            <a:r>
              <a:rPr lang="en-US" altLang="zh-CN"/>
              <a:t>crash</a:t>
            </a:r>
            <a:r>
              <a:rPr lang="zh-CN" altLang="en-US"/>
              <a:t> </a:t>
            </a:r>
            <a:r>
              <a:rPr lang="en-US" altLang="zh-CN"/>
              <a:t>reports.</a:t>
            </a:r>
            <a:r>
              <a:rPr lang="zh-CN" altLang="en-US"/>
              <a:t> </a:t>
            </a:r>
            <a:r>
              <a:rPr lang="en-US" altLang="zh-CN"/>
              <a:t>One</a:t>
            </a:r>
            <a:r>
              <a:rPr lang="zh-CN" altLang="en-US"/>
              <a:t> </a:t>
            </a:r>
            <a:r>
              <a:rPr lang="en-US" altLang="zh-CN"/>
              <a:t>reason</a:t>
            </a:r>
            <a:r>
              <a:rPr lang="zh-CN" altLang="en-US"/>
              <a:t> </a:t>
            </a:r>
            <a:r>
              <a:rPr lang="en-US" altLang="zh-CN"/>
              <a:t>is</a:t>
            </a:r>
            <a:r>
              <a:rPr lang="zh-CN" altLang="en-US"/>
              <a:t> </a:t>
            </a:r>
            <a:r>
              <a:rPr lang="en-US" altLang="zh-CN"/>
              <a:t>software</a:t>
            </a:r>
            <a:r>
              <a:rPr lang="zh-CN" altLang="en-US"/>
              <a:t> </a:t>
            </a:r>
            <a:r>
              <a:rPr lang="en-US" altLang="zh-CN"/>
              <a:t>vendors</a:t>
            </a:r>
            <a:r>
              <a:rPr lang="zh-CN" altLang="en-US"/>
              <a:t> </a:t>
            </a:r>
            <a:r>
              <a:rPr lang="en-US" altLang="zh-CN"/>
              <a:t>like</a:t>
            </a:r>
            <a:r>
              <a:rPr lang="zh-CN" altLang="en-US"/>
              <a:t> </a:t>
            </a:r>
            <a:r>
              <a:rPr lang="en-US" altLang="zh-CN"/>
              <a:t>Google,</a:t>
            </a:r>
            <a:r>
              <a:rPr lang="zh-CN" altLang="en-US"/>
              <a:t> </a:t>
            </a:r>
            <a:r>
              <a:rPr lang="en-US" altLang="zh-CN"/>
              <a:t>Microsoft</a:t>
            </a:r>
            <a:r>
              <a:rPr lang="zh-CN" altLang="en-US"/>
              <a:t> </a:t>
            </a:r>
            <a:r>
              <a:rPr lang="en-US" altLang="zh-CN"/>
              <a:t>may</a:t>
            </a:r>
            <a:r>
              <a:rPr lang="zh-CN" altLang="en-US"/>
              <a:t> </a:t>
            </a:r>
            <a:r>
              <a:rPr lang="en-US" altLang="zh-CN"/>
              <a:t>receive</a:t>
            </a:r>
            <a:r>
              <a:rPr lang="zh-CN" altLang="en-US"/>
              <a:t> </a:t>
            </a:r>
            <a:r>
              <a:rPr lang="en-US" altLang="zh-CN"/>
              <a:t>millions</a:t>
            </a:r>
            <a:r>
              <a:rPr lang="zh-CN" altLang="en-US"/>
              <a:t> </a:t>
            </a:r>
            <a:r>
              <a:rPr lang="en-US" altLang="zh-CN"/>
              <a:t>reports</a:t>
            </a:r>
            <a:r>
              <a:rPr lang="zh-CN" altLang="en-US"/>
              <a:t> </a:t>
            </a:r>
            <a:r>
              <a:rPr lang="en-US" altLang="zh-CN"/>
              <a:t>of</a:t>
            </a:r>
            <a:r>
              <a:rPr lang="zh-CN" altLang="en-US"/>
              <a:t> </a:t>
            </a:r>
            <a:r>
              <a:rPr lang="en-US" altLang="zh-CN"/>
              <a:t>software</a:t>
            </a:r>
            <a:r>
              <a:rPr lang="zh-CN" altLang="en-US"/>
              <a:t> </a:t>
            </a:r>
            <a:r>
              <a:rPr lang="en-US" altLang="zh-CN"/>
              <a:t>crashes</a:t>
            </a:r>
            <a:r>
              <a:rPr lang="zh-CN" altLang="en-US"/>
              <a:t> </a:t>
            </a:r>
            <a:r>
              <a:rPr lang="en-US" altLang="zh-CN"/>
              <a:t>every</a:t>
            </a:r>
            <a:r>
              <a:rPr lang="zh-CN" altLang="en-US"/>
              <a:t> </a:t>
            </a:r>
            <a:r>
              <a:rPr lang="en-US" altLang="zh-CN"/>
              <a:t>day.</a:t>
            </a:r>
            <a:r>
              <a:rPr lang="zh-CN" altLang="en-US"/>
              <a:t> </a:t>
            </a:r>
            <a:r>
              <a:rPr lang="en-US" altLang="zh-CN"/>
              <a:t>Another</a:t>
            </a:r>
            <a:r>
              <a:rPr lang="zh-CN" altLang="en-US"/>
              <a:t> </a:t>
            </a:r>
            <a:r>
              <a:rPr lang="en-US" altLang="zh-CN"/>
              <a:t>reason</a:t>
            </a:r>
            <a:r>
              <a:rPr lang="zh-CN" altLang="en-US"/>
              <a:t> </a:t>
            </a:r>
            <a:r>
              <a:rPr lang="en-US" altLang="zh-CN"/>
              <a:t>is,</a:t>
            </a:r>
            <a:r>
              <a:rPr lang="zh-CN" altLang="en-US"/>
              <a:t> </a:t>
            </a:r>
            <a:r>
              <a:rPr lang="en-US" altLang="zh-CN"/>
              <a:t>there</a:t>
            </a:r>
            <a:r>
              <a:rPr lang="zh-CN" altLang="en-US"/>
              <a:t> </a:t>
            </a:r>
            <a:r>
              <a:rPr lang="en-US" altLang="zh-CN"/>
              <a:t>is</a:t>
            </a:r>
            <a:r>
              <a:rPr lang="zh-CN" altLang="en-US"/>
              <a:t> </a:t>
            </a:r>
            <a:r>
              <a:rPr lang="en-US" altLang="zh-CN"/>
              <a:t>only</a:t>
            </a:r>
            <a:r>
              <a:rPr lang="zh-CN" altLang="en-US"/>
              <a:t> </a:t>
            </a:r>
            <a:r>
              <a:rPr lang="en-US" altLang="zh-CN"/>
              <a:t>a</a:t>
            </a:r>
            <a:r>
              <a:rPr lang="zh-CN" altLang="en-US"/>
              <a:t> </a:t>
            </a:r>
            <a:r>
              <a:rPr lang="en-US" altLang="zh-CN"/>
              <a:t>few</a:t>
            </a:r>
            <a:r>
              <a:rPr lang="zh-CN" altLang="en-US"/>
              <a:t> </a:t>
            </a:r>
            <a:r>
              <a:rPr lang="en-US" altLang="zh-CN"/>
              <a:t>information</a:t>
            </a:r>
            <a:r>
              <a:rPr lang="zh-CN" altLang="en-US"/>
              <a:t> </a:t>
            </a:r>
            <a:r>
              <a:rPr lang="en-US" altLang="zh-CN"/>
              <a:t>attached</a:t>
            </a:r>
            <a:r>
              <a:rPr lang="zh-CN" altLang="en-US"/>
              <a:t> </a:t>
            </a:r>
            <a:r>
              <a:rPr lang="en-US" altLang="zh-CN"/>
              <a:t>in</a:t>
            </a:r>
            <a:r>
              <a:rPr lang="zh-CN" altLang="en-US"/>
              <a:t> </a:t>
            </a:r>
            <a:r>
              <a:rPr lang="en-US" altLang="zh-CN"/>
              <a:t>the</a:t>
            </a:r>
            <a:r>
              <a:rPr lang="zh-CN" altLang="en-US"/>
              <a:t> </a:t>
            </a:r>
            <a:r>
              <a:rPr lang="en-US" altLang="zh-CN"/>
              <a:t>crash</a:t>
            </a:r>
            <a:r>
              <a:rPr lang="zh-CN" altLang="en-US"/>
              <a:t> </a:t>
            </a:r>
            <a:r>
              <a:rPr lang="en-US" altLang="zh-CN"/>
              <a:t>reports.</a:t>
            </a:r>
            <a:r>
              <a:rPr lang="zh-CN" altLang="en-US"/>
              <a:t> </a:t>
            </a:r>
            <a:r>
              <a:rPr lang="en-US" altLang="zh-CN"/>
              <a:t>Meanwhile,</a:t>
            </a:r>
            <a:r>
              <a:rPr lang="zh-CN" altLang="en-US"/>
              <a:t> </a:t>
            </a:r>
            <a:r>
              <a:rPr lang="en-US" altLang="zh-CN"/>
              <a:t>debugging software cost has risen to $312 billion per year globally.</a:t>
            </a:r>
            <a:r>
              <a:rPr lang="zh-CN" altLang="en-US"/>
              <a:t> </a:t>
            </a:r>
            <a:r>
              <a:rPr lang="en-US" altLang="zh-CN"/>
              <a:t>Therefore,</a:t>
            </a:r>
            <a:r>
              <a:rPr lang="zh-CN" altLang="en-US"/>
              <a:t> </a:t>
            </a:r>
            <a:r>
              <a:rPr lang="en-US" altLang="zh-CN"/>
              <a:t>automatic</a:t>
            </a:r>
            <a:r>
              <a:rPr lang="zh-CN" altLang="en-US"/>
              <a:t> </a:t>
            </a:r>
            <a:r>
              <a:rPr lang="en-US" altLang="zh-CN"/>
              <a:t>root</a:t>
            </a:r>
            <a:r>
              <a:rPr lang="zh-CN" altLang="en-US"/>
              <a:t> </a:t>
            </a:r>
            <a:r>
              <a:rPr lang="en-US" altLang="zh-CN"/>
              <a:t>cause</a:t>
            </a:r>
            <a:r>
              <a:rPr lang="zh-CN" altLang="en-US"/>
              <a:t> </a:t>
            </a:r>
            <a:r>
              <a:rPr lang="en-US" altLang="zh-CN"/>
              <a:t>analysis</a:t>
            </a:r>
            <a:r>
              <a:rPr lang="zh-CN" altLang="en-US"/>
              <a:t> </a:t>
            </a:r>
            <a:r>
              <a:rPr lang="en-US" altLang="zh-CN"/>
              <a:t>on</a:t>
            </a:r>
            <a:r>
              <a:rPr lang="zh-CN" altLang="en-US"/>
              <a:t> </a:t>
            </a:r>
            <a:r>
              <a:rPr lang="en-US" altLang="zh-CN"/>
              <a:t>software</a:t>
            </a:r>
            <a:r>
              <a:rPr lang="zh-CN" altLang="en-US"/>
              <a:t> </a:t>
            </a:r>
            <a:r>
              <a:rPr lang="en-US" altLang="zh-CN"/>
              <a:t>crash</a:t>
            </a:r>
            <a:r>
              <a:rPr lang="zh-CN" altLang="en-US"/>
              <a:t> </a:t>
            </a:r>
            <a:r>
              <a:rPr lang="en-US" altLang="zh-CN"/>
              <a:t>is</a:t>
            </a:r>
            <a:r>
              <a:rPr lang="zh-CN" altLang="en-US"/>
              <a:t> </a:t>
            </a:r>
            <a:r>
              <a:rPr lang="en-US" altLang="zh-CN"/>
              <a:t>difficult,</a:t>
            </a:r>
            <a:r>
              <a:rPr lang="zh-CN" altLang="en-US"/>
              <a:t> </a:t>
            </a:r>
            <a:r>
              <a:rPr lang="en-US" altLang="zh-CN"/>
              <a:t>but</a:t>
            </a:r>
            <a:r>
              <a:rPr lang="zh-CN" altLang="en-US"/>
              <a:t> </a:t>
            </a:r>
            <a:r>
              <a:rPr lang="en-US" altLang="zh-CN"/>
              <a:t>urgent.</a:t>
            </a:r>
          </a:p>
        </p:txBody>
      </p:sp>
      <p:sp>
        <p:nvSpPr>
          <p:cNvPr id="4" name="Slide Number Placeholder 3"/>
          <p:cNvSpPr>
            <a:spLocks noGrp="1"/>
          </p:cNvSpPr>
          <p:nvPr>
            <p:ph type="sldNum" sz="quarter" idx="5"/>
          </p:nvPr>
        </p:nvSpPr>
        <p:spPr/>
        <p:txBody>
          <a:bodyPr/>
          <a:lstStyle/>
          <a:p>
            <a:fld id="{DA984AFA-F9D9-CB44-846E-DF497F8252BD}" type="slidenum">
              <a:rPr lang="en-US" smtClean="0"/>
              <a:t>28</a:t>
            </a:fld>
            <a:endParaRPr lang="en-US"/>
          </a:p>
        </p:txBody>
      </p:sp>
    </p:spTree>
    <p:extLst>
      <p:ext uri="{BB962C8B-B14F-4D97-AF65-F5344CB8AC3E}">
        <p14:creationId xmlns:p14="http://schemas.microsoft.com/office/powerpoint/2010/main" val="3278373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a:t>
            </a:r>
            <a:r>
              <a:rPr lang="zh-CN" altLang="en-US"/>
              <a:t> </a:t>
            </a:r>
            <a:r>
              <a:rPr lang="en-US" altLang="zh-CN"/>
              <a:t>the</a:t>
            </a:r>
            <a:r>
              <a:rPr lang="zh-CN" altLang="en-US"/>
              <a:t> </a:t>
            </a:r>
            <a:r>
              <a:rPr lang="en-US" altLang="zh-CN"/>
              <a:t>slide,</a:t>
            </a:r>
            <a:r>
              <a:rPr lang="zh-CN" altLang="en-US"/>
              <a:t> </a:t>
            </a:r>
            <a:r>
              <a:rPr lang="en-US" altLang="zh-CN"/>
              <a:t>I</a:t>
            </a:r>
            <a:r>
              <a:rPr lang="zh-CN" altLang="en-US"/>
              <a:t> </a:t>
            </a:r>
            <a:r>
              <a:rPr lang="en-US" altLang="zh-CN"/>
              <a:t>will</a:t>
            </a:r>
            <a:r>
              <a:rPr lang="zh-CN" altLang="en-US"/>
              <a:t> </a:t>
            </a:r>
            <a:r>
              <a:rPr lang="en-US" altLang="zh-CN"/>
              <a:t>present</a:t>
            </a:r>
            <a:r>
              <a:rPr lang="zh-CN" altLang="en-US"/>
              <a:t> </a:t>
            </a:r>
            <a:r>
              <a:rPr lang="en-US" altLang="zh-CN"/>
              <a:t>two</a:t>
            </a:r>
            <a:r>
              <a:rPr lang="zh-CN" altLang="en-US"/>
              <a:t> </a:t>
            </a:r>
            <a:r>
              <a:rPr lang="en-US" altLang="zh-CN"/>
              <a:t>technical</a:t>
            </a:r>
            <a:r>
              <a:rPr lang="zh-CN" altLang="en-US"/>
              <a:t> </a:t>
            </a:r>
            <a:r>
              <a:rPr lang="en-US" altLang="zh-CN"/>
              <a:t>challenges</a:t>
            </a:r>
            <a:r>
              <a:rPr lang="zh-CN" altLang="en-US"/>
              <a:t> </a:t>
            </a:r>
            <a:r>
              <a:rPr lang="en-US" altLang="zh-CN"/>
              <a:t>in</a:t>
            </a:r>
            <a:r>
              <a:rPr lang="zh-CN" altLang="en-US"/>
              <a:t> </a:t>
            </a:r>
            <a:r>
              <a:rPr lang="en-US" altLang="zh-CN"/>
              <a:t>analyzing</a:t>
            </a:r>
            <a:r>
              <a:rPr lang="zh-CN" altLang="en-US"/>
              <a:t> </a:t>
            </a:r>
            <a:r>
              <a:rPr lang="en-US" altLang="zh-CN"/>
              <a:t>software</a:t>
            </a:r>
            <a:r>
              <a:rPr lang="zh-CN" altLang="en-US"/>
              <a:t> </a:t>
            </a:r>
            <a:r>
              <a:rPr lang="en-US" altLang="zh-CN"/>
              <a:t>crashes</a:t>
            </a:r>
            <a:r>
              <a:rPr lang="zh-CN" altLang="en-US"/>
              <a:t> </a:t>
            </a:r>
            <a:r>
              <a:rPr lang="en-US" altLang="zh-CN"/>
              <a:t>caused</a:t>
            </a:r>
            <a:r>
              <a:rPr lang="zh-CN" altLang="en-US"/>
              <a:t> </a:t>
            </a:r>
            <a:r>
              <a:rPr lang="en-US" altLang="zh-CN"/>
              <a:t>by</a:t>
            </a:r>
            <a:r>
              <a:rPr lang="zh-CN" altLang="en-US"/>
              <a:t> </a:t>
            </a:r>
            <a:r>
              <a:rPr lang="en-US" altLang="zh-CN"/>
              <a:t>Security</a:t>
            </a:r>
            <a:r>
              <a:rPr lang="zh-CN" altLang="en-US"/>
              <a:t> </a:t>
            </a:r>
            <a:r>
              <a:rPr lang="en-US" altLang="zh-CN"/>
              <a:t>Vulnerability.</a:t>
            </a:r>
            <a:r>
              <a:rPr lang="zh-CN" altLang="en-US"/>
              <a:t> </a:t>
            </a:r>
            <a:r>
              <a:rPr lang="en-US" altLang="zh-CN"/>
              <a:t>First,</a:t>
            </a:r>
            <a:r>
              <a:rPr lang="zh-CN" altLang="en-US"/>
              <a:t> </a:t>
            </a:r>
            <a:r>
              <a:rPr lang="en-US" altLang="zh-CN"/>
              <a:t>there</a:t>
            </a:r>
            <a:r>
              <a:rPr lang="zh-CN" altLang="en-US"/>
              <a:t> </a:t>
            </a:r>
            <a:r>
              <a:rPr lang="en-US" altLang="zh-CN"/>
              <a:t>is</a:t>
            </a:r>
            <a:r>
              <a:rPr lang="zh-CN" altLang="en-US"/>
              <a:t> </a:t>
            </a:r>
            <a:r>
              <a:rPr lang="en-US" altLang="zh-CN"/>
              <a:t>only</a:t>
            </a:r>
            <a:r>
              <a:rPr lang="zh-CN" altLang="en-US"/>
              <a:t> </a:t>
            </a:r>
            <a:r>
              <a:rPr lang="en-US"/>
              <a:t>a few information in the crash reports</a:t>
            </a:r>
            <a:r>
              <a:rPr lang="en-US" altLang="zh-CN"/>
              <a:t>.</a:t>
            </a:r>
            <a:r>
              <a:rPr lang="zh-CN" altLang="en-US"/>
              <a:t> </a:t>
            </a:r>
            <a:r>
              <a:rPr lang="en-US" altLang="zh-CN"/>
              <a:t>Generally</a:t>
            </a:r>
            <a:r>
              <a:rPr lang="zh-CN" altLang="en-US"/>
              <a:t> </a:t>
            </a:r>
            <a:r>
              <a:rPr lang="en-US" altLang="zh-CN"/>
              <a:t>speaking,</a:t>
            </a:r>
            <a:r>
              <a:rPr lang="zh-CN" altLang="en-US"/>
              <a:t> </a:t>
            </a:r>
            <a:r>
              <a:rPr lang="en-US" altLang="zh-CN"/>
              <a:t>we</a:t>
            </a:r>
            <a:r>
              <a:rPr lang="zh-CN" altLang="en-US"/>
              <a:t> </a:t>
            </a:r>
            <a:r>
              <a:rPr lang="en-US" altLang="zh-CN"/>
              <a:t>only</a:t>
            </a:r>
            <a:r>
              <a:rPr lang="zh-CN" altLang="en-US"/>
              <a:t> </a:t>
            </a:r>
            <a:r>
              <a:rPr lang="en-US" altLang="zh-CN"/>
              <a:t>have</a:t>
            </a:r>
            <a:r>
              <a:rPr lang="zh-CN" altLang="en-US"/>
              <a:t> </a:t>
            </a:r>
            <a:r>
              <a:rPr lang="en-US" altLang="zh-CN"/>
              <a:t>a</a:t>
            </a:r>
            <a:r>
              <a:rPr lang="zh-CN" altLang="en-US"/>
              <a:t> </a:t>
            </a:r>
            <a:r>
              <a:rPr lang="en-US" altLang="zh-CN"/>
              <a:t>core</a:t>
            </a:r>
            <a:r>
              <a:rPr lang="zh-CN" altLang="en-US"/>
              <a:t> </a:t>
            </a:r>
            <a:r>
              <a:rPr lang="en-US" altLang="zh-CN"/>
              <a:t>dump</a:t>
            </a:r>
            <a:r>
              <a:rPr lang="zh-CN" altLang="en-US"/>
              <a:t> </a:t>
            </a:r>
            <a:r>
              <a:rPr lang="en-US" altLang="zh-CN"/>
              <a:t>file,</a:t>
            </a:r>
            <a:r>
              <a:rPr lang="zh-CN" altLang="en-US"/>
              <a:t> </a:t>
            </a:r>
            <a:r>
              <a:rPr lang="en-US" altLang="zh-CN"/>
              <a:t>which</a:t>
            </a:r>
            <a:r>
              <a:rPr lang="zh-CN" altLang="en-US"/>
              <a:t> </a:t>
            </a:r>
            <a:r>
              <a:rPr lang="en-US" altLang="zh-CN"/>
              <a:t>usually</a:t>
            </a:r>
            <a:r>
              <a:rPr lang="zh-CN" altLang="en-US"/>
              <a:t> </a:t>
            </a:r>
            <a:r>
              <a:rPr lang="en-US" altLang="zh-CN"/>
              <a:t>contains</a:t>
            </a:r>
            <a:r>
              <a:rPr lang="zh-CN" altLang="en-US"/>
              <a:t> </a:t>
            </a:r>
            <a:r>
              <a:rPr lang="en-US" altLang="zh-CN"/>
              <a:t>memory</a:t>
            </a:r>
            <a:r>
              <a:rPr lang="zh-CN" altLang="en-US"/>
              <a:t> </a:t>
            </a:r>
            <a:r>
              <a:rPr lang="en-US" altLang="zh-CN"/>
              <a:t>snapshot,</a:t>
            </a:r>
            <a:r>
              <a:rPr lang="zh-CN" altLang="en-US"/>
              <a:t> </a:t>
            </a:r>
            <a:r>
              <a:rPr lang="en-US" altLang="zh-CN"/>
              <a:t>registers</a:t>
            </a:r>
            <a:r>
              <a:rPr lang="zh-CN" altLang="en-US"/>
              <a:t> </a:t>
            </a:r>
            <a:r>
              <a:rPr lang="en-US" altLang="zh-CN"/>
              <a:t>at</a:t>
            </a:r>
            <a:r>
              <a:rPr lang="zh-CN" altLang="en-US"/>
              <a:t> </a:t>
            </a:r>
            <a:r>
              <a:rPr lang="en-US" altLang="zh-CN"/>
              <a:t>crash</a:t>
            </a:r>
            <a:r>
              <a:rPr lang="zh-CN" altLang="en-US"/>
              <a:t> </a:t>
            </a:r>
            <a:r>
              <a:rPr lang="en-US" altLang="zh-CN"/>
              <a:t>time.</a:t>
            </a:r>
            <a:r>
              <a:rPr lang="zh-CN" altLang="en-US"/>
              <a:t> </a:t>
            </a:r>
            <a:r>
              <a:rPr lang="en-US" altLang="zh-CN"/>
              <a:t>Second,</a:t>
            </a:r>
            <a:r>
              <a:rPr lang="zh-CN" altLang="en-US"/>
              <a:t> </a:t>
            </a:r>
            <a:r>
              <a:rPr lang="en-US" altLang="zh-CN"/>
              <a:t>security</a:t>
            </a:r>
            <a:r>
              <a:rPr lang="zh-CN" altLang="en-US"/>
              <a:t> </a:t>
            </a:r>
            <a:r>
              <a:rPr lang="en-US" altLang="zh-CN"/>
              <a:t>vulnerabilities,</a:t>
            </a:r>
            <a:r>
              <a:rPr lang="zh-CN" altLang="en-US"/>
              <a:t> </a:t>
            </a:r>
            <a:r>
              <a:rPr lang="en-US" altLang="zh-CN"/>
              <a:t>especially</a:t>
            </a:r>
            <a:r>
              <a:rPr lang="zh-CN" altLang="en-US"/>
              <a:t> </a:t>
            </a:r>
            <a:r>
              <a:rPr lang="en-US" altLang="zh-CN">
                <a:latin typeface="Avenir Next Condensed" panose="020B0506020202020204" pitchFamily="34" charset="0"/>
              </a:rPr>
              <a:t>m</a:t>
            </a:r>
            <a:r>
              <a:rPr lang="en-US">
                <a:latin typeface="Avenir Next Condensed" panose="020B0506020202020204" pitchFamily="34" charset="0"/>
              </a:rPr>
              <a:t>emory corruption vulnerability</a:t>
            </a:r>
            <a:r>
              <a:rPr lang="en-US" altLang="zh-CN">
                <a:latin typeface="Avenir Next Condensed" panose="020B0506020202020204" pitchFamily="34" charset="0"/>
              </a:rPr>
              <a:t>,</a:t>
            </a:r>
            <a:r>
              <a:rPr lang="en-US">
                <a:latin typeface="Avenir Next Condensed" panose="020B0506020202020204" pitchFamily="34" charset="0"/>
              </a:rPr>
              <a:t> damages information</a:t>
            </a:r>
            <a:r>
              <a:rPr lang="zh-CN" altLang="en-US">
                <a:latin typeface="Avenir Next Condensed" panose="020B0506020202020204" pitchFamily="34" charset="0"/>
              </a:rPr>
              <a:t> </a:t>
            </a:r>
            <a:r>
              <a:rPr lang="en-US" altLang="zh-CN">
                <a:latin typeface="Avenir Next Condensed" panose="020B0506020202020204" pitchFamily="34" charset="0"/>
              </a:rPr>
              <a:t>left</a:t>
            </a:r>
            <a:r>
              <a:rPr lang="en-US">
                <a:latin typeface="Avenir Next Condensed" panose="020B0506020202020204" pitchFamily="34" charset="0"/>
              </a:rPr>
              <a:t> i</a:t>
            </a:r>
            <a:r>
              <a:rPr lang="en-US" altLang="zh-CN">
                <a:latin typeface="Avenir Next Condensed" panose="020B0506020202020204" pitchFamily="34" charset="0"/>
              </a:rPr>
              <a:t>n</a:t>
            </a:r>
            <a:r>
              <a:rPr lang="en-US">
                <a:latin typeface="Avenir Next Condensed" panose="020B0506020202020204" pitchFamily="34" charset="0"/>
              </a:rPr>
              <a:t> the core dum</a:t>
            </a:r>
            <a:r>
              <a:rPr lang="en-US" altLang="zh-CN">
                <a:latin typeface="Avenir Next Condensed" panose="020B0506020202020204" pitchFamily="34" charset="0"/>
              </a:rPr>
              <a:t>p,</a:t>
            </a:r>
            <a:r>
              <a:rPr lang="zh-CN" altLang="en-US">
                <a:latin typeface="Avenir Next Condensed" panose="020B0506020202020204" pitchFamily="34" charset="0"/>
              </a:rPr>
              <a:t> </a:t>
            </a:r>
            <a:r>
              <a:rPr lang="en-US" altLang="zh-CN">
                <a:latin typeface="Avenir Next Condensed" panose="020B0506020202020204" pitchFamily="34" charset="0"/>
              </a:rPr>
              <a:t>which</a:t>
            </a:r>
            <a:r>
              <a:rPr lang="zh-CN" altLang="en-US">
                <a:latin typeface="Avenir Next Condensed" panose="020B0506020202020204" pitchFamily="34" charset="0"/>
              </a:rPr>
              <a:t> </a:t>
            </a:r>
            <a:r>
              <a:rPr lang="en-US" altLang="zh-CN">
                <a:latin typeface="Avenir Next Condensed" panose="020B0506020202020204" pitchFamily="34" charset="0"/>
              </a:rPr>
              <a:t>leads</a:t>
            </a:r>
            <a:r>
              <a:rPr lang="zh-CN" altLang="en-US">
                <a:latin typeface="Avenir Next Condensed" panose="020B0506020202020204" pitchFamily="34" charset="0"/>
              </a:rPr>
              <a:t> </a:t>
            </a:r>
            <a:r>
              <a:rPr lang="en-US" altLang="zh-CN">
                <a:latin typeface="Avenir Next Condensed" panose="020B0506020202020204" pitchFamily="34" charset="0"/>
              </a:rPr>
              <a:t>to</a:t>
            </a:r>
            <a:r>
              <a:rPr lang="zh-CN" altLang="en-US">
                <a:latin typeface="Avenir Next Condensed" panose="020B0506020202020204" pitchFamily="34" charset="0"/>
              </a:rPr>
              <a:t> </a:t>
            </a:r>
            <a:r>
              <a:rPr lang="en-US" altLang="zh-CN">
                <a:latin typeface="Avenir Next Condensed" panose="020B0506020202020204" pitchFamily="34" charset="0"/>
              </a:rPr>
              <a:t>c</a:t>
            </a:r>
            <a:r>
              <a:rPr lang="en-US">
                <a:latin typeface="Avenir Next Condensed" panose="020B0506020202020204" pitchFamily="34" charset="0"/>
              </a:rPr>
              <a:t>orrupted</a:t>
            </a:r>
            <a:r>
              <a:rPr lang="zh-CN" altLang="en-US">
                <a:latin typeface="Avenir Next Condensed" panose="020B0506020202020204" pitchFamily="34" charset="0"/>
              </a:rPr>
              <a:t> </a:t>
            </a:r>
            <a:r>
              <a:rPr lang="en-US" altLang="zh-CN">
                <a:latin typeface="Avenir Next Condensed" panose="020B0506020202020204" pitchFamily="34" charset="0"/>
              </a:rPr>
              <a:t>crash site,</a:t>
            </a:r>
            <a:r>
              <a:rPr lang="zh-CN" altLang="en-US">
                <a:latin typeface="Avenir Next Condensed" panose="020B0506020202020204" pitchFamily="34" charset="0"/>
              </a:rPr>
              <a:t> </a:t>
            </a:r>
            <a:r>
              <a:rPr lang="en-US" altLang="zh-CN">
                <a:latin typeface="Avenir Next Condensed" panose="020B0506020202020204" pitchFamily="34" charset="0"/>
              </a:rPr>
              <a:t>c</a:t>
            </a:r>
            <a:r>
              <a:rPr lang="en-US">
                <a:latin typeface="Avenir Next Condensed" panose="020B0506020202020204" pitchFamily="34" charset="0"/>
              </a:rPr>
              <a:t>orrupted </a:t>
            </a:r>
            <a:r>
              <a:rPr lang="en-US" altLang="zh-CN">
                <a:latin typeface="Avenir Next Condensed" panose="020B0506020202020204" pitchFamily="34" charset="0"/>
              </a:rPr>
              <a:t>s</a:t>
            </a:r>
            <a:r>
              <a:rPr lang="en-US">
                <a:latin typeface="Avenir Next Condensed" panose="020B0506020202020204" pitchFamily="34" charset="0"/>
              </a:rPr>
              <a:t>tack </a:t>
            </a:r>
            <a:r>
              <a:rPr lang="en-US" altLang="zh-CN">
                <a:latin typeface="Avenir Next Condensed" panose="020B0506020202020204" pitchFamily="34" charset="0"/>
              </a:rPr>
              <a:t>t</a:t>
            </a:r>
            <a:r>
              <a:rPr lang="en-US">
                <a:latin typeface="Avenir Next Condensed" panose="020B0506020202020204" pitchFamily="34" charset="0"/>
              </a:rPr>
              <a:t>rac</a:t>
            </a:r>
            <a:r>
              <a:rPr lang="en-US" altLang="zh-CN">
                <a:latin typeface="Avenir Next Condensed" panose="020B0506020202020204" pitchFamily="34" charset="0"/>
              </a:rPr>
              <a:t>e,</a:t>
            </a:r>
            <a:r>
              <a:rPr lang="zh-CN" altLang="en-US">
                <a:latin typeface="Avenir Next Condensed" panose="020B0506020202020204" pitchFamily="34" charset="0"/>
              </a:rPr>
              <a:t> </a:t>
            </a:r>
            <a:r>
              <a:rPr lang="en-US" altLang="zh-CN">
                <a:latin typeface="Avenir Next Condensed" panose="020B0506020202020204" pitchFamily="34" charset="0"/>
              </a:rPr>
              <a:t>u</a:t>
            </a:r>
            <a:r>
              <a:rPr lang="en-US">
                <a:latin typeface="Avenir Next Condensed" panose="020B0506020202020204" pitchFamily="34" charset="0"/>
              </a:rPr>
              <a:t>nreliable </a:t>
            </a:r>
            <a:r>
              <a:rPr lang="en-US" altLang="zh-CN">
                <a:latin typeface="Avenir Next Condensed" panose="020B0506020202020204" pitchFamily="34" charset="0"/>
              </a:rPr>
              <a:t>m</a:t>
            </a:r>
            <a:r>
              <a:rPr lang="en-US">
                <a:latin typeface="Avenir Next Condensed" panose="020B0506020202020204" pitchFamily="34" charset="0"/>
              </a:rPr>
              <a:t>emory</a:t>
            </a:r>
            <a:r>
              <a:rPr lang="zh-CN" altLang="en-US">
                <a:latin typeface="Avenir Next Condensed" panose="020B0506020202020204" pitchFamily="34" charset="0"/>
              </a:rPr>
              <a:t> </a:t>
            </a:r>
            <a:r>
              <a:rPr lang="en-US" altLang="zh-CN">
                <a:latin typeface="Avenir Next Condensed" panose="020B0506020202020204" pitchFamily="34" charset="0"/>
              </a:rPr>
              <a:t>d</a:t>
            </a:r>
            <a:r>
              <a:rPr lang="en-US">
                <a:latin typeface="Avenir Next Condensed" panose="020B0506020202020204" pitchFamily="34" charset="0"/>
              </a:rPr>
              <a:t>ata</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latin typeface="Avenir Next Condensed" panose="020B0506020202020204" pitchFamily="34" charset="0"/>
              </a:rPr>
              <a:t>From</a:t>
            </a:r>
            <a:r>
              <a:rPr lang="zh-CN" altLang="en-US">
                <a:latin typeface="Avenir Next Condensed" panose="020B0506020202020204" pitchFamily="34" charset="0"/>
              </a:rPr>
              <a:t> </a:t>
            </a:r>
            <a:r>
              <a:rPr lang="en-US" altLang="zh-CN">
                <a:latin typeface="Avenir Next Condensed" panose="020B0506020202020204" pitchFamily="34" charset="0"/>
              </a:rPr>
              <a:t>the</a:t>
            </a:r>
            <a:r>
              <a:rPr lang="zh-CN" altLang="en-US">
                <a:latin typeface="Avenir Next Condensed" panose="020B0506020202020204" pitchFamily="34" charset="0"/>
              </a:rPr>
              <a:t> </a:t>
            </a:r>
            <a:r>
              <a:rPr lang="en-US" altLang="zh-CN">
                <a:latin typeface="Avenir Next Condensed" panose="020B0506020202020204" pitchFamily="34" charset="0"/>
              </a:rPr>
              <a:t>right</a:t>
            </a:r>
            <a:r>
              <a:rPr lang="zh-CN" altLang="en-US">
                <a:latin typeface="Avenir Next Condensed" panose="020B0506020202020204" pitchFamily="34" charset="0"/>
              </a:rPr>
              <a:t> </a:t>
            </a:r>
            <a:r>
              <a:rPr lang="en-US" altLang="zh-CN">
                <a:latin typeface="Avenir Next Condensed" panose="020B0506020202020204" pitchFamily="34" charset="0"/>
              </a:rPr>
              <a:t>figure,</a:t>
            </a:r>
            <a:r>
              <a:rPr lang="zh-CN" altLang="en-US">
                <a:latin typeface="Avenir Next Condensed" panose="020B0506020202020204" pitchFamily="34" charset="0"/>
              </a:rPr>
              <a:t> </a:t>
            </a:r>
            <a:r>
              <a:rPr lang="en-US" altLang="zh-CN">
                <a:latin typeface="Avenir Next Condensed" panose="020B0506020202020204" pitchFamily="34" charset="0"/>
              </a:rPr>
              <a:t>we</a:t>
            </a:r>
            <a:r>
              <a:rPr lang="zh-CN" altLang="en-US">
                <a:latin typeface="Avenir Next Condensed" panose="020B0506020202020204" pitchFamily="34" charset="0"/>
              </a:rPr>
              <a:t> </a:t>
            </a:r>
            <a:r>
              <a:rPr lang="en-US" altLang="zh-CN">
                <a:latin typeface="Avenir Next Condensed" panose="020B0506020202020204" pitchFamily="34" charset="0"/>
              </a:rPr>
              <a:t>can</a:t>
            </a:r>
            <a:r>
              <a:rPr lang="zh-CN" altLang="en-US">
                <a:latin typeface="Avenir Next Condensed" panose="020B0506020202020204" pitchFamily="34" charset="0"/>
              </a:rPr>
              <a:t> </a:t>
            </a:r>
            <a:r>
              <a:rPr lang="en-US" altLang="zh-CN">
                <a:latin typeface="Avenir Next Condensed" panose="020B0506020202020204" pitchFamily="34" charset="0"/>
              </a:rPr>
              <a:t>figure</a:t>
            </a:r>
            <a:r>
              <a:rPr lang="zh-CN" altLang="en-US">
                <a:latin typeface="Avenir Next Condensed" panose="020B0506020202020204" pitchFamily="34" charset="0"/>
              </a:rPr>
              <a:t> </a:t>
            </a:r>
            <a:r>
              <a:rPr lang="en-US" altLang="zh-CN">
                <a:latin typeface="Avenir Next Condensed" panose="020B0506020202020204" pitchFamily="34" charset="0"/>
              </a:rPr>
              <a:t>out,</a:t>
            </a:r>
            <a:r>
              <a:rPr lang="zh-CN" altLang="en-US">
                <a:latin typeface="Avenir Next Condensed" panose="020B0506020202020204" pitchFamily="34" charset="0"/>
              </a:rPr>
              <a:t> </a:t>
            </a:r>
            <a:r>
              <a:rPr lang="en-US" altLang="zh-CN">
                <a:latin typeface="Avenir Next Condensed" panose="020B0506020202020204" pitchFamily="34" charset="0"/>
              </a:rPr>
              <a:t>the</a:t>
            </a:r>
            <a:r>
              <a:rPr lang="zh-CN" altLang="en-US">
                <a:latin typeface="Avenir Next Condensed" panose="020B0506020202020204" pitchFamily="34" charset="0"/>
              </a:rPr>
              <a:t> </a:t>
            </a:r>
            <a:r>
              <a:rPr lang="en-US" altLang="zh-CN">
                <a:latin typeface="Avenir Next Condensed" panose="020B0506020202020204" pitchFamily="34" charset="0"/>
              </a:rPr>
              <a:t>crash</a:t>
            </a:r>
            <a:r>
              <a:rPr lang="zh-CN" altLang="en-US">
                <a:latin typeface="Avenir Next Condensed" panose="020B0506020202020204" pitchFamily="34" charset="0"/>
              </a:rPr>
              <a:t> </a:t>
            </a:r>
            <a:r>
              <a:rPr lang="en-US" altLang="zh-CN">
                <a:latin typeface="Avenir Next Condensed" panose="020B0506020202020204" pitchFamily="34" charset="0"/>
              </a:rPr>
              <a:t>site</a:t>
            </a:r>
            <a:r>
              <a:rPr lang="zh-CN" altLang="en-US">
                <a:latin typeface="Avenir Next Condensed" panose="020B0506020202020204" pitchFamily="34" charset="0"/>
              </a:rPr>
              <a:t> </a:t>
            </a:r>
            <a:r>
              <a:rPr lang="en-US" altLang="zh-CN">
                <a:latin typeface="Avenir Next Condensed" panose="020B0506020202020204" pitchFamily="34" charset="0"/>
              </a:rPr>
              <a:t>and</a:t>
            </a:r>
            <a:r>
              <a:rPr lang="zh-CN" altLang="en-US">
                <a:latin typeface="Avenir Next Condensed" panose="020B0506020202020204" pitchFamily="34" charset="0"/>
              </a:rPr>
              <a:t> </a:t>
            </a:r>
            <a:r>
              <a:rPr lang="en-US" altLang="zh-CN">
                <a:latin typeface="Avenir Next Condensed" panose="020B0506020202020204" pitchFamily="34" charset="0"/>
              </a:rPr>
              <a:t>stack</a:t>
            </a:r>
            <a:r>
              <a:rPr lang="zh-CN" altLang="en-US">
                <a:latin typeface="Avenir Next Condensed" panose="020B0506020202020204" pitchFamily="34" charset="0"/>
              </a:rPr>
              <a:t> </a:t>
            </a:r>
            <a:r>
              <a:rPr lang="en-US" altLang="zh-CN">
                <a:latin typeface="Avenir Next Condensed" panose="020B0506020202020204" pitchFamily="34" charset="0"/>
              </a:rPr>
              <a:t>trace</a:t>
            </a:r>
            <a:r>
              <a:rPr lang="zh-CN" altLang="en-US">
                <a:latin typeface="Avenir Next Condensed" panose="020B0506020202020204" pitchFamily="34" charset="0"/>
              </a:rPr>
              <a:t> </a:t>
            </a:r>
            <a:r>
              <a:rPr lang="en-US" altLang="zh-CN">
                <a:latin typeface="Avenir Next Condensed" panose="020B0506020202020204" pitchFamily="34" charset="0"/>
              </a:rPr>
              <a:t>already</a:t>
            </a:r>
            <a:r>
              <a:rPr lang="zh-CN" altLang="en-US">
                <a:latin typeface="Avenir Next Condensed" panose="020B0506020202020204" pitchFamily="34" charset="0"/>
              </a:rPr>
              <a:t> </a:t>
            </a:r>
            <a:r>
              <a:rPr lang="en-US" altLang="zh-CN">
                <a:latin typeface="Avenir Next Condensed" panose="020B0506020202020204" pitchFamily="34" charset="0"/>
              </a:rPr>
              <a:t>corrupted.</a:t>
            </a:r>
            <a:endParaRPr lang="en-US">
              <a:latin typeface="Avenir Next Condensed" panose="020B0506020202020204" pitchFamily="34" charset="0"/>
            </a:endParaRPr>
          </a:p>
        </p:txBody>
      </p:sp>
      <p:sp>
        <p:nvSpPr>
          <p:cNvPr id="4" name="Slide Number Placeholder 3"/>
          <p:cNvSpPr>
            <a:spLocks noGrp="1"/>
          </p:cNvSpPr>
          <p:nvPr>
            <p:ph type="sldNum" sz="quarter" idx="5"/>
          </p:nvPr>
        </p:nvSpPr>
        <p:spPr/>
        <p:txBody>
          <a:bodyPr/>
          <a:lstStyle/>
          <a:p>
            <a:fld id="{DA984AFA-F9D9-CB44-846E-DF497F8252BD}" type="slidenum">
              <a:rPr lang="en-US" smtClean="0"/>
              <a:t>29</a:t>
            </a:fld>
            <a:endParaRPr lang="en-US"/>
          </a:p>
        </p:txBody>
      </p:sp>
    </p:spTree>
    <p:extLst>
      <p:ext uri="{BB962C8B-B14F-4D97-AF65-F5344CB8AC3E}">
        <p14:creationId xmlns:p14="http://schemas.microsoft.com/office/powerpoint/2010/main" val="1180616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above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figure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shows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number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vulnerabilities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reported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CVE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website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per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four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years.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From</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figure,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we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can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see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vulnerabilities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reported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per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four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years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increases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quickly,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especially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from</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2014</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2015.</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total</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CVE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entries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reported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twenty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years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over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one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hundred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thirty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thousand.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most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important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vulnerabilities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reported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recent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three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years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account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for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33.4%</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whole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dataset.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be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summarized,</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vulnerability is prevalent in the real world and increasing significantly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over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time</a:t>
            </a:r>
            <a:r>
              <a:rPr lang="en-US" sz="1200" kern="120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E6123A1B-2FB2-C846-992E-5CC4E39B980C}" type="slidenum">
              <a:rPr lang="en-US" smtClean="0"/>
              <a:t>3</a:t>
            </a:fld>
            <a:endParaRPr lang="en-US"/>
          </a:p>
        </p:txBody>
      </p:sp>
    </p:spTree>
    <p:extLst>
      <p:ext uri="{BB962C8B-B14F-4D97-AF65-F5344CB8AC3E}">
        <p14:creationId xmlns:p14="http://schemas.microsoft.com/office/powerpoint/2010/main" val="727591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To</a:t>
            </a:r>
            <a:r>
              <a:rPr lang="zh-Hans" altLang="en-US"/>
              <a:t> </a:t>
            </a:r>
            <a:r>
              <a:rPr lang="en-US" altLang="zh-CN"/>
              <a:t>diagnose</a:t>
            </a:r>
            <a:r>
              <a:rPr lang="zh-CN" altLang="en-US"/>
              <a:t> </a:t>
            </a:r>
            <a:r>
              <a:rPr lang="en-US" altLang="zh-CN"/>
              <a:t>software</a:t>
            </a:r>
            <a:r>
              <a:rPr lang="zh-CN" altLang="en-US"/>
              <a:t> </a:t>
            </a:r>
            <a:r>
              <a:rPr lang="en-US" altLang="zh-CN"/>
              <a:t>failure</a:t>
            </a:r>
            <a:r>
              <a:rPr lang="zh-Hans" altLang="en-US"/>
              <a:t> </a:t>
            </a:r>
            <a:r>
              <a:rPr lang="en-US" altLang="zh-Hans"/>
              <a:t>under</a:t>
            </a:r>
            <a:r>
              <a:rPr lang="zh-Hans" altLang="en-US"/>
              <a:t> </a:t>
            </a:r>
            <a:r>
              <a:rPr lang="en-US" altLang="zh-Hans"/>
              <a:t>those</a:t>
            </a:r>
            <a:r>
              <a:rPr lang="zh-Hans" altLang="en-US"/>
              <a:t> </a:t>
            </a:r>
            <a:r>
              <a:rPr lang="en-US" altLang="zh-Hans"/>
              <a:t>challenges,</a:t>
            </a:r>
            <a:r>
              <a:rPr lang="zh-Hans" altLang="en-US"/>
              <a:t> </a:t>
            </a:r>
            <a:r>
              <a:rPr lang="en-US" altLang="zh-Hans"/>
              <a:t>I</a:t>
            </a:r>
            <a:r>
              <a:rPr lang="zh-Hans" altLang="en-US"/>
              <a:t> </a:t>
            </a:r>
            <a:r>
              <a:rPr lang="en-US" altLang="zh-Hans"/>
              <a:t>developed</a:t>
            </a:r>
            <a:r>
              <a:rPr lang="zh-Hans" altLang="en-US"/>
              <a:t> </a:t>
            </a:r>
            <a:r>
              <a:rPr lang="en-US" altLang="zh-CN"/>
              <a:t>a</a:t>
            </a:r>
            <a:r>
              <a:rPr lang="zh-Hans" altLang="en-US"/>
              <a:t> </a:t>
            </a:r>
            <a:r>
              <a:rPr lang="en-US" altLang="zh-Hans"/>
              <a:t>techni</a:t>
            </a:r>
            <a:r>
              <a:rPr lang="en-US" altLang="zh-CN"/>
              <a:t>cal</a:t>
            </a:r>
            <a:r>
              <a:rPr lang="zh-CN" altLang="en-US"/>
              <a:t> </a:t>
            </a:r>
            <a:r>
              <a:rPr lang="en-US" altLang="zh-CN"/>
              <a:t>tool</a:t>
            </a:r>
            <a:r>
              <a:rPr lang="zh-CN" altLang="en-US"/>
              <a:t> </a:t>
            </a:r>
            <a:r>
              <a:rPr lang="en-US" altLang="zh-CN"/>
              <a:t>named</a:t>
            </a:r>
            <a:r>
              <a:rPr lang="zh-CN" altLang="en-US"/>
              <a:t> </a:t>
            </a:r>
            <a:r>
              <a:rPr lang="en-US" altLang="zh-CN"/>
              <a:t>POMP</a:t>
            </a:r>
            <a:r>
              <a:rPr lang="en-US" altLang="zh-Hans"/>
              <a:t>.</a:t>
            </a:r>
            <a:r>
              <a:rPr lang="zh-CN" altLang="en-US"/>
              <a:t> </a:t>
            </a:r>
            <a:r>
              <a:rPr lang="en-US" altLang="zh-CN"/>
              <a:t>It</a:t>
            </a:r>
            <a:r>
              <a:rPr lang="zh-CN" altLang="en-US"/>
              <a:t> </a:t>
            </a:r>
            <a:r>
              <a:rPr lang="en-US" altLang="zh-CN"/>
              <a:t>takes</a:t>
            </a:r>
            <a:r>
              <a:rPr lang="zh-CN" altLang="en-US"/>
              <a:t> </a:t>
            </a:r>
            <a:r>
              <a:rPr lang="en-US" altLang="zh-CN"/>
              <a:t>hardware-enhanced</a:t>
            </a:r>
            <a:r>
              <a:rPr lang="zh-CN" altLang="en-US"/>
              <a:t> </a:t>
            </a:r>
            <a:r>
              <a:rPr lang="en-US" altLang="zh-CN"/>
              <a:t>core</a:t>
            </a:r>
            <a:r>
              <a:rPr lang="zh-CN" altLang="en-US"/>
              <a:t> </a:t>
            </a:r>
            <a:r>
              <a:rPr lang="en-US" altLang="zh-CN"/>
              <a:t>dump(including</a:t>
            </a:r>
            <a:r>
              <a:rPr lang="zh-CN" altLang="en-US"/>
              <a:t> </a:t>
            </a:r>
            <a:r>
              <a:rPr lang="en-US" altLang="zh-CN"/>
              <a:t>not</a:t>
            </a:r>
            <a:r>
              <a:rPr lang="zh-CN" altLang="en-US"/>
              <a:t> </a:t>
            </a:r>
            <a:r>
              <a:rPr lang="en-US" altLang="zh-CN"/>
              <a:t>only</a:t>
            </a:r>
            <a:r>
              <a:rPr lang="zh-CN" altLang="en-US"/>
              <a:t> </a:t>
            </a:r>
            <a:r>
              <a:rPr lang="en-US" altLang="zh-CN"/>
              <a:t>normal</a:t>
            </a:r>
            <a:r>
              <a:rPr lang="zh-CN" altLang="en-US"/>
              <a:t> </a:t>
            </a:r>
            <a:r>
              <a:rPr lang="en-US" altLang="zh-CN"/>
              <a:t>core</a:t>
            </a:r>
            <a:r>
              <a:rPr lang="zh-CN" altLang="en-US"/>
              <a:t> </a:t>
            </a:r>
            <a:r>
              <a:rPr lang="en-US" altLang="zh-CN"/>
              <a:t>dump,</a:t>
            </a:r>
            <a:r>
              <a:rPr lang="zh-CN" altLang="en-US"/>
              <a:t> </a:t>
            </a:r>
            <a:r>
              <a:rPr lang="en-US" altLang="zh-CN"/>
              <a:t>but</a:t>
            </a:r>
            <a:r>
              <a:rPr lang="zh-CN" altLang="en-US"/>
              <a:t> </a:t>
            </a:r>
            <a:r>
              <a:rPr lang="en-US" altLang="zh-CN"/>
              <a:t>also</a:t>
            </a:r>
            <a:r>
              <a:rPr lang="zh-CN" altLang="en-US"/>
              <a:t> </a:t>
            </a:r>
            <a:r>
              <a:rPr lang="en-US" altLang="zh-CN"/>
              <a:t>hardware</a:t>
            </a:r>
            <a:r>
              <a:rPr lang="zh-CN" altLang="en-US"/>
              <a:t> </a:t>
            </a:r>
            <a:r>
              <a:rPr lang="en-US" altLang="zh-CN"/>
              <a:t>trace)</a:t>
            </a:r>
            <a:r>
              <a:rPr lang="zh-CN" altLang="en-US"/>
              <a:t> </a:t>
            </a:r>
            <a:r>
              <a:rPr lang="en-US" altLang="zh-CN"/>
              <a:t>and</a:t>
            </a:r>
            <a:r>
              <a:rPr lang="zh-CN" altLang="en-US"/>
              <a:t> </a:t>
            </a:r>
            <a:r>
              <a:rPr lang="en-US" altLang="zh-CN"/>
              <a:t>the</a:t>
            </a:r>
            <a:r>
              <a:rPr lang="zh-CN" altLang="en-US"/>
              <a:t> </a:t>
            </a:r>
            <a:r>
              <a:rPr lang="en-US" altLang="zh-CN"/>
              <a:t>executable</a:t>
            </a:r>
            <a:r>
              <a:rPr lang="zh-CN" altLang="en-US"/>
              <a:t> </a:t>
            </a:r>
            <a:r>
              <a:rPr lang="en-US" altLang="zh-CN"/>
              <a:t>of</a:t>
            </a:r>
            <a:r>
              <a:rPr lang="zh-CN" altLang="en-US"/>
              <a:t> </a:t>
            </a:r>
            <a:r>
              <a:rPr lang="en-US" altLang="zh-CN"/>
              <a:t>software</a:t>
            </a:r>
            <a:r>
              <a:rPr lang="zh-CN" altLang="en-US"/>
              <a:t> </a:t>
            </a:r>
            <a:r>
              <a:rPr lang="en-US" altLang="zh-CN"/>
              <a:t>system,</a:t>
            </a:r>
            <a:r>
              <a:rPr lang="zh-CN" altLang="en-US"/>
              <a:t> </a:t>
            </a:r>
            <a:r>
              <a:rPr lang="en-US" altLang="zh-CN"/>
              <a:t>then</a:t>
            </a:r>
            <a:r>
              <a:rPr lang="zh-CN" altLang="en-US"/>
              <a:t> </a:t>
            </a:r>
            <a:r>
              <a:rPr lang="en-US" altLang="zh-CN"/>
              <a:t>output</a:t>
            </a:r>
            <a:r>
              <a:rPr lang="zh-CN" altLang="en-US"/>
              <a:t> </a:t>
            </a:r>
            <a:r>
              <a:rPr lang="en-US" altLang="zh-CN"/>
              <a:t>the</a:t>
            </a:r>
            <a:r>
              <a:rPr lang="zh-CN" altLang="en-US"/>
              <a:t> </a:t>
            </a:r>
            <a:r>
              <a:rPr lang="en-US" altLang="zh-CN"/>
              <a:t>vulnerable</a:t>
            </a:r>
            <a:r>
              <a:rPr lang="zh-CN" altLang="en-US"/>
              <a:t> </a:t>
            </a:r>
            <a:r>
              <a:rPr lang="en-US" altLang="zh-CN"/>
              <a:t>instructions</a:t>
            </a:r>
            <a:r>
              <a:rPr lang="zh-CN" altLang="en-US"/>
              <a:t> </a:t>
            </a:r>
            <a:r>
              <a:rPr lang="en-US" altLang="zh-CN"/>
              <a:t>that</a:t>
            </a:r>
            <a:r>
              <a:rPr lang="zh-CN" altLang="en-US"/>
              <a:t> </a:t>
            </a:r>
            <a:r>
              <a:rPr lang="en-US" altLang="zh-CN"/>
              <a:t>contribute</a:t>
            </a:r>
            <a:r>
              <a:rPr lang="zh-CN" altLang="en-US"/>
              <a:t> </a:t>
            </a:r>
            <a:r>
              <a:rPr lang="en-US" altLang="zh-CN"/>
              <a:t>to</a:t>
            </a:r>
            <a:r>
              <a:rPr lang="zh-CN" altLang="en-US"/>
              <a:t> </a:t>
            </a:r>
            <a:r>
              <a:rPr lang="en-US" altLang="zh-CN"/>
              <a:t>the</a:t>
            </a:r>
            <a:r>
              <a:rPr lang="zh-CN" altLang="en-US"/>
              <a:t> </a:t>
            </a:r>
            <a:r>
              <a:rPr lang="en-US" altLang="zh-CN"/>
              <a:t>software</a:t>
            </a:r>
            <a:r>
              <a:rPr lang="zh-CN" altLang="en-US"/>
              <a:t> </a:t>
            </a:r>
            <a:r>
              <a:rPr lang="en-US" altLang="zh-CN"/>
              <a:t>crash.</a:t>
            </a:r>
            <a:endParaRPr lang="en-US"/>
          </a:p>
        </p:txBody>
      </p:sp>
      <p:sp>
        <p:nvSpPr>
          <p:cNvPr id="4" name="Slide Number Placeholder 3"/>
          <p:cNvSpPr>
            <a:spLocks noGrp="1"/>
          </p:cNvSpPr>
          <p:nvPr>
            <p:ph type="sldNum" sz="quarter" idx="5"/>
          </p:nvPr>
        </p:nvSpPr>
        <p:spPr/>
        <p:txBody>
          <a:bodyPr/>
          <a:lstStyle/>
          <a:p>
            <a:fld id="{DA984AFA-F9D9-CB44-846E-DF497F8252BD}" type="slidenum">
              <a:rPr lang="en-US" smtClean="0"/>
              <a:t>30</a:t>
            </a:fld>
            <a:endParaRPr lang="en-US"/>
          </a:p>
        </p:txBody>
      </p:sp>
    </p:spTree>
    <p:extLst>
      <p:ext uri="{BB962C8B-B14F-4D97-AF65-F5344CB8AC3E}">
        <p14:creationId xmlns:p14="http://schemas.microsoft.com/office/powerpoint/2010/main" val="3810519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First,</a:t>
            </a:r>
            <a:r>
              <a:rPr lang="zh-CN" altLang="en-US"/>
              <a:t> </a:t>
            </a:r>
            <a:r>
              <a:rPr lang="en-US" altLang="zh-CN"/>
              <a:t>let</a:t>
            </a:r>
            <a:r>
              <a:rPr lang="zh-CN" altLang="en-US"/>
              <a:t> </a:t>
            </a:r>
            <a:r>
              <a:rPr lang="en-US" altLang="zh-CN"/>
              <a:t>me</a:t>
            </a:r>
            <a:r>
              <a:rPr lang="zh-CN" altLang="en-US"/>
              <a:t> </a:t>
            </a:r>
            <a:r>
              <a:rPr lang="en-US" altLang="zh-CN"/>
              <a:t>describe</a:t>
            </a:r>
            <a:r>
              <a:rPr lang="zh-CN" altLang="en-US"/>
              <a:t> </a:t>
            </a:r>
            <a:r>
              <a:rPr lang="en-US" altLang="zh-CN"/>
              <a:t>a</a:t>
            </a:r>
            <a:r>
              <a:rPr lang="zh-CN" altLang="en-US"/>
              <a:t> </a:t>
            </a:r>
            <a:r>
              <a:rPr lang="en-US" altLang="zh-CN"/>
              <a:t>hardware</a:t>
            </a:r>
            <a:r>
              <a:rPr lang="zh-CN" altLang="en-US"/>
              <a:t> </a:t>
            </a:r>
            <a:r>
              <a:rPr lang="en-US" altLang="zh-CN"/>
              <a:t>feature.</a:t>
            </a:r>
            <a:r>
              <a:rPr lang="zh-CN" altLang="en-US"/>
              <a:t> </a:t>
            </a:r>
            <a:r>
              <a:rPr lang="en-US" altLang="zh-CN"/>
              <a:t>Intel Processor Tracing is a hardware feature in the new generations of Intel processors, which enables security analysts or software developers to trace program execution with nearly no overhead.</a:t>
            </a:r>
            <a:r>
              <a:rPr lang="zh-CN" altLang="en-US"/>
              <a:t> </a:t>
            </a:r>
            <a:r>
              <a:rPr lang="en-US" altLang="zh-CN" sz="1200">
                <a:solidFill>
                  <a:schemeClr val="tx1"/>
                </a:solidFill>
              </a:rPr>
              <a:t>We</a:t>
            </a:r>
            <a:r>
              <a:rPr lang="zh-CN" altLang="en-US" sz="1200">
                <a:solidFill>
                  <a:schemeClr val="tx1"/>
                </a:solidFill>
              </a:rPr>
              <a:t> </a:t>
            </a:r>
            <a:r>
              <a:rPr lang="en-US" altLang="zh-CN" sz="1200">
                <a:solidFill>
                  <a:schemeClr val="tx1"/>
                </a:solidFill>
              </a:rPr>
              <a:t>integrate</a:t>
            </a:r>
            <a:r>
              <a:rPr lang="zh-CN" altLang="en-US" sz="1200">
                <a:solidFill>
                  <a:schemeClr val="tx1"/>
                </a:solidFill>
              </a:rPr>
              <a:t> </a:t>
            </a:r>
            <a:r>
              <a:rPr lang="en-US" altLang="zh-CN" sz="1200">
                <a:solidFill>
                  <a:schemeClr val="tx1"/>
                </a:solidFill>
              </a:rPr>
              <a:t>hardware</a:t>
            </a:r>
            <a:r>
              <a:rPr lang="zh-CN" altLang="en-US" sz="1200">
                <a:solidFill>
                  <a:schemeClr val="tx1"/>
                </a:solidFill>
              </a:rPr>
              <a:t> </a:t>
            </a:r>
            <a:r>
              <a:rPr lang="en-US" altLang="zh-CN" sz="1200">
                <a:solidFill>
                  <a:schemeClr val="tx1"/>
                </a:solidFill>
              </a:rPr>
              <a:t>trace</a:t>
            </a:r>
            <a:r>
              <a:rPr lang="zh-CN" altLang="en-US" sz="1200">
                <a:solidFill>
                  <a:schemeClr val="tx1"/>
                </a:solidFill>
              </a:rPr>
              <a:t> </a:t>
            </a:r>
            <a:r>
              <a:rPr lang="en-US" altLang="zh-CN" sz="1200">
                <a:solidFill>
                  <a:schemeClr val="tx1"/>
                </a:solidFill>
              </a:rPr>
              <a:t>from</a:t>
            </a:r>
            <a:r>
              <a:rPr lang="zh-CN" altLang="en-US" sz="1200">
                <a:solidFill>
                  <a:schemeClr val="tx1"/>
                </a:solidFill>
              </a:rPr>
              <a:t> </a:t>
            </a:r>
            <a:r>
              <a:rPr lang="en-US" altLang="zh-CN" sz="1200">
                <a:solidFill>
                  <a:schemeClr val="tx1"/>
                </a:solidFill>
              </a:rPr>
              <a:t>Intel</a:t>
            </a:r>
            <a:r>
              <a:rPr lang="zh-CN" altLang="en-US" sz="1200">
                <a:solidFill>
                  <a:schemeClr val="tx1"/>
                </a:solidFill>
              </a:rPr>
              <a:t> </a:t>
            </a:r>
            <a:r>
              <a:rPr lang="en-US" altLang="zh-CN" sz="1200">
                <a:solidFill>
                  <a:schemeClr val="tx1"/>
                </a:solidFill>
              </a:rPr>
              <a:t>PT</a:t>
            </a:r>
            <a:r>
              <a:rPr lang="zh-CN" altLang="en-US" sz="1200">
                <a:solidFill>
                  <a:schemeClr val="tx1"/>
                </a:solidFill>
              </a:rPr>
              <a:t> </a:t>
            </a:r>
            <a:r>
              <a:rPr lang="en-US" altLang="zh-CN" sz="1200">
                <a:solidFill>
                  <a:schemeClr val="tx1"/>
                </a:solidFill>
              </a:rPr>
              <a:t>into</a:t>
            </a:r>
            <a:r>
              <a:rPr lang="zh-CN" altLang="en-US" sz="1200">
                <a:solidFill>
                  <a:schemeClr val="tx1"/>
                </a:solidFill>
              </a:rPr>
              <a:t> </a:t>
            </a:r>
            <a:r>
              <a:rPr lang="en-US" altLang="zh-CN" sz="1200">
                <a:solidFill>
                  <a:schemeClr val="tx1"/>
                </a:solidFill>
              </a:rPr>
              <a:t>core</a:t>
            </a:r>
            <a:r>
              <a:rPr lang="zh-CN" altLang="en-US" sz="1200">
                <a:solidFill>
                  <a:schemeClr val="tx1"/>
                </a:solidFill>
              </a:rPr>
              <a:t> </a:t>
            </a:r>
            <a:r>
              <a:rPr lang="en-US" altLang="zh-CN" sz="1200">
                <a:solidFill>
                  <a:schemeClr val="tx1"/>
                </a:solidFill>
              </a:rPr>
              <a:t>dump</a:t>
            </a:r>
            <a:r>
              <a:rPr lang="zh-CN" altLang="en-US" sz="1200">
                <a:solidFill>
                  <a:schemeClr val="tx1"/>
                </a:solidFill>
              </a:rPr>
              <a:t> </a:t>
            </a:r>
            <a:r>
              <a:rPr lang="en-US" altLang="zh-CN" sz="1200">
                <a:solidFill>
                  <a:schemeClr val="tx1"/>
                </a:solidFill>
              </a:rPr>
              <a:t>when</a:t>
            </a:r>
            <a:r>
              <a:rPr lang="zh-CN" altLang="en-US" sz="1200">
                <a:solidFill>
                  <a:schemeClr val="tx1"/>
                </a:solidFill>
              </a:rPr>
              <a:t> </a:t>
            </a:r>
            <a:r>
              <a:rPr lang="en-US" altLang="zh-CN" sz="1200">
                <a:solidFill>
                  <a:schemeClr val="tx1"/>
                </a:solidFill>
              </a:rPr>
              <a:t>software</a:t>
            </a:r>
            <a:r>
              <a:rPr lang="zh-CN" altLang="en-US" sz="1200">
                <a:solidFill>
                  <a:schemeClr val="tx1"/>
                </a:solidFill>
              </a:rPr>
              <a:t> </a:t>
            </a:r>
            <a:r>
              <a:rPr lang="en-US" altLang="zh-CN" sz="1200">
                <a:solidFill>
                  <a:schemeClr val="tx1"/>
                </a:solidFill>
              </a:rPr>
              <a:t>crashes</a:t>
            </a:r>
            <a:r>
              <a:rPr lang="zh-CN" altLang="en-US" sz="1200">
                <a:solidFill>
                  <a:schemeClr val="tx1"/>
                </a:solidFill>
              </a:rPr>
              <a:t> </a:t>
            </a:r>
            <a:r>
              <a:rPr lang="en-US" altLang="zh-CN" sz="1200">
                <a:solidFill>
                  <a:schemeClr val="tx1"/>
                </a:solidFill>
              </a:rPr>
              <a:t>or</a:t>
            </a:r>
            <a:r>
              <a:rPr lang="zh-CN" altLang="en-US" sz="1200">
                <a:solidFill>
                  <a:schemeClr val="tx1"/>
                </a:solidFill>
              </a:rPr>
              <a:t> </a:t>
            </a:r>
            <a:r>
              <a:rPr lang="en-US" altLang="zh-CN" sz="1200">
                <a:solidFill>
                  <a:schemeClr val="tx1"/>
                </a:solidFill>
              </a:rPr>
              <a:t>terminate</a:t>
            </a:r>
            <a:r>
              <a:rPr lang="zh-CN" altLang="en-US" sz="1200">
                <a:solidFill>
                  <a:schemeClr val="tx1"/>
                </a:solidFill>
              </a:rPr>
              <a:t> </a:t>
            </a:r>
            <a:r>
              <a:rPr lang="en-US" altLang="zh-CN" sz="1200">
                <a:solidFill>
                  <a:schemeClr val="tx1"/>
                </a:solidFill>
              </a:rPr>
              <a:t>abnormally,</a:t>
            </a:r>
            <a:r>
              <a:rPr lang="zh-CN" altLang="en-US" sz="1200">
                <a:solidFill>
                  <a:schemeClr val="tx1"/>
                </a:solidFill>
              </a:rPr>
              <a:t> </a:t>
            </a:r>
            <a:r>
              <a:rPr lang="en-US" altLang="zh-CN" sz="1200">
                <a:solidFill>
                  <a:schemeClr val="tx1"/>
                </a:solidFill>
              </a:rPr>
              <a:t>which</a:t>
            </a:r>
            <a:r>
              <a:rPr lang="zh-CN" altLang="en-US" sz="1200">
                <a:solidFill>
                  <a:schemeClr val="tx1"/>
                </a:solidFill>
              </a:rPr>
              <a:t> </a:t>
            </a:r>
            <a:r>
              <a:rPr lang="en-US" altLang="zh-CN" sz="1200">
                <a:solidFill>
                  <a:schemeClr val="tx1"/>
                </a:solidFill>
              </a:rPr>
              <a:t>forms</a:t>
            </a:r>
            <a:r>
              <a:rPr lang="zh-CN" altLang="en-US" sz="1200">
                <a:solidFill>
                  <a:schemeClr val="tx1"/>
                </a:solidFill>
              </a:rPr>
              <a:t> </a:t>
            </a:r>
            <a:r>
              <a:rPr lang="en-US" altLang="zh-CN" sz="1200" b="1" i="1">
                <a:solidFill>
                  <a:schemeClr val="tx1"/>
                </a:solidFill>
              </a:rPr>
              <a:t>hardware-enhanced</a:t>
            </a:r>
            <a:r>
              <a:rPr lang="zh-CN" altLang="en-US" sz="1200" b="1" i="1">
                <a:solidFill>
                  <a:schemeClr val="tx1"/>
                </a:solidFill>
              </a:rPr>
              <a:t> </a:t>
            </a:r>
            <a:r>
              <a:rPr lang="en-US" altLang="zh-CN" sz="1200" b="1" i="1">
                <a:solidFill>
                  <a:schemeClr val="tx1"/>
                </a:solidFill>
              </a:rPr>
              <a:t>core</a:t>
            </a:r>
            <a:r>
              <a:rPr lang="zh-CN" altLang="en-US" sz="1200" b="1" i="1">
                <a:solidFill>
                  <a:schemeClr val="tx1"/>
                </a:solidFill>
              </a:rPr>
              <a:t> </a:t>
            </a:r>
            <a:r>
              <a:rPr lang="en-US" altLang="zh-CN" sz="1200" b="1" i="1">
                <a:solidFill>
                  <a:schemeClr val="tx1"/>
                </a:solidFill>
              </a:rPr>
              <a:t>dump</a:t>
            </a:r>
            <a:r>
              <a:rPr lang="en-US" altLang="zh-CN" sz="1200">
                <a:solidFill>
                  <a:schemeClr val="tx1"/>
                </a:solidFill>
              </a:rPr>
              <a:t>.</a:t>
            </a:r>
            <a:r>
              <a:rPr lang="zh-CN" altLang="en-US" sz="1200">
                <a:solidFill>
                  <a:schemeClr val="tx1"/>
                </a:solidFill>
              </a:rPr>
              <a:t> </a:t>
            </a:r>
            <a:r>
              <a:rPr lang="en-US" altLang="zh-CN" sz="1200">
                <a:solidFill>
                  <a:schemeClr val="tx1"/>
                </a:solidFill>
              </a:rPr>
              <a:t>It</a:t>
            </a:r>
            <a:r>
              <a:rPr lang="zh-CN" altLang="en-US" sz="1200">
                <a:solidFill>
                  <a:schemeClr val="tx1"/>
                </a:solidFill>
              </a:rPr>
              <a:t> </a:t>
            </a:r>
            <a:r>
              <a:rPr lang="en-US" sz="1200">
                <a:solidFill>
                  <a:schemeClr val="tx1"/>
                </a:solidFill>
              </a:rPr>
              <a:t>unveils not only </a:t>
            </a:r>
            <a:r>
              <a:rPr lang="en-US" altLang="zh-CN" sz="1200">
                <a:solidFill>
                  <a:srgbClr val="FF8488"/>
                </a:solidFill>
              </a:rPr>
              <a:t>the</a:t>
            </a:r>
            <a:r>
              <a:rPr lang="en-US" sz="1200">
                <a:solidFill>
                  <a:srgbClr val="FF8488"/>
                </a:solidFill>
              </a:rPr>
              <a:t> crashing state</a:t>
            </a:r>
            <a:r>
              <a:rPr lang="en-US" sz="1200">
                <a:solidFill>
                  <a:schemeClr val="tx1"/>
                </a:solidFill>
              </a:rPr>
              <a:t> but more importantly captures </a:t>
            </a:r>
            <a:r>
              <a:rPr lang="en-US" sz="1200" i="1">
                <a:solidFill>
                  <a:srgbClr val="FF8488"/>
                </a:solidFill>
              </a:rPr>
              <a:t>the control flo</a:t>
            </a:r>
            <a:r>
              <a:rPr lang="en-US" altLang="zh-CN" sz="1200" i="1">
                <a:solidFill>
                  <a:srgbClr val="FF8488"/>
                </a:solidFill>
              </a:rPr>
              <a:t>w</a:t>
            </a:r>
            <a:r>
              <a:rPr lang="en-US" altLang="zh-CN" sz="1200">
                <a:solidFill>
                  <a:schemeClr val="tx1"/>
                </a:solidFill>
              </a:rPr>
              <a:t>.</a:t>
            </a:r>
            <a:r>
              <a:rPr lang="zh-CN" altLang="en-US" sz="1200">
                <a:solidFill>
                  <a:schemeClr val="tx1"/>
                </a:solidFill>
              </a:rPr>
              <a:t> </a:t>
            </a:r>
            <a:r>
              <a:rPr lang="en-US" altLang="zh-CN" sz="1200">
                <a:solidFill>
                  <a:schemeClr val="tx1"/>
                </a:solidFill>
              </a:rPr>
              <a:t>We</a:t>
            </a:r>
            <a:r>
              <a:rPr lang="zh-CN" altLang="en-US" sz="1200">
                <a:solidFill>
                  <a:schemeClr val="tx1"/>
                </a:solidFill>
              </a:rPr>
              <a:t> </a:t>
            </a:r>
            <a:r>
              <a:rPr lang="en-US" altLang="zh-CN" sz="1200">
                <a:solidFill>
                  <a:schemeClr val="tx1"/>
                </a:solidFill>
              </a:rPr>
              <a:t>extract</a:t>
            </a:r>
            <a:r>
              <a:rPr lang="zh-CN" altLang="en-US" sz="1200">
                <a:solidFill>
                  <a:schemeClr val="tx1"/>
                </a:solidFill>
              </a:rPr>
              <a:t> </a:t>
            </a:r>
            <a:r>
              <a:rPr lang="en-US" altLang="zh-CN" sz="1200">
                <a:solidFill>
                  <a:schemeClr val="tx1"/>
                </a:solidFill>
              </a:rPr>
              <a:t>the</a:t>
            </a:r>
            <a:r>
              <a:rPr lang="zh-CN" altLang="en-US" sz="1200">
                <a:solidFill>
                  <a:schemeClr val="tx1"/>
                </a:solidFill>
              </a:rPr>
              <a:t> </a:t>
            </a:r>
            <a:r>
              <a:rPr lang="en-US" altLang="zh-CN" sz="1200">
                <a:solidFill>
                  <a:schemeClr val="tx1"/>
                </a:solidFill>
              </a:rPr>
              <a:t>executed</a:t>
            </a:r>
            <a:r>
              <a:rPr lang="zh-CN" altLang="en-US" sz="1200">
                <a:solidFill>
                  <a:schemeClr val="tx1"/>
                </a:solidFill>
              </a:rPr>
              <a:t> </a:t>
            </a:r>
            <a:r>
              <a:rPr lang="en-US" altLang="zh-CN" sz="1200">
                <a:solidFill>
                  <a:schemeClr val="tx1"/>
                </a:solidFill>
              </a:rPr>
              <a:t>instructions</a:t>
            </a:r>
            <a:r>
              <a:rPr lang="zh-CN" altLang="en-US" sz="1200">
                <a:solidFill>
                  <a:schemeClr val="tx1"/>
                </a:solidFill>
              </a:rPr>
              <a:t> </a:t>
            </a:r>
            <a:r>
              <a:rPr lang="en-US" altLang="zh-CN" sz="1200">
                <a:solidFill>
                  <a:schemeClr val="tx1"/>
                </a:solidFill>
              </a:rPr>
              <a:t>from</a:t>
            </a:r>
            <a:r>
              <a:rPr lang="zh-CN" altLang="en-US" sz="1200">
                <a:solidFill>
                  <a:schemeClr val="tx1"/>
                </a:solidFill>
              </a:rPr>
              <a:t> </a:t>
            </a:r>
            <a:r>
              <a:rPr lang="en-US" altLang="zh-CN" sz="1200">
                <a:solidFill>
                  <a:schemeClr val="tx1"/>
                </a:solidFill>
              </a:rPr>
              <a:t>the</a:t>
            </a:r>
            <a:r>
              <a:rPr lang="zh-CN" altLang="en-US" sz="1200">
                <a:solidFill>
                  <a:schemeClr val="tx1"/>
                </a:solidFill>
              </a:rPr>
              <a:t> </a:t>
            </a:r>
            <a:r>
              <a:rPr lang="en-US" altLang="zh-CN" sz="1200">
                <a:solidFill>
                  <a:schemeClr val="tx1"/>
                </a:solidFill>
              </a:rPr>
              <a:t>logged</a:t>
            </a:r>
            <a:r>
              <a:rPr lang="zh-CN" altLang="en-US" sz="1200">
                <a:solidFill>
                  <a:schemeClr val="tx1"/>
                </a:solidFill>
              </a:rPr>
              <a:t> </a:t>
            </a:r>
            <a:r>
              <a:rPr lang="en-US" altLang="zh-CN" sz="1200">
                <a:solidFill>
                  <a:schemeClr val="tx1"/>
                </a:solidFill>
              </a:rPr>
              <a:t>hardware</a:t>
            </a:r>
            <a:r>
              <a:rPr lang="zh-CN" altLang="en-US" sz="1200">
                <a:solidFill>
                  <a:schemeClr val="tx1"/>
                </a:solidFill>
              </a:rPr>
              <a:t> </a:t>
            </a:r>
            <a:r>
              <a:rPr lang="en-US" altLang="zh-CN" sz="1200">
                <a:solidFill>
                  <a:schemeClr val="tx1"/>
                </a:solidFill>
              </a:rPr>
              <a:t>trace.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rPr>
              <a:t>In</a:t>
            </a:r>
            <a:r>
              <a:rPr lang="zh-CN" altLang="en-US" sz="1200">
                <a:solidFill>
                  <a:schemeClr val="tx1"/>
                </a:solidFill>
              </a:rPr>
              <a:t> </a:t>
            </a:r>
            <a:r>
              <a:rPr lang="en-US" altLang="zh-CN" sz="1200">
                <a:solidFill>
                  <a:schemeClr val="tx1"/>
                </a:solidFill>
              </a:rPr>
              <a:t>order</a:t>
            </a:r>
            <a:r>
              <a:rPr lang="zh-CN" altLang="en-US" sz="1200">
                <a:solidFill>
                  <a:schemeClr val="tx1"/>
                </a:solidFill>
              </a:rPr>
              <a:t> </a:t>
            </a:r>
            <a:r>
              <a:rPr lang="en-US" altLang="zh-CN" sz="1200">
                <a:solidFill>
                  <a:schemeClr val="tx1"/>
                </a:solidFill>
              </a:rPr>
              <a:t>to</a:t>
            </a:r>
            <a:r>
              <a:rPr lang="zh-CN" altLang="en-US" sz="1200">
                <a:solidFill>
                  <a:schemeClr val="tx1"/>
                </a:solidFill>
              </a:rPr>
              <a:t> </a:t>
            </a:r>
            <a:r>
              <a:rPr lang="en-US" altLang="zh-CN" sz="1200">
                <a:solidFill>
                  <a:schemeClr val="tx1"/>
                </a:solidFill>
              </a:rPr>
              <a:t>catch</a:t>
            </a:r>
            <a:r>
              <a:rPr lang="zh-CN" altLang="en-US" sz="1200">
                <a:solidFill>
                  <a:schemeClr val="tx1"/>
                </a:solidFill>
              </a:rPr>
              <a:t> </a:t>
            </a:r>
            <a:r>
              <a:rPr lang="en-US" altLang="zh-CN" sz="1200">
                <a:solidFill>
                  <a:schemeClr val="tx1"/>
                </a:solidFill>
              </a:rPr>
              <a:t>the</a:t>
            </a:r>
            <a:r>
              <a:rPr lang="zh-CN" altLang="en-US" sz="1200">
                <a:solidFill>
                  <a:schemeClr val="tx1"/>
                </a:solidFill>
              </a:rPr>
              <a:t> </a:t>
            </a:r>
            <a:r>
              <a:rPr lang="en-US" altLang="zh-CN" sz="1200">
                <a:solidFill>
                  <a:schemeClr val="tx1"/>
                </a:solidFill>
              </a:rPr>
              <a:t>root</a:t>
            </a:r>
            <a:r>
              <a:rPr lang="zh-CN" altLang="en-US" sz="1200">
                <a:solidFill>
                  <a:schemeClr val="tx1"/>
                </a:solidFill>
              </a:rPr>
              <a:t> </a:t>
            </a:r>
            <a:r>
              <a:rPr lang="en-US" altLang="zh-CN" sz="1200">
                <a:solidFill>
                  <a:schemeClr val="tx1"/>
                </a:solidFill>
              </a:rPr>
              <a:t>cause</a:t>
            </a:r>
            <a:r>
              <a:rPr lang="zh-CN" altLang="en-US" sz="1200">
                <a:solidFill>
                  <a:schemeClr val="tx1"/>
                </a:solidFill>
              </a:rPr>
              <a:t> </a:t>
            </a:r>
            <a:r>
              <a:rPr lang="en-US" altLang="zh-CN" sz="1200">
                <a:solidFill>
                  <a:schemeClr val="tx1"/>
                </a:solidFill>
              </a:rPr>
              <a:t>of</a:t>
            </a:r>
            <a:r>
              <a:rPr lang="zh-CN" altLang="en-US" sz="1200">
                <a:solidFill>
                  <a:schemeClr val="tx1"/>
                </a:solidFill>
              </a:rPr>
              <a:t> </a:t>
            </a:r>
            <a:r>
              <a:rPr lang="en-US" altLang="zh-CN" sz="1200">
                <a:solidFill>
                  <a:schemeClr val="tx1"/>
                </a:solidFill>
              </a:rPr>
              <a:t>a</a:t>
            </a:r>
            <a:r>
              <a:rPr lang="zh-CN" altLang="en-US" sz="1200">
                <a:solidFill>
                  <a:schemeClr val="tx1"/>
                </a:solidFill>
              </a:rPr>
              <a:t> </a:t>
            </a:r>
            <a:r>
              <a:rPr lang="en-US" altLang="zh-CN" sz="1200">
                <a:solidFill>
                  <a:schemeClr val="tx1"/>
                </a:solidFill>
              </a:rPr>
              <a:t>software</a:t>
            </a:r>
            <a:r>
              <a:rPr lang="zh-CN" altLang="en-US" sz="1200">
                <a:solidFill>
                  <a:schemeClr val="tx1"/>
                </a:solidFill>
              </a:rPr>
              <a:t> </a:t>
            </a:r>
            <a:r>
              <a:rPr lang="en-US" altLang="zh-CN" sz="1200">
                <a:solidFill>
                  <a:schemeClr val="tx1"/>
                </a:solidFill>
              </a:rPr>
              <a:t>crash,</a:t>
            </a:r>
            <a:r>
              <a:rPr lang="zh-CN" altLang="en-US" sz="1200">
                <a:solidFill>
                  <a:schemeClr val="tx1"/>
                </a:solidFill>
              </a:rPr>
              <a:t> </a:t>
            </a:r>
            <a:r>
              <a:rPr lang="en-US" altLang="zh-CN" sz="1200">
                <a:solidFill>
                  <a:schemeClr val="tx1"/>
                </a:solidFill>
              </a:rPr>
              <a:t>the</a:t>
            </a:r>
            <a:r>
              <a:rPr lang="zh-CN" altLang="en-US" sz="1200">
                <a:solidFill>
                  <a:schemeClr val="tx1"/>
                </a:solidFill>
              </a:rPr>
              <a:t> </a:t>
            </a:r>
            <a:r>
              <a:rPr lang="en-US" altLang="zh-CN" sz="1200">
                <a:solidFill>
                  <a:schemeClr val="tx1"/>
                </a:solidFill>
              </a:rPr>
              <a:t>next</a:t>
            </a:r>
            <a:r>
              <a:rPr lang="zh-CN" altLang="en-US" sz="1200">
                <a:solidFill>
                  <a:schemeClr val="tx1"/>
                </a:solidFill>
              </a:rPr>
              <a:t> </a:t>
            </a:r>
            <a:r>
              <a:rPr lang="en-US" altLang="zh-CN" sz="1200">
                <a:solidFill>
                  <a:schemeClr val="tx1"/>
                </a:solidFill>
              </a:rPr>
              <a:t>step</a:t>
            </a:r>
            <a:r>
              <a:rPr lang="zh-CN" altLang="en-US" sz="1200">
                <a:solidFill>
                  <a:schemeClr val="tx1"/>
                </a:solidFill>
              </a:rPr>
              <a:t> </a:t>
            </a:r>
            <a:r>
              <a:rPr lang="en-US" altLang="zh-CN" sz="1200">
                <a:solidFill>
                  <a:schemeClr val="tx1"/>
                </a:solidFill>
              </a:rPr>
              <a:t>is</a:t>
            </a:r>
            <a:r>
              <a:rPr lang="zh-CN" altLang="en-US" sz="1200">
                <a:solidFill>
                  <a:schemeClr val="tx1"/>
                </a:solidFill>
              </a:rPr>
              <a:t> </a:t>
            </a:r>
            <a:r>
              <a:rPr lang="en-US"/>
              <a:t>to reconstruct the data flow from the</a:t>
            </a:r>
            <a:r>
              <a:rPr lang="zh-CN" altLang="en-US"/>
              <a:t> </a:t>
            </a:r>
            <a:r>
              <a:rPr lang="en-US" altLang="zh-CN"/>
              <a:t>hardware-enhanced</a:t>
            </a:r>
            <a:r>
              <a:rPr lang="zh-CN" altLang="en-US"/>
              <a:t> </a:t>
            </a:r>
            <a:r>
              <a:rPr lang="en-US" altLang="zh-CN"/>
              <a:t>core</a:t>
            </a:r>
            <a:r>
              <a:rPr lang="zh-CN" altLang="en-US"/>
              <a:t> </a:t>
            </a:r>
            <a:r>
              <a:rPr lang="en-US" altLang="zh-CN"/>
              <a:t>dump</a:t>
            </a:r>
            <a:r>
              <a:rPr lang="en-US"/>
              <a:t>.</a:t>
            </a:r>
          </a:p>
        </p:txBody>
      </p:sp>
      <p:sp>
        <p:nvSpPr>
          <p:cNvPr id="4" name="Slide Number Placeholder 3"/>
          <p:cNvSpPr>
            <a:spLocks noGrp="1"/>
          </p:cNvSpPr>
          <p:nvPr>
            <p:ph type="sldNum" sz="quarter" idx="5"/>
          </p:nvPr>
        </p:nvSpPr>
        <p:spPr/>
        <p:txBody>
          <a:bodyPr/>
          <a:lstStyle/>
          <a:p>
            <a:fld id="{DA984AFA-F9D9-CB44-846E-DF497F8252BD}" type="slidenum">
              <a:rPr lang="en-US" smtClean="0"/>
              <a:t>31</a:t>
            </a:fld>
            <a:endParaRPr lang="en-US"/>
          </a:p>
        </p:txBody>
      </p:sp>
    </p:spTree>
    <p:extLst>
      <p:ext uri="{BB962C8B-B14F-4D97-AF65-F5344CB8AC3E}">
        <p14:creationId xmlns:p14="http://schemas.microsoft.com/office/powerpoint/2010/main" val="2392677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altLang="zh-CN"/>
              <a:t>In</a:t>
            </a:r>
            <a:r>
              <a:rPr lang="zh-CN" altLang="en-US"/>
              <a:t> </a:t>
            </a:r>
            <a:r>
              <a:rPr lang="en-US" altLang="zh-CN"/>
              <a:t>this</a:t>
            </a:r>
            <a:r>
              <a:rPr lang="zh-CN" altLang="en-US"/>
              <a:t> </a:t>
            </a:r>
            <a:r>
              <a:rPr lang="en-US" altLang="zh-CN"/>
              <a:t>work,</a:t>
            </a:r>
            <a:r>
              <a:rPr lang="zh-CN" altLang="en-US"/>
              <a:t> </a:t>
            </a:r>
            <a:r>
              <a:rPr lang="en-US" altLang="zh-CN"/>
              <a:t>w</a:t>
            </a:r>
            <a:r>
              <a:rPr lang="en-US" altLang="zh-Hans"/>
              <a:t>e</a:t>
            </a:r>
            <a:r>
              <a:rPr lang="zh-Hans" altLang="en-US"/>
              <a:t> </a:t>
            </a:r>
            <a:r>
              <a:rPr lang="en-US" altLang="zh-Hans"/>
              <a:t>propose</a:t>
            </a:r>
            <a:r>
              <a:rPr lang="zh-Hans" altLang="en-US"/>
              <a:t> </a:t>
            </a:r>
            <a:r>
              <a:rPr lang="en-US" altLang="zh-Hans"/>
              <a:t>a</a:t>
            </a:r>
            <a:r>
              <a:rPr lang="zh-Hans" altLang="en-US"/>
              <a:t> </a:t>
            </a:r>
            <a:r>
              <a:rPr lang="en-US" altLang="zh-Hans"/>
              <a:t>n</a:t>
            </a:r>
            <a:r>
              <a:rPr lang="en-US" altLang="zh-CN"/>
              <a:t>ovel</a:t>
            </a:r>
            <a:r>
              <a:rPr lang="zh-CN" altLang="en-US"/>
              <a:t> </a:t>
            </a:r>
            <a:r>
              <a:rPr lang="en-US" altLang="zh-Hans"/>
              <a:t>technique</a:t>
            </a:r>
            <a:r>
              <a:rPr lang="zh-CN" altLang="en-US"/>
              <a:t> </a:t>
            </a:r>
            <a:r>
              <a:rPr lang="en-US" altLang="zh-CN"/>
              <a:t>-</a:t>
            </a:r>
            <a:r>
              <a:rPr lang="zh-Hans" altLang="en-US"/>
              <a:t> </a:t>
            </a:r>
            <a:r>
              <a:rPr lang="en-US" altLang="zh-Hans"/>
              <a:t>reverse</a:t>
            </a:r>
            <a:r>
              <a:rPr lang="zh-Hans" altLang="en-US"/>
              <a:t> </a:t>
            </a:r>
            <a:r>
              <a:rPr lang="en-US" altLang="zh-Hans"/>
              <a:t>execution</a:t>
            </a:r>
            <a:r>
              <a:rPr lang="en-US" altLang="zh-CN"/>
              <a:t>.</a:t>
            </a:r>
            <a:r>
              <a:rPr lang="zh-CN" altLang="en-US"/>
              <a:t> </a:t>
            </a:r>
            <a:r>
              <a:rPr lang="en-US" altLang="zh-CN"/>
              <a:t>Our</a:t>
            </a:r>
            <a:r>
              <a:rPr lang="zh-CN" altLang="en-US"/>
              <a:t> </a:t>
            </a:r>
            <a:r>
              <a:rPr lang="en-US" altLang="zh-CN"/>
              <a:t>reverse</a:t>
            </a:r>
            <a:r>
              <a:rPr lang="zh-CN" altLang="en-US"/>
              <a:t> </a:t>
            </a:r>
            <a:r>
              <a:rPr lang="en-US" altLang="zh-CN"/>
              <a:t>execution</a:t>
            </a:r>
            <a:r>
              <a:rPr lang="zh-CN" altLang="en-US"/>
              <a:t> </a:t>
            </a:r>
            <a:r>
              <a:rPr lang="en-US" altLang="zh-CN"/>
              <a:t>takes</a:t>
            </a:r>
            <a:r>
              <a:rPr lang="zh-CN" altLang="en-US"/>
              <a:t> </a:t>
            </a:r>
            <a:r>
              <a:rPr lang="en-US" altLang="zh-CN"/>
              <a:t>the</a:t>
            </a:r>
            <a:r>
              <a:rPr lang="zh-CN" altLang="en-US"/>
              <a:t> </a:t>
            </a:r>
            <a:r>
              <a:rPr lang="en-US" altLang="zh-CN"/>
              <a:t>crashing</a:t>
            </a:r>
            <a:r>
              <a:rPr lang="zh-CN" altLang="en-US"/>
              <a:t> </a:t>
            </a:r>
            <a:r>
              <a:rPr lang="en-US" altLang="zh-CN"/>
              <a:t>state</a:t>
            </a:r>
            <a:r>
              <a:rPr lang="zh-CN" altLang="en-US"/>
              <a:t> </a:t>
            </a:r>
            <a:r>
              <a:rPr lang="en-US" altLang="zh-CN"/>
              <a:t>in</a:t>
            </a:r>
            <a:r>
              <a:rPr lang="zh-CN" altLang="en-US"/>
              <a:t> </a:t>
            </a:r>
            <a:r>
              <a:rPr lang="en-US" altLang="zh-CN"/>
              <a:t>core</a:t>
            </a:r>
            <a:r>
              <a:rPr lang="zh-CN" altLang="en-US"/>
              <a:t> </a:t>
            </a:r>
            <a:r>
              <a:rPr lang="en-US" altLang="zh-CN"/>
              <a:t>dump</a:t>
            </a:r>
            <a:r>
              <a:rPr lang="zh-CN" altLang="en-US"/>
              <a:t> </a:t>
            </a:r>
            <a:r>
              <a:rPr lang="en-US" altLang="zh-CN"/>
              <a:t>as</a:t>
            </a:r>
            <a:r>
              <a:rPr lang="zh-CN" altLang="en-US"/>
              <a:t> </a:t>
            </a:r>
            <a:r>
              <a:rPr lang="en-US" altLang="zh-CN"/>
              <a:t>the</a:t>
            </a:r>
            <a:r>
              <a:rPr lang="zh-CN" altLang="en-US"/>
              <a:t> </a:t>
            </a:r>
            <a:r>
              <a:rPr lang="en-US" altLang="zh-CN"/>
              <a:t>starting</a:t>
            </a:r>
            <a:r>
              <a:rPr lang="zh-CN" altLang="en-US"/>
              <a:t> </a:t>
            </a:r>
            <a:r>
              <a:rPr lang="en-US" altLang="zh-CN"/>
              <a:t>state,</a:t>
            </a:r>
            <a:r>
              <a:rPr lang="zh-CN" altLang="en-US"/>
              <a:t> </a:t>
            </a:r>
            <a:r>
              <a:rPr lang="en-US" altLang="zh-CN"/>
              <a:t>and</a:t>
            </a:r>
            <a:r>
              <a:rPr lang="zh-CN" altLang="en-US"/>
              <a:t> </a:t>
            </a:r>
            <a:r>
              <a:rPr lang="en-US" altLang="zh-CN"/>
              <a:t>then</a:t>
            </a:r>
            <a:r>
              <a:rPr lang="zh-CN" altLang="en-US"/>
              <a:t> </a:t>
            </a:r>
            <a:r>
              <a:rPr lang="en-US" altLang="zh-CN"/>
              <a:t>reversely</a:t>
            </a:r>
            <a:r>
              <a:rPr lang="zh-CN" altLang="en-US"/>
              <a:t> </a:t>
            </a:r>
            <a:r>
              <a:rPr lang="en-US" altLang="zh-CN"/>
              <a:t>execute</a:t>
            </a:r>
            <a:r>
              <a:rPr lang="zh-CN" altLang="en-US"/>
              <a:t> </a:t>
            </a:r>
            <a:r>
              <a:rPr lang="en-US" altLang="zh-CN"/>
              <a:t>the</a:t>
            </a:r>
            <a:r>
              <a:rPr lang="zh-CN" altLang="en-US"/>
              <a:t> </a:t>
            </a:r>
            <a:r>
              <a:rPr lang="en-US" altLang="zh-CN"/>
              <a:t>instructions</a:t>
            </a:r>
            <a:r>
              <a:rPr lang="zh-CN" altLang="en-US"/>
              <a:t> </a:t>
            </a:r>
            <a:r>
              <a:rPr lang="en-US" altLang="zh-CN"/>
              <a:t>prior</a:t>
            </a:r>
            <a:r>
              <a:rPr lang="zh-CN" altLang="en-US"/>
              <a:t> </a:t>
            </a:r>
            <a:r>
              <a:rPr lang="en-US" altLang="zh-CN"/>
              <a:t>to</a:t>
            </a:r>
            <a:r>
              <a:rPr lang="zh-CN" altLang="en-US"/>
              <a:t> </a:t>
            </a:r>
            <a:r>
              <a:rPr lang="en-US" altLang="zh-CN"/>
              <a:t>the</a:t>
            </a:r>
            <a:r>
              <a:rPr lang="zh-CN" altLang="en-US"/>
              <a:t> </a:t>
            </a:r>
            <a:r>
              <a:rPr lang="en-US" altLang="zh-CN"/>
              <a:t>crash</a:t>
            </a:r>
            <a:r>
              <a:rPr lang="zh-CN" altLang="en-US"/>
              <a:t> </a:t>
            </a:r>
            <a:r>
              <a:rPr lang="en-US" altLang="zh-CN"/>
              <a:t>site.</a:t>
            </a:r>
            <a:r>
              <a:rPr lang="zh-CN" altLang="en-US"/>
              <a:t> </a:t>
            </a:r>
            <a:r>
              <a:rPr lang="en-US" altLang="zh-CN"/>
              <a:t>Finally</a:t>
            </a:r>
            <a:r>
              <a:rPr lang="zh-CN" altLang="en-US"/>
              <a:t> </a:t>
            </a:r>
            <a:r>
              <a:rPr lang="en-US" altLang="zh-CN"/>
              <a:t>it</a:t>
            </a:r>
            <a:r>
              <a:rPr lang="zh-CN" altLang="en-US"/>
              <a:t> </a:t>
            </a:r>
            <a:r>
              <a:rPr lang="en-US" altLang="zh-CN"/>
              <a:t>could</a:t>
            </a:r>
            <a:r>
              <a:rPr lang="zh-CN" altLang="en-US"/>
              <a:t> </a:t>
            </a:r>
            <a:r>
              <a:rPr lang="en-US" altLang="zh-CN"/>
              <a:t>reconstruct</a:t>
            </a:r>
            <a:r>
              <a:rPr lang="zh-CN" altLang="en-US"/>
              <a:t> </a:t>
            </a:r>
            <a:r>
              <a:rPr lang="en-US" altLang="zh-CN"/>
              <a:t>the</a:t>
            </a:r>
            <a:r>
              <a:rPr lang="zh-CN" altLang="en-US"/>
              <a:t> </a:t>
            </a:r>
            <a:r>
              <a:rPr lang="en-US" altLang="zh-CN"/>
              <a:t>data</a:t>
            </a:r>
            <a:r>
              <a:rPr lang="zh-CN" altLang="en-US"/>
              <a:t> </a:t>
            </a:r>
            <a:r>
              <a:rPr lang="en-US" altLang="zh-CN"/>
              <a:t>flow</a:t>
            </a:r>
            <a:r>
              <a:rPr lang="zh-CN" altLang="en-US"/>
              <a:t> </a:t>
            </a:r>
            <a:r>
              <a:rPr lang="en-US" altLang="zh-CN"/>
              <a:t>before</a:t>
            </a:r>
            <a:r>
              <a:rPr lang="zh-CN" altLang="en-US"/>
              <a:t> </a:t>
            </a:r>
            <a:r>
              <a:rPr lang="en-US" altLang="zh-CN"/>
              <a:t>program</a:t>
            </a:r>
            <a:r>
              <a:rPr lang="zh-CN" altLang="en-US"/>
              <a:t> </a:t>
            </a:r>
            <a:r>
              <a:rPr lang="en-US" altLang="zh-CN"/>
              <a:t>crash.</a:t>
            </a:r>
            <a:r>
              <a:rPr lang="zh-CN" altLang="en-US"/>
              <a:t> </a:t>
            </a:r>
            <a:r>
              <a:rPr lang="en-US" altLang="zh-Hans"/>
              <a:t>In</a:t>
            </a:r>
            <a:r>
              <a:rPr lang="zh-Hans" altLang="en-US"/>
              <a:t> </a:t>
            </a:r>
            <a:r>
              <a:rPr lang="en-US" altLang="zh-Hans"/>
              <a:t>the</a:t>
            </a:r>
            <a:r>
              <a:rPr lang="zh-Hans" altLang="en-US"/>
              <a:t> </a:t>
            </a:r>
            <a:r>
              <a:rPr lang="en-US" altLang="zh-Hans"/>
              <a:t>next,</a:t>
            </a:r>
            <a:r>
              <a:rPr lang="zh-Hans" altLang="en-US"/>
              <a:t> </a:t>
            </a:r>
            <a:r>
              <a:rPr lang="en-US" altLang="zh-Hans"/>
              <a:t>I</a:t>
            </a:r>
            <a:r>
              <a:rPr lang="zh-Hans" altLang="en-US"/>
              <a:t> </a:t>
            </a:r>
            <a:r>
              <a:rPr lang="en-US" altLang="zh-Hans"/>
              <a:t>wil</a:t>
            </a:r>
            <a:r>
              <a:rPr lang="en-US" altLang="zh-CN"/>
              <a:t>l</a:t>
            </a:r>
            <a:r>
              <a:rPr lang="zh-Hans" altLang="en-US"/>
              <a:t> </a:t>
            </a:r>
            <a:r>
              <a:rPr lang="en-US" altLang="zh-Hans"/>
              <a:t>give</a:t>
            </a:r>
            <a:r>
              <a:rPr lang="zh-Hans" altLang="en-US"/>
              <a:t> </a:t>
            </a:r>
            <a:r>
              <a:rPr lang="en-US" altLang="zh-Hans"/>
              <a:t>more</a:t>
            </a:r>
            <a:r>
              <a:rPr lang="zh-Hans" altLang="en-US"/>
              <a:t> </a:t>
            </a:r>
            <a:r>
              <a:rPr lang="en-US" altLang="zh-Hans"/>
              <a:t>details</a:t>
            </a:r>
            <a:r>
              <a:rPr lang="zh-Hans" altLang="en-US"/>
              <a:t> </a:t>
            </a:r>
            <a:r>
              <a:rPr lang="en-US" altLang="zh-Hans"/>
              <a:t>about</a:t>
            </a:r>
            <a:r>
              <a:rPr lang="zh-Hans" altLang="en-US"/>
              <a:t> </a:t>
            </a:r>
            <a:r>
              <a:rPr lang="en-US" altLang="zh-Hans"/>
              <a:t>reverse</a:t>
            </a:r>
            <a:r>
              <a:rPr lang="zh-Hans" altLang="en-US"/>
              <a:t> </a:t>
            </a:r>
            <a:r>
              <a:rPr lang="en-US" altLang="zh-Hans"/>
              <a:t>execution</a:t>
            </a:r>
            <a:r>
              <a:rPr lang="zh-Hans" altLang="en-US"/>
              <a:t> </a:t>
            </a:r>
            <a:r>
              <a:rPr lang="en-US" altLang="zh-Hans"/>
              <a:t>and</a:t>
            </a:r>
            <a:r>
              <a:rPr lang="zh-Hans" altLang="en-US"/>
              <a:t> </a:t>
            </a:r>
            <a:r>
              <a:rPr lang="en-US" altLang="zh-Hans"/>
              <a:t>the</a:t>
            </a:r>
            <a:r>
              <a:rPr lang="zh-Hans" altLang="en-US"/>
              <a:t> </a:t>
            </a:r>
            <a:r>
              <a:rPr lang="en-US" altLang="zh-Hans"/>
              <a:t>challenges</a:t>
            </a:r>
            <a:r>
              <a:rPr lang="zh-Hans" altLang="en-US"/>
              <a:t> </a:t>
            </a:r>
            <a:r>
              <a:rPr lang="en-US" altLang="zh-Hans"/>
              <a:t>we</a:t>
            </a:r>
            <a:r>
              <a:rPr lang="zh-Hans" altLang="en-US"/>
              <a:t> </a:t>
            </a:r>
            <a:r>
              <a:rPr lang="en-US" altLang="zh-Hans"/>
              <a:t>solved.</a:t>
            </a:r>
            <a:endParaRPr lang="en-US"/>
          </a:p>
        </p:txBody>
      </p:sp>
      <p:sp>
        <p:nvSpPr>
          <p:cNvPr id="4" name="Slide Number Placeholder 3"/>
          <p:cNvSpPr>
            <a:spLocks noGrp="1"/>
          </p:cNvSpPr>
          <p:nvPr>
            <p:ph type="sldNum" sz="quarter" idx="5"/>
          </p:nvPr>
        </p:nvSpPr>
        <p:spPr/>
        <p:txBody>
          <a:bodyPr/>
          <a:lstStyle/>
          <a:p>
            <a:fld id="{DA984AFA-F9D9-CB44-846E-DF497F8252BD}" type="slidenum">
              <a:rPr lang="en-US" smtClean="0"/>
              <a:t>32</a:t>
            </a:fld>
            <a:endParaRPr lang="en-US"/>
          </a:p>
        </p:txBody>
      </p:sp>
    </p:spTree>
    <p:extLst>
      <p:ext uri="{BB962C8B-B14F-4D97-AF65-F5344CB8AC3E}">
        <p14:creationId xmlns:p14="http://schemas.microsoft.com/office/powerpoint/2010/main" val="2556100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US"/>
              <a:t>For an instruction</a:t>
            </a:r>
            <a:r>
              <a:rPr lang="zh-CN" altLang="en-US"/>
              <a:t> </a:t>
            </a:r>
            <a:r>
              <a:rPr lang="en-US" altLang="zh-CN"/>
              <a:t>-</a:t>
            </a:r>
            <a:r>
              <a:rPr lang="zh-CN" altLang="en-US"/>
              <a:t> </a:t>
            </a:r>
            <a:r>
              <a:rPr lang="en-US" altLang="zh-CN" i="1"/>
              <a:t>ins</a:t>
            </a:r>
            <a:r>
              <a:rPr lang="en-US"/>
              <a:t>, its </a:t>
            </a:r>
            <a:r>
              <a:rPr lang="en-US" altLang="zh-CN"/>
              <a:t>execution</a:t>
            </a:r>
            <a:r>
              <a:rPr lang="en-US"/>
              <a:t> can be modelled as a function, which transfers the before-state to after-state. Reverse execution of this instruction is to find its inverse function, which rollbacks the after-state to the before-state. For instance, the inversion function of addition instruction is the subtraction instruction. Reverse execution for such instructions are straightforward. However, not all the instructions have inverse function. </a:t>
            </a:r>
          </a:p>
        </p:txBody>
      </p:sp>
      <p:sp>
        <p:nvSpPr>
          <p:cNvPr id="4" name="Slide Number Placeholder 3"/>
          <p:cNvSpPr>
            <a:spLocks noGrp="1"/>
          </p:cNvSpPr>
          <p:nvPr>
            <p:ph type="sldNum" sz="quarter" idx="5"/>
          </p:nvPr>
        </p:nvSpPr>
        <p:spPr/>
        <p:txBody>
          <a:bodyPr/>
          <a:lstStyle/>
          <a:p>
            <a:fld id="{DA984AFA-F9D9-CB44-846E-DF497F8252BD}" type="slidenum">
              <a:rPr lang="en-US" smtClean="0"/>
              <a:t>33</a:t>
            </a:fld>
            <a:endParaRPr lang="en-US"/>
          </a:p>
        </p:txBody>
      </p:sp>
    </p:spTree>
    <p:extLst>
      <p:ext uri="{BB962C8B-B14F-4D97-AF65-F5344CB8AC3E}">
        <p14:creationId xmlns:p14="http://schemas.microsoft.com/office/powerpoint/2010/main" val="2117069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For</a:t>
            </a:r>
            <a:r>
              <a:rPr lang="zh-CN" altLang="en-US"/>
              <a:t> </a:t>
            </a:r>
            <a:r>
              <a:rPr lang="en-US" altLang="zh-CN"/>
              <a:t>moving</a:t>
            </a:r>
            <a:r>
              <a:rPr lang="zh-CN" altLang="en-US"/>
              <a:t> </a:t>
            </a:r>
            <a:r>
              <a:rPr lang="en-US" altLang="zh-CN"/>
              <a:t>instruction,</a:t>
            </a:r>
            <a:r>
              <a:rPr lang="zh-CN" altLang="en-US"/>
              <a:t> </a:t>
            </a:r>
            <a:r>
              <a:rPr lang="en-US" altLang="zh-CN"/>
              <a:t>we</a:t>
            </a:r>
            <a:r>
              <a:rPr lang="zh-CN" altLang="en-US"/>
              <a:t> </a:t>
            </a:r>
            <a:r>
              <a:rPr lang="en-US" altLang="zh-CN"/>
              <a:t>don’t</a:t>
            </a:r>
            <a:r>
              <a:rPr lang="zh-CN" altLang="en-US"/>
              <a:t> </a:t>
            </a:r>
            <a:r>
              <a:rPr lang="en-US" altLang="zh-CN"/>
              <a:t>know</a:t>
            </a:r>
            <a:r>
              <a:rPr lang="zh-CN" altLang="en-US"/>
              <a:t> </a:t>
            </a:r>
            <a:r>
              <a:rPr lang="en-US" altLang="zh-CN"/>
              <a:t>its</a:t>
            </a:r>
            <a:r>
              <a:rPr lang="zh-CN" altLang="en-US"/>
              <a:t> </a:t>
            </a:r>
            <a:r>
              <a:rPr lang="en-US" altLang="zh-CN"/>
              <a:t>inverse</a:t>
            </a:r>
            <a:r>
              <a:rPr lang="zh-CN" altLang="en-US"/>
              <a:t> </a:t>
            </a:r>
            <a:r>
              <a:rPr lang="en-US" altLang="zh-CN"/>
              <a:t>function.</a:t>
            </a:r>
            <a:r>
              <a:rPr lang="zh-CN" altLang="en-US"/>
              <a:t> </a:t>
            </a:r>
            <a:r>
              <a:rPr lang="en-US" altLang="zh-CN"/>
              <a:t>In</a:t>
            </a:r>
            <a:r>
              <a:rPr lang="zh-CN" altLang="en-US"/>
              <a:t> </a:t>
            </a:r>
            <a:r>
              <a:rPr lang="en-US" altLang="zh-CN"/>
              <a:t>other</a:t>
            </a:r>
            <a:r>
              <a:rPr lang="zh-CN" altLang="en-US"/>
              <a:t> </a:t>
            </a:r>
            <a:r>
              <a:rPr lang="en-US" altLang="zh-CN"/>
              <a:t>words,</a:t>
            </a:r>
            <a:r>
              <a:rPr lang="zh-CN" altLang="en-US"/>
              <a:t> </a:t>
            </a:r>
            <a:r>
              <a:rPr lang="en-US" altLang="zh-CN"/>
              <a:t>the</a:t>
            </a:r>
            <a:r>
              <a:rPr lang="zh-CN" altLang="en-US"/>
              <a:t> </a:t>
            </a:r>
            <a:r>
              <a:rPr lang="en-US" altLang="zh-CN"/>
              <a:t>value</a:t>
            </a:r>
            <a:r>
              <a:rPr lang="zh-CN" altLang="en-US"/>
              <a:t> </a:t>
            </a:r>
            <a:r>
              <a:rPr lang="en-US" altLang="zh-CN"/>
              <a:t>of</a:t>
            </a:r>
            <a:r>
              <a:rPr lang="zh-CN" altLang="en-US"/>
              <a:t> </a:t>
            </a:r>
            <a:r>
              <a:rPr lang="en-US" altLang="zh-CN"/>
              <a:t>eax</a:t>
            </a:r>
            <a:r>
              <a:rPr lang="zh-CN" altLang="en-US"/>
              <a:t> </a:t>
            </a:r>
            <a:r>
              <a:rPr lang="en-US" altLang="zh-CN"/>
              <a:t>in</a:t>
            </a:r>
            <a:r>
              <a:rPr lang="zh-CN" altLang="en-US"/>
              <a:t> </a:t>
            </a:r>
            <a:r>
              <a:rPr lang="en-US" altLang="zh-CN"/>
              <a:t>before-state</a:t>
            </a:r>
            <a:r>
              <a:rPr lang="zh-CN" altLang="en-US"/>
              <a:t> </a:t>
            </a:r>
            <a:r>
              <a:rPr lang="en-US" altLang="zh-CN"/>
              <a:t>is</a:t>
            </a:r>
            <a:r>
              <a:rPr lang="zh-CN" altLang="en-US"/>
              <a:t> </a:t>
            </a:r>
            <a:r>
              <a:rPr lang="en-US" altLang="zh-CN"/>
              <a:t>unknown.</a:t>
            </a:r>
            <a:r>
              <a:rPr lang="zh-CN" altLang="en-US"/>
              <a:t> </a:t>
            </a:r>
            <a:r>
              <a:rPr lang="en-US" altLang="zh-CN"/>
              <a:t>More</a:t>
            </a:r>
            <a:r>
              <a:rPr lang="zh-CN" altLang="en-US"/>
              <a:t> </a:t>
            </a:r>
            <a:r>
              <a:rPr lang="en-US" altLang="zh-CN"/>
              <a:t>complicatedly,</a:t>
            </a:r>
            <a:r>
              <a:rPr lang="zh-CN" altLang="en-US"/>
              <a:t> </a:t>
            </a:r>
            <a:r>
              <a:rPr lang="en-US" altLang="zh-CN"/>
              <a:t>the</a:t>
            </a:r>
            <a:r>
              <a:rPr lang="zh-CN" altLang="en-US"/>
              <a:t> </a:t>
            </a:r>
            <a:r>
              <a:rPr lang="en-US" altLang="zh-CN"/>
              <a:t>inverse</a:t>
            </a:r>
            <a:r>
              <a:rPr lang="zh-CN" altLang="en-US"/>
              <a:t> </a:t>
            </a:r>
            <a:r>
              <a:rPr lang="en-US" altLang="zh-CN"/>
              <a:t>function</a:t>
            </a:r>
            <a:r>
              <a:rPr lang="zh-CN" altLang="en-US"/>
              <a:t> </a:t>
            </a:r>
            <a:r>
              <a:rPr lang="en-US" altLang="zh-CN"/>
              <a:t>of</a:t>
            </a:r>
            <a:r>
              <a:rPr lang="zh-CN" altLang="en-US"/>
              <a:t> </a:t>
            </a:r>
            <a:r>
              <a:rPr lang="en-US" altLang="zh-CN"/>
              <a:t>some</a:t>
            </a:r>
            <a:r>
              <a:rPr lang="zh-CN" altLang="en-US"/>
              <a:t> </a:t>
            </a:r>
            <a:r>
              <a:rPr lang="en-US" altLang="zh-CN"/>
              <a:t>instructions</a:t>
            </a:r>
            <a:r>
              <a:rPr lang="zh-CN" altLang="en-US"/>
              <a:t> </a:t>
            </a:r>
            <a:r>
              <a:rPr lang="en-US" altLang="zh-CN"/>
              <a:t>is</a:t>
            </a:r>
            <a:r>
              <a:rPr lang="zh-CN" altLang="en-US"/>
              <a:t> </a:t>
            </a:r>
            <a:r>
              <a:rPr lang="en-US" altLang="zh-CN"/>
              <a:t>decided</a:t>
            </a:r>
            <a:r>
              <a:rPr lang="zh-CN" altLang="en-US"/>
              <a:t> </a:t>
            </a:r>
            <a:r>
              <a:rPr lang="en-US" altLang="zh-CN"/>
              <a:t>by</a:t>
            </a:r>
            <a:r>
              <a:rPr lang="zh-CN" altLang="en-US"/>
              <a:t> </a:t>
            </a:r>
            <a:r>
              <a:rPr lang="en-US" altLang="zh-CN"/>
              <a:t>the</a:t>
            </a:r>
            <a:r>
              <a:rPr lang="zh-CN" altLang="en-US"/>
              <a:t> </a:t>
            </a:r>
            <a:r>
              <a:rPr lang="en-US" altLang="zh-CN"/>
              <a:t>operands.</a:t>
            </a:r>
            <a:r>
              <a:rPr lang="zh-CN" altLang="en-US"/>
              <a:t> </a:t>
            </a:r>
            <a:r>
              <a:rPr lang="en-US" altLang="zh-CN"/>
              <a:t>Apart</a:t>
            </a:r>
            <a:r>
              <a:rPr lang="zh-CN" altLang="en-US"/>
              <a:t> </a:t>
            </a:r>
            <a:r>
              <a:rPr lang="en-US" altLang="zh-CN"/>
              <a:t>from</a:t>
            </a:r>
            <a:r>
              <a:rPr lang="zh-CN" altLang="en-US"/>
              <a:t> </a:t>
            </a:r>
            <a:r>
              <a:rPr lang="en-US" altLang="zh-CN"/>
              <a:t>those</a:t>
            </a:r>
            <a:r>
              <a:rPr lang="zh-CN" altLang="en-US"/>
              <a:t> </a:t>
            </a:r>
            <a:r>
              <a:rPr lang="en-US" altLang="zh-CN"/>
              <a:t>instructions,</a:t>
            </a:r>
            <a:r>
              <a:rPr lang="zh-CN" altLang="en-US"/>
              <a:t> </a:t>
            </a:r>
            <a:r>
              <a:rPr lang="en-US" altLang="zh-CN"/>
              <a:t>there</a:t>
            </a:r>
            <a:r>
              <a:rPr lang="zh-CN" altLang="en-US"/>
              <a:t> </a:t>
            </a:r>
            <a:r>
              <a:rPr lang="en-US" altLang="zh-CN"/>
              <a:t>are</a:t>
            </a:r>
            <a:r>
              <a:rPr lang="zh-CN" altLang="en-US"/>
              <a:t> </a:t>
            </a:r>
            <a:r>
              <a:rPr lang="en-US" altLang="zh-CN"/>
              <a:t>more</a:t>
            </a:r>
            <a:r>
              <a:rPr lang="zh-CN" altLang="en-US"/>
              <a:t> </a:t>
            </a:r>
            <a:r>
              <a:rPr lang="en-US" altLang="zh-CN"/>
              <a:t>non-invertible</a:t>
            </a:r>
            <a:r>
              <a:rPr lang="zh-CN" altLang="en-US"/>
              <a:t> </a:t>
            </a:r>
            <a:r>
              <a:rPr lang="en-US" altLang="zh-CN"/>
              <a:t>instructions.</a:t>
            </a:r>
          </a:p>
        </p:txBody>
      </p:sp>
      <p:sp>
        <p:nvSpPr>
          <p:cNvPr id="4" name="Slide Number Placeholder 3"/>
          <p:cNvSpPr>
            <a:spLocks noGrp="1"/>
          </p:cNvSpPr>
          <p:nvPr>
            <p:ph type="sldNum" sz="quarter" idx="5"/>
          </p:nvPr>
        </p:nvSpPr>
        <p:spPr/>
        <p:txBody>
          <a:bodyPr/>
          <a:lstStyle/>
          <a:p>
            <a:fld id="{DA984AFA-F9D9-CB44-846E-DF497F8252BD}" type="slidenum">
              <a:rPr lang="en-US" smtClean="0"/>
              <a:t>34</a:t>
            </a:fld>
            <a:endParaRPr lang="en-US"/>
          </a:p>
        </p:txBody>
      </p:sp>
    </p:spTree>
    <p:extLst>
      <p:ext uri="{BB962C8B-B14F-4D97-AF65-F5344CB8AC3E}">
        <p14:creationId xmlns:p14="http://schemas.microsoft.com/office/powerpoint/2010/main" val="4196245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address this challenge, our solution is to rely on data flow analysis.</a:t>
            </a:r>
            <a:r>
              <a:rPr lang="zh-CN" altLang="en-US"/>
              <a:t> </a:t>
            </a:r>
            <a:r>
              <a:rPr lang="en-US" altLang="zh-CN"/>
              <a:t>Let’s</a:t>
            </a:r>
            <a:r>
              <a:rPr lang="zh-CN" altLang="en-US"/>
              <a:t> </a:t>
            </a:r>
            <a:r>
              <a:rPr lang="en-US" altLang="zh-CN"/>
              <a:t>look</a:t>
            </a:r>
            <a:r>
              <a:rPr lang="zh-CN" altLang="en-US"/>
              <a:t> </a:t>
            </a:r>
            <a:r>
              <a:rPr lang="en-US" altLang="zh-CN"/>
              <a:t>at</a:t>
            </a:r>
            <a:r>
              <a:rPr lang="zh-CN" altLang="en-US"/>
              <a:t> </a:t>
            </a:r>
            <a:r>
              <a:rPr lang="en-US" altLang="zh-CN"/>
              <a:t>this</a:t>
            </a:r>
            <a:r>
              <a:rPr lang="zh-CN" altLang="en-US"/>
              <a:t> </a:t>
            </a:r>
            <a:r>
              <a:rPr lang="en-US" altLang="zh-CN"/>
              <a:t>example.</a:t>
            </a:r>
            <a:r>
              <a:rPr lang="zh-CN" altLang="en-US"/>
              <a:t> </a:t>
            </a:r>
            <a:r>
              <a:rPr lang="en-US" altLang="zh-CN"/>
              <a:t>Instruction</a:t>
            </a:r>
            <a:r>
              <a:rPr lang="zh-CN" altLang="en-US"/>
              <a:t> </a:t>
            </a:r>
            <a:r>
              <a:rPr lang="en-US" altLang="zh-CN"/>
              <a:t>A16</a:t>
            </a:r>
            <a:r>
              <a:rPr lang="zh-CN" altLang="en-US"/>
              <a:t> </a:t>
            </a:r>
            <a:r>
              <a:rPr lang="en-US" altLang="zh-CN"/>
              <a:t>loads</a:t>
            </a:r>
            <a:r>
              <a:rPr lang="zh-CN" altLang="en-US"/>
              <a:t> </a:t>
            </a:r>
            <a:r>
              <a:rPr lang="en-US" altLang="zh-CN"/>
              <a:t>the</a:t>
            </a:r>
            <a:r>
              <a:rPr lang="zh-CN" altLang="en-US"/>
              <a:t> </a:t>
            </a:r>
            <a:r>
              <a:rPr lang="en-US" altLang="zh-CN"/>
              <a:t>value</a:t>
            </a:r>
            <a:r>
              <a:rPr lang="zh-CN" altLang="en-US"/>
              <a:t> </a:t>
            </a:r>
            <a:r>
              <a:rPr lang="en-US" altLang="zh-CN"/>
              <a:t>on</a:t>
            </a:r>
            <a:r>
              <a:rPr lang="zh-CN" altLang="en-US"/>
              <a:t> </a:t>
            </a:r>
            <a:r>
              <a:rPr lang="en-US" altLang="zh-CN"/>
              <a:t>the</a:t>
            </a:r>
            <a:r>
              <a:rPr lang="zh-CN" altLang="en-US"/>
              <a:t> </a:t>
            </a:r>
            <a:r>
              <a:rPr lang="en-US" altLang="zh-CN"/>
              <a:t>stack</a:t>
            </a:r>
            <a:r>
              <a:rPr lang="zh-CN" altLang="en-US"/>
              <a:t> </a:t>
            </a:r>
            <a:r>
              <a:rPr lang="en-US" altLang="zh-CN"/>
              <a:t>into</a:t>
            </a:r>
            <a:r>
              <a:rPr lang="zh-CN" altLang="en-US"/>
              <a:t> </a:t>
            </a:r>
            <a:r>
              <a:rPr lang="en-US" altLang="zh-CN" err="1"/>
              <a:t>ebp</a:t>
            </a:r>
            <a:r>
              <a:rPr lang="en-US" altLang="zh-CN"/>
              <a:t>,</a:t>
            </a:r>
            <a:r>
              <a:rPr lang="zh-CN" altLang="en-US"/>
              <a:t> </a:t>
            </a:r>
            <a:r>
              <a:rPr lang="en-US" altLang="zh-CN"/>
              <a:t>then</a:t>
            </a:r>
            <a:r>
              <a:rPr lang="zh-CN" altLang="en-US"/>
              <a:t> </a:t>
            </a:r>
            <a:r>
              <a:rPr lang="en-US" altLang="zh-CN"/>
              <a:t>adds</a:t>
            </a:r>
            <a:r>
              <a:rPr lang="zh-CN" altLang="en-US"/>
              <a:t> </a:t>
            </a:r>
            <a:r>
              <a:rPr lang="en-US" altLang="zh-CN" err="1"/>
              <a:t>esp</a:t>
            </a:r>
            <a:r>
              <a:rPr lang="zh-CN" altLang="en-US"/>
              <a:t> </a:t>
            </a:r>
            <a:r>
              <a:rPr lang="en-US" altLang="zh-CN"/>
              <a:t>with</a:t>
            </a:r>
            <a:r>
              <a:rPr lang="zh-CN" altLang="en-US"/>
              <a:t> </a:t>
            </a:r>
            <a:r>
              <a:rPr lang="en-US" altLang="zh-CN"/>
              <a:t>4.</a:t>
            </a:r>
            <a:r>
              <a:rPr lang="zh-CN" altLang="en-US"/>
              <a:t> </a:t>
            </a:r>
            <a:r>
              <a:rPr lang="en-US" altLang="zh-CN"/>
              <a:t>After</a:t>
            </a:r>
            <a:r>
              <a:rPr lang="zh-CN" altLang="en-US"/>
              <a:t> </a:t>
            </a:r>
            <a:r>
              <a:rPr lang="en-US" altLang="zh-CN"/>
              <a:t>reversely</a:t>
            </a:r>
            <a:r>
              <a:rPr lang="zh-CN" altLang="en-US"/>
              <a:t> </a:t>
            </a:r>
            <a:r>
              <a:rPr lang="en-US" altLang="zh-CN"/>
              <a:t>executing</a:t>
            </a:r>
            <a:r>
              <a:rPr lang="zh-CN" altLang="en-US"/>
              <a:t> </a:t>
            </a:r>
            <a:r>
              <a:rPr lang="en-US" altLang="zh-CN"/>
              <a:t>this</a:t>
            </a:r>
            <a:r>
              <a:rPr lang="zh-CN" altLang="en-US"/>
              <a:t> </a:t>
            </a:r>
            <a:r>
              <a:rPr lang="en-US" altLang="zh-CN"/>
              <a:t>instruction,</a:t>
            </a:r>
            <a:r>
              <a:rPr lang="zh-CN" altLang="en-US"/>
              <a:t> </a:t>
            </a:r>
            <a:r>
              <a:rPr lang="en-US" altLang="zh-CN"/>
              <a:t>we</a:t>
            </a:r>
            <a:r>
              <a:rPr lang="zh-CN" altLang="en-US"/>
              <a:t> </a:t>
            </a:r>
            <a:r>
              <a:rPr lang="en-US" altLang="zh-CN"/>
              <a:t>could</a:t>
            </a:r>
            <a:r>
              <a:rPr lang="zh-CN" altLang="en-US"/>
              <a:t> </a:t>
            </a:r>
            <a:r>
              <a:rPr lang="en-US" altLang="zh-CN"/>
              <a:t>infer,</a:t>
            </a:r>
            <a:r>
              <a:rPr lang="zh-CN" altLang="en-US"/>
              <a:t> </a:t>
            </a:r>
            <a:r>
              <a:rPr lang="en-US" altLang="zh-CN"/>
              <a:t>in</a:t>
            </a:r>
            <a:r>
              <a:rPr lang="zh-CN" altLang="en-US"/>
              <a:t> </a:t>
            </a:r>
            <a:r>
              <a:rPr lang="en-US" altLang="zh-CN"/>
              <a:t>the</a:t>
            </a:r>
            <a:r>
              <a:rPr lang="zh-CN" altLang="en-US"/>
              <a:t> </a:t>
            </a:r>
            <a:r>
              <a:rPr lang="en-US" altLang="zh-CN"/>
              <a:t>before-state,</a:t>
            </a:r>
            <a:r>
              <a:rPr lang="zh-CN" altLang="en-US"/>
              <a:t> </a:t>
            </a:r>
            <a:r>
              <a:rPr lang="en-US" altLang="zh-CN" err="1"/>
              <a:t>esp</a:t>
            </a:r>
            <a:r>
              <a:rPr lang="zh-CN" altLang="en-US"/>
              <a:t> </a:t>
            </a:r>
            <a:r>
              <a:rPr lang="en-US" altLang="zh-CN"/>
              <a:t>is</a:t>
            </a:r>
            <a:r>
              <a:rPr lang="zh-CN" altLang="en-US"/>
              <a:t> </a:t>
            </a:r>
            <a:r>
              <a:rPr lang="en-US" altLang="zh-CN"/>
              <a:t>0xff08,</a:t>
            </a:r>
            <a:r>
              <a:rPr lang="zh-CN" altLang="en-US"/>
              <a:t> </a:t>
            </a:r>
            <a:r>
              <a:rPr lang="en-US" altLang="zh-CN"/>
              <a:t>but</a:t>
            </a:r>
            <a:r>
              <a:rPr lang="zh-CN" altLang="en-US"/>
              <a:t> </a:t>
            </a:r>
            <a:r>
              <a:rPr lang="en-US" altLang="zh-CN" err="1"/>
              <a:t>ebp</a:t>
            </a:r>
            <a:r>
              <a:rPr lang="zh-CN" altLang="en-US"/>
              <a:t> </a:t>
            </a:r>
            <a:r>
              <a:rPr lang="en-US" altLang="zh-CN"/>
              <a:t>is</a:t>
            </a:r>
            <a:r>
              <a:rPr lang="zh-CN" altLang="en-US"/>
              <a:t> </a:t>
            </a:r>
            <a:r>
              <a:rPr lang="en-US" altLang="zh-CN"/>
              <a:t>unknown.</a:t>
            </a:r>
            <a:r>
              <a:rPr lang="zh-CN" altLang="en-US"/>
              <a:t> </a:t>
            </a:r>
            <a:r>
              <a:rPr lang="en-US"/>
              <a:t>In our solution, we </a:t>
            </a:r>
            <a:r>
              <a:rPr lang="en-US" altLang="zh-CN"/>
              <a:t>keep</a:t>
            </a:r>
            <a:r>
              <a:rPr lang="en-US"/>
              <a:t> </a:t>
            </a:r>
            <a:r>
              <a:rPr lang="en-US" err="1"/>
              <a:t>e</a:t>
            </a:r>
            <a:r>
              <a:rPr lang="en-US" altLang="zh-CN" err="1"/>
              <a:t>bp</a:t>
            </a:r>
            <a:r>
              <a:rPr lang="zh-CN" altLang="en-US"/>
              <a:t> </a:t>
            </a:r>
            <a:r>
              <a:rPr lang="en-US" altLang="zh-CN"/>
              <a:t>in</a:t>
            </a:r>
            <a:r>
              <a:rPr lang="zh-CN" altLang="en-US"/>
              <a:t> </a:t>
            </a:r>
            <a:r>
              <a:rPr lang="en-US" altLang="zh-CN"/>
              <a:t>the</a:t>
            </a:r>
            <a:r>
              <a:rPr lang="en-US"/>
              <a:t> before</a:t>
            </a:r>
            <a:r>
              <a:rPr lang="en-US" altLang="zh-CN"/>
              <a:t>-state</a:t>
            </a:r>
            <a:r>
              <a:rPr lang="en-US"/>
              <a:t> as unknown and </a:t>
            </a:r>
            <a:r>
              <a:rPr lang="en-US" altLang="zh-CN"/>
              <a:t>continue</a:t>
            </a:r>
            <a:r>
              <a:rPr lang="en-US"/>
              <a:t> reverse execution. </a:t>
            </a:r>
            <a:r>
              <a:rPr lang="en-US" altLang="zh-CN"/>
              <a:t>From</a:t>
            </a:r>
            <a:r>
              <a:rPr lang="zh-CN" altLang="en-US"/>
              <a:t> </a:t>
            </a:r>
            <a:r>
              <a:rPr lang="en-US" altLang="zh-CN"/>
              <a:t>A10</a:t>
            </a:r>
            <a:r>
              <a:rPr lang="zh-CN" altLang="en-US"/>
              <a:t> </a:t>
            </a:r>
            <a:r>
              <a:rPr lang="en-US" altLang="zh-CN"/>
              <a:t>to</a:t>
            </a:r>
            <a:r>
              <a:rPr lang="zh-CN" altLang="en-US"/>
              <a:t> </a:t>
            </a:r>
            <a:r>
              <a:rPr lang="en-US" altLang="zh-CN"/>
              <a:t>A16,</a:t>
            </a:r>
            <a:r>
              <a:rPr lang="zh-CN" altLang="en-US"/>
              <a:t> </a:t>
            </a:r>
            <a:r>
              <a:rPr lang="en-US" altLang="zh-CN"/>
              <a:t>we</a:t>
            </a:r>
            <a:r>
              <a:rPr lang="zh-CN" altLang="en-US"/>
              <a:t> </a:t>
            </a:r>
            <a:r>
              <a:rPr lang="en-US" altLang="zh-CN"/>
              <a:t>do</a:t>
            </a:r>
            <a:r>
              <a:rPr lang="zh-CN" altLang="en-US"/>
              <a:t> </a:t>
            </a:r>
            <a:r>
              <a:rPr lang="en-US" altLang="zh-CN"/>
              <a:t>not</a:t>
            </a:r>
            <a:r>
              <a:rPr lang="zh-CN" altLang="en-US"/>
              <a:t> </a:t>
            </a:r>
            <a:r>
              <a:rPr lang="en-US" altLang="zh-CN"/>
              <a:t>see</a:t>
            </a:r>
            <a:r>
              <a:rPr lang="zh-CN" altLang="en-US"/>
              <a:t> </a:t>
            </a:r>
            <a:r>
              <a:rPr lang="en-US" altLang="zh-CN"/>
              <a:t>any</a:t>
            </a:r>
            <a:r>
              <a:rPr lang="zh-CN" altLang="en-US"/>
              <a:t> </a:t>
            </a:r>
            <a:r>
              <a:rPr lang="en-US" altLang="zh-CN"/>
              <a:t>modification</a:t>
            </a:r>
            <a:r>
              <a:rPr lang="zh-CN" altLang="en-US"/>
              <a:t> </a:t>
            </a:r>
            <a:r>
              <a:rPr lang="en-US" altLang="zh-CN"/>
              <a:t>to</a:t>
            </a:r>
            <a:r>
              <a:rPr lang="zh-CN" altLang="en-US"/>
              <a:t> </a:t>
            </a:r>
            <a:r>
              <a:rPr lang="en-US" altLang="zh-CN" err="1"/>
              <a:t>ebp</a:t>
            </a:r>
            <a:r>
              <a:rPr lang="zh-CN" altLang="en-US"/>
              <a:t> </a:t>
            </a:r>
            <a:r>
              <a:rPr lang="en-US" altLang="zh-CN"/>
              <a:t>and</a:t>
            </a:r>
            <a:r>
              <a:rPr lang="zh-CN" altLang="en-US"/>
              <a:t> </a:t>
            </a:r>
            <a:r>
              <a:rPr lang="en-US" altLang="zh-CN" err="1"/>
              <a:t>esp</a:t>
            </a:r>
            <a:r>
              <a:rPr lang="zh-CN" altLang="en-US"/>
              <a:t> </a:t>
            </a:r>
            <a:r>
              <a:rPr lang="en-US" altLang="zh-CN"/>
              <a:t>registers.</a:t>
            </a:r>
            <a:r>
              <a:rPr lang="zh-CN" altLang="en-US"/>
              <a:t> </a:t>
            </a:r>
            <a:r>
              <a:rPr lang="en-US"/>
              <a:t>In this </a:t>
            </a:r>
            <a:r>
              <a:rPr lang="en-US" altLang="zh-Hans"/>
              <a:t>case</a:t>
            </a:r>
            <a:r>
              <a:rPr lang="en-US"/>
              <a:t>, we rely on </a:t>
            </a:r>
            <a:r>
              <a:rPr lang="en-US" altLang="zh-Hans"/>
              <a:t>the</a:t>
            </a:r>
            <a:r>
              <a:rPr lang="en-US"/>
              <a:t> define and use relation</a:t>
            </a:r>
            <a:r>
              <a:rPr lang="en-US" altLang="zh-CN"/>
              <a:t>s</a:t>
            </a:r>
            <a:r>
              <a:rPr lang="en-US"/>
              <a:t> of </a:t>
            </a:r>
            <a:r>
              <a:rPr lang="en-US" altLang="zh-CN" err="1"/>
              <a:t>ebp</a:t>
            </a:r>
            <a:r>
              <a:rPr lang="zh-CN" altLang="en-US"/>
              <a:t> </a:t>
            </a:r>
            <a:r>
              <a:rPr lang="en-US" altLang="zh-CN"/>
              <a:t>and</a:t>
            </a:r>
            <a:r>
              <a:rPr lang="zh-CN" altLang="en-US"/>
              <a:t> </a:t>
            </a:r>
            <a:r>
              <a:rPr lang="en-US" altLang="zh-CN" err="1"/>
              <a:t>esp</a:t>
            </a:r>
            <a:r>
              <a:rPr lang="en-US" altLang="zh-Hans"/>
              <a:t>,</a:t>
            </a:r>
            <a:r>
              <a:rPr lang="en-US"/>
              <a:t> to overcome the challenge introduced by non-invertible instructions.</a:t>
            </a:r>
            <a:r>
              <a:rPr lang="zh-Hans" altLang="en-US"/>
              <a:t> </a:t>
            </a:r>
            <a:r>
              <a:rPr lang="en-US" altLang="zh-Hans"/>
              <a:t>However,</a:t>
            </a:r>
            <a:r>
              <a:rPr lang="zh-Hans" altLang="en-US"/>
              <a:t> </a:t>
            </a:r>
            <a:r>
              <a:rPr lang="en-US" altLang="zh-Hans"/>
              <a:t>in</a:t>
            </a:r>
            <a:r>
              <a:rPr lang="zh-Hans" altLang="en-US"/>
              <a:t> </a:t>
            </a:r>
            <a:r>
              <a:rPr lang="en-US" altLang="zh-Hans"/>
              <a:t>practice,</a:t>
            </a:r>
            <a:r>
              <a:rPr lang="zh-Hans" altLang="en-US"/>
              <a:t> </a:t>
            </a:r>
            <a:r>
              <a:rPr lang="en-US" altLang="zh-Hans"/>
              <a:t>data</a:t>
            </a:r>
            <a:r>
              <a:rPr lang="zh-Hans" altLang="en-US"/>
              <a:t> </a:t>
            </a:r>
            <a:r>
              <a:rPr lang="en-US" altLang="zh-Hans"/>
              <a:t>flow</a:t>
            </a:r>
            <a:r>
              <a:rPr lang="zh-Hans" altLang="en-US"/>
              <a:t> </a:t>
            </a:r>
            <a:r>
              <a:rPr lang="en-US" altLang="zh-Hans"/>
              <a:t>analysis</a:t>
            </a:r>
            <a:r>
              <a:rPr lang="zh-Hans" altLang="en-US"/>
              <a:t> </a:t>
            </a:r>
            <a:r>
              <a:rPr lang="en-US" altLang="zh-Hans"/>
              <a:t>is</a:t>
            </a:r>
            <a:r>
              <a:rPr lang="zh-Hans" altLang="en-US"/>
              <a:t> </a:t>
            </a:r>
            <a:r>
              <a:rPr lang="en-US" altLang="zh-Hans"/>
              <a:t>much</a:t>
            </a:r>
            <a:r>
              <a:rPr lang="zh-Hans" altLang="en-US"/>
              <a:t> </a:t>
            </a:r>
            <a:r>
              <a:rPr lang="en-US" altLang="zh-Hans"/>
              <a:t>more</a:t>
            </a:r>
            <a:r>
              <a:rPr lang="zh-Hans" altLang="en-US"/>
              <a:t> </a:t>
            </a:r>
            <a:r>
              <a:rPr lang="en-US" altLang="zh-Hans"/>
              <a:t>complicated,</a:t>
            </a:r>
            <a:r>
              <a:rPr lang="zh-Hans" altLang="en-US"/>
              <a:t> </a:t>
            </a:r>
            <a:r>
              <a:rPr lang="en-US" altLang="zh-Hans"/>
              <a:t>which</a:t>
            </a:r>
            <a:r>
              <a:rPr lang="zh-Hans" altLang="en-US"/>
              <a:t> </a:t>
            </a:r>
            <a:r>
              <a:rPr lang="en-US" altLang="zh-Hans"/>
              <a:t>introduce</a:t>
            </a:r>
            <a:r>
              <a:rPr lang="en-US" altLang="zh-CN"/>
              <a:t>s</a:t>
            </a:r>
            <a:r>
              <a:rPr lang="zh-Hans" altLang="en-US"/>
              <a:t> </a:t>
            </a:r>
            <a:r>
              <a:rPr lang="en-US" altLang="zh-CN"/>
              <a:t>another</a:t>
            </a:r>
            <a:r>
              <a:rPr lang="zh-Hans" altLang="en-US"/>
              <a:t> </a:t>
            </a:r>
            <a:r>
              <a:rPr lang="en-US" altLang="zh-Hans"/>
              <a:t>challenge.</a:t>
            </a:r>
            <a:endParaRPr lang="en-US"/>
          </a:p>
        </p:txBody>
      </p:sp>
      <p:sp>
        <p:nvSpPr>
          <p:cNvPr id="4" name="Slide Number Placeholder 3"/>
          <p:cNvSpPr>
            <a:spLocks noGrp="1"/>
          </p:cNvSpPr>
          <p:nvPr>
            <p:ph type="sldNum" sz="quarter" idx="5"/>
          </p:nvPr>
        </p:nvSpPr>
        <p:spPr/>
        <p:txBody>
          <a:bodyPr/>
          <a:lstStyle/>
          <a:p>
            <a:fld id="{DA984AFA-F9D9-CB44-846E-DF497F8252BD}" type="slidenum">
              <a:rPr lang="en-US" smtClean="0"/>
              <a:t>35</a:t>
            </a:fld>
            <a:endParaRPr lang="en-US"/>
          </a:p>
        </p:txBody>
      </p:sp>
    </p:spTree>
    <p:extLst>
      <p:ext uri="{BB962C8B-B14F-4D97-AF65-F5344CB8AC3E}">
        <p14:creationId xmlns:p14="http://schemas.microsoft.com/office/powerpoint/2010/main" val="806424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Another</a:t>
            </a:r>
            <a:r>
              <a:rPr lang="zh-Hans" altLang="en-US"/>
              <a:t> </a:t>
            </a:r>
            <a:r>
              <a:rPr lang="en-US" altLang="zh-Hans"/>
              <a:t>challenge</a:t>
            </a:r>
            <a:r>
              <a:rPr lang="zh-CN" altLang="en-US"/>
              <a:t> </a:t>
            </a:r>
            <a:r>
              <a:rPr lang="en-US" altLang="zh-CN"/>
              <a:t>is</a:t>
            </a:r>
            <a:r>
              <a:rPr lang="zh-CN" altLang="en-US"/>
              <a:t> </a:t>
            </a:r>
            <a:r>
              <a:rPr lang="en-US" altLang="zh-CN"/>
              <a:t>memory</a:t>
            </a:r>
            <a:r>
              <a:rPr lang="zh-CN" altLang="en-US"/>
              <a:t> </a:t>
            </a:r>
            <a:r>
              <a:rPr lang="en-US" altLang="zh-CN"/>
              <a:t>alias</a:t>
            </a:r>
            <a:r>
              <a:rPr lang="zh-CN" altLang="en-US"/>
              <a:t> </a:t>
            </a:r>
            <a:r>
              <a:rPr lang="en-US" altLang="zh-CN"/>
              <a:t>problem</a:t>
            </a:r>
            <a:r>
              <a:rPr lang="en-US" altLang="zh-Hans"/>
              <a:t>.</a:t>
            </a:r>
            <a:r>
              <a:rPr lang="zh-Hans" altLang="en-US"/>
              <a:t> </a:t>
            </a:r>
            <a:r>
              <a:rPr lang="en-US" altLang="zh-Hans"/>
              <a:t>A</a:t>
            </a:r>
            <a:r>
              <a:rPr lang="en-US" altLang="zh-CN"/>
              <a:t>lso</a:t>
            </a:r>
            <a:r>
              <a:rPr lang="zh-CN" altLang="en-US"/>
              <a:t> </a:t>
            </a:r>
            <a:r>
              <a:rPr lang="en-US" altLang="zh-CN"/>
              <a:t>i</a:t>
            </a:r>
            <a:r>
              <a:rPr lang="en-US" altLang="zh-Hans"/>
              <a:t>n</a:t>
            </a:r>
            <a:r>
              <a:rPr lang="zh-Hans" altLang="en-US"/>
              <a:t> </a:t>
            </a:r>
            <a:r>
              <a:rPr lang="en-US" altLang="zh-Hans"/>
              <a:t>t</a:t>
            </a:r>
            <a:r>
              <a:rPr lang="en-US" altLang="zh-CN"/>
              <a:t>his</a:t>
            </a:r>
            <a:r>
              <a:rPr lang="zh-Hans" altLang="en-US"/>
              <a:t> </a:t>
            </a:r>
            <a:r>
              <a:rPr lang="en-US" altLang="zh-Hans"/>
              <a:t>example,</a:t>
            </a:r>
            <a:r>
              <a:rPr lang="zh-Hans" altLang="en-US"/>
              <a:t> </a:t>
            </a:r>
            <a:r>
              <a:rPr lang="en-US" altLang="zh-Hans"/>
              <a:t>eax</a:t>
            </a:r>
            <a:r>
              <a:rPr lang="zh-Hans" altLang="en-US"/>
              <a:t> </a:t>
            </a:r>
            <a:r>
              <a:rPr lang="en-US" altLang="zh-Hans"/>
              <a:t>at</a:t>
            </a:r>
            <a:r>
              <a:rPr lang="zh-Hans" altLang="en-US"/>
              <a:t> </a:t>
            </a:r>
            <a:r>
              <a:rPr lang="en-US" altLang="zh-Hans"/>
              <a:t>instruction</a:t>
            </a:r>
            <a:r>
              <a:rPr lang="zh-Hans" altLang="en-US"/>
              <a:t> </a:t>
            </a:r>
            <a:r>
              <a:rPr lang="en-US" altLang="zh-CN"/>
              <a:t>A15</a:t>
            </a:r>
            <a:r>
              <a:rPr lang="zh-Hans" altLang="en-US"/>
              <a:t> </a:t>
            </a:r>
            <a:r>
              <a:rPr lang="en-US" altLang="zh-Hans"/>
              <a:t>is</a:t>
            </a:r>
            <a:r>
              <a:rPr lang="zh-Hans" altLang="en-US"/>
              <a:t> </a:t>
            </a:r>
            <a:r>
              <a:rPr lang="en-US" altLang="zh-Hans"/>
              <a:t>overwritten.</a:t>
            </a:r>
            <a:r>
              <a:rPr lang="zh-Hans" altLang="en-US"/>
              <a:t> </a:t>
            </a:r>
            <a:r>
              <a:rPr lang="en-US" altLang="zh-Hans"/>
              <a:t>We</a:t>
            </a:r>
            <a:r>
              <a:rPr lang="zh-Hans" altLang="en-US"/>
              <a:t> </a:t>
            </a:r>
            <a:r>
              <a:rPr lang="en-US" altLang="zh-Hans"/>
              <a:t>attempt</a:t>
            </a:r>
            <a:r>
              <a:rPr lang="zh-Hans" altLang="en-US"/>
              <a:t> </a:t>
            </a:r>
            <a:r>
              <a:rPr lang="en-US" altLang="zh-Hans"/>
              <a:t>to</a:t>
            </a:r>
            <a:r>
              <a:rPr lang="zh-Hans" altLang="en-US"/>
              <a:t> </a:t>
            </a:r>
            <a:r>
              <a:rPr lang="en-US" altLang="zh-Hans"/>
              <a:t>recover</a:t>
            </a:r>
            <a:r>
              <a:rPr lang="zh-Hans" altLang="en-US"/>
              <a:t> </a:t>
            </a:r>
            <a:r>
              <a:rPr lang="en-US" altLang="zh-Hans"/>
              <a:t>its</a:t>
            </a:r>
            <a:r>
              <a:rPr lang="zh-Hans" altLang="en-US"/>
              <a:t> </a:t>
            </a:r>
            <a:r>
              <a:rPr lang="en-US" altLang="zh-Hans"/>
              <a:t>value</a:t>
            </a:r>
            <a:r>
              <a:rPr lang="zh-CN" altLang="en-US"/>
              <a:t> </a:t>
            </a:r>
            <a:r>
              <a:rPr lang="en-US" altLang="zh-CN"/>
              <a:t>in</a:t>
            </a:r>
            <a:r>
              <a:rPr lang="zh-CN" altLang="en-US"/>
              <a:t> </a:t>
            </a:r>
            <a:r>
              <a:rPr lang="en-US" altLang="zh-CN"/>
              <a:t>the</a:t>
            </a:r>
            <a:r>
              <a:rPr lang="zh-Hans" altLang="en-US"/>
              <a:t> </a:t>
            </a:r>
            <a:r>
              <a:rPr lang="en-US" altLang="zh-Hans"/>
              <a:t>before</a:t>
            </a:r>
            <a:r>
              <a:rPr lang="en-US" altLang="zh-CN"/>
              <a:t>-state</a:t>
            </a:r>
            <a:r>
              <a:rPr lang="en-US" altLang="zh-Hans"/>
              <a:t>.</a:t>
            </a:r>
            <a:r>
              <a:rPr lang="zh-Hans" altLang="en-US"/>
              <a:t> </a:t>
            </a:r>
            <a:r>
              <a:rPr lang="en-US" altLang="zh-Hans"/>
              <a:t>Following</a:t>
            </a:r>
            <a:r>
              <a:rPr lang="zh-Hans" altLang="en-US"/>
              <a:t> </a:t>
            </a:r>
            <a:r>
              <a:rPr lang="en-US" altLang="zh-Hans"/>
              <a:t>the</a:t>
            </a:r>
            <a:r>
              <a:rPr lang="zh-Hans" altLang="en-US"/>
              <a:t> </a:t>
            </a:r>
            <a:r>
              <a:rPr lang="en-US" altLang="zh-Hans"/>
              <a:t>previous</a:t>
            </a:r>
            <a:r>
              <a:rPr lang="zh-CN" altLang="en-US"/>
              <a:t> </a:t>
            </a:r>
            <a:r>
              <a:rPr lang="en-US" altLang="zh-CN"/>
              <a:t>solution</a:t>
            </a:r>
            <a:r>
              <a:rPr lang="en-US" altLang="zh-Hans"/>
              <a:t>,</a:t>
            </a:r>
            <a:r>
              <a:rPr lang="zh-Hans" altLang="en-US"/>
              <a:t> </a:t>
            </a:r>
            <a:r>
              <a:rPr lang="en-US" altLang="zh-Hans"/>
              <a:t>we</a:t>
            </a:r>
            <a:r>
              <a:rPr lang="zh-Hans" altLang="en-US"/>
              <a:t> </a:t>
            </a:r>
            <a:r>
              <a:rPr lang="en-US" altLang="zh-CN"/>
              <a:t>know</a:t>
            </a:r>
            <a:r>
              <a:rPr lang="zh-CN" altLang="en-US"/>
              <a:t> </a:t>
            </a:r>
            <a:r>
              <a:rPr lang="en-US" altLang="zh-CN"/>
              <a:t>the</a:t>
            </a:r>
            <a:r>
              <a:rPr lang="zh-Hans" altLang="en-US"/>
              <a:t> </a:t>
            </a:r>
            <a:r>
              <a:rPr lang="en-US" altLang="zh-Hans"/>
              <a:t>value</a:t>
            </a:r>
            <a:r>
              <a:rPr lang="zh-Hans" altLang="en-US"/>
              <a:t> </a:t>
            </a:r>
            <a:r>
              <a:rPr lang="en-US" altLang="zh-Hans"/>
              <a:t>can</a:t>
            </a:r>
            <a:r>
              <a:rPr lang="zh-Hans" altLang="en-US"/>
              <a:t> </a:t>
            </a:r>
            <a:r>
              <a:rPr lang="en-US" altLang="zh-Hans"/>
              <a:t>be</a:t>
            </a:r>
            <a:r>
              <a:rPr lang="zh-Hans" altLang="en-US"/>
              <a:t> </a:t>
            </a:r>
            <a:r>
              <a:rPr lang="en-US" altLang="zh-Hans"/>
              <a:t>derived</a:t>
            </a:r>
            <a:r>
              <a:rPr lang="zh-Hans" altLang="en-US"/>
              <a:t> </a:t>
            </a:r>
            <a:r>
              <a:rPr lang="en-US" altLang="zh-Hans"/>
              <a:t>from</a:t>
            </a:r>
            <a:r>
              <a:rPr lang="zh-Hans" altLang="en-US"/>
              <a:t> </a:t>
            </a:r>
            <a:r>
              <a:rPr lang="en-US" altLang="zh-Hans"/>
              <a:t>instruction</a:t>
            </a:r>
            <a:r>
              <a:rPr lang="zh-Hans" altLang="en-US"/>
              <a:t> </a:t>
            </a:r>
            <a:r>
              <a:rPr lang="en-US" altLang="zh-CN"/>
              <a:t>A12</a:t>
            </a:r>
            <a:r>
              <a:rPr lang="en-US" altLang="zh-Hans"/>
              <a:t>.</a:t>
            </a:r>
            <a:r>
              <a:rPr lang="zh-Hans" altLang="en-US"/>
              <a:t> </a:t>
            </a:r>
            <a:r>
              <a:rPr lang="en-US" altLang="zh-Hans"/>
              <a:t>To</a:t>
            </a:r>
            <a:r>
              <a:rPr lang="zh-Hans" altLang="en-US"/>
              <a:t> </a:t>
            </a:r>
            <a:r>
              <a:rPr lang="en-US" altLang="zh-Hans"/>
              <a:t>be</a:t>
            </a:r>
            <a:r>
              <a:rPr lang="zh-Hans" altLang="en-US"/>
              <a:t> </a:t>
            </a:r>
            <a:r>
              <a:rPr lang="en-US" altLang="zh-Hans"/>
              <a:t>more</a:t>
            </a:r>
            <a:r>
              <a:rPr lang="zh-Hans" altLang="en-US"/>
              <a:t> </a:t>
            </a:r>
            <a:r>
              <a:rPr lang="en-US" altLang="zh-Hans"/>
              <a:t>spec</a:t>
            </a:r>
            <a:r>
              <a:rPr lang="en-US" altLang="zh-CN"/>
              <a:t>i</a:t>
            </a:r>
            <a:r>
              <a:rPr lang="en-US" altLang="zh-Hans"/>
              <a:t>fic,</a:t>
            </a:r>
            <a:r>
              <a:rPr lang="zh-Hans" altLang="en-US"/>
              <a:t> </a:t>
            </a:r>
            <a:r>
              <a:rPr lang="en-US" altLang="zh-Hans"/>
              <a:t>if</a:t>
            </a:r>
            <a:r>
              <a:rPr lang="zh-Hans" altLang="en-US"/>
              <a:t> </a:t>
            </a:r>
            <a:r>
              <a:rPr lang="en-US" altLang="zh-Hans"/>
              <a:t>we</a:t>
            </a:r>
            <a:r>
              <a:rPr lang="zh-Hans" altLang="en-US"/>
              <a:t> </a:t>
            </a:r>
            <a:r>
              <a:rPr lang="en-US" altLang="zh-Hans"/>
              <a:t>know</a:t>
            </a:r>
            <a:r>
              <a:rPr lang="zh-Hans" altLang="en-US"/>
              <a:t> </a:t>
            </a:r>
            <a:r>
              <a:rPr lang="en-US" altLang="zh-Hans"/>
              <a:t>the</a:t>
            </a:r>
            <a:r>
              <a:rPr lang="zh-Hans" altLang="en-US"/>
              <a:t> </a:t>
            </a:r>
            <a:r>
              <a:rPr lang="en-US" altLang="zh-Hans"/>
              <a:t>value</a:t>
            </a:r>
            <a:r>
              <a:rPr lang="zh-Hans" altLang="en-US"/>
              <a:t> </a:t>
            </a:r>
            <a:r>
              <a:rPr lang="en-US" altLang="zh-Hans"/>
              <a:t>of</a:t>
            </a:r>
            <a:r>
              <a:rPr lang="zh-Hans" altLang="en-US"/>
              <a:t> </a:t>
            </a:r>
            <a:r>
              <a:rPr lang="en-US" altLang="zh-Hans"/>
              <a:t>eax</a:t>
            </a:r>
            <a:r>
              <a:rPr lang="zh-Hans" altLang="en-US"/>
              <a:t> </a:t>
            </a:r>
            <a:r>
              <a:rPr lang="en-US" altLang="zh-Hans"/>
              <a:t>after</a:t>
            </a:r>
            <a:r>
              <a:rPr lang="zh-Hans" altLang="en-US"/>
              <a:t> </a:t>
            </a:r>
            <a:r>
              <a:rPr lang="en-US" altLang="zh-Hans"/>
              <a:t>instruction</a:t>
            </a:r>
            <a:r>
              <a:rPr lang="zh-Hans" altLang="en-US"/>
              <a:t> </a:t>
            </a:r>
            <a:r>
              <a:rPr lang="en-US" altLang="zh-CN"/>
              <a:t>A12</a:t>
            </a:r>
            <a:r>
              <a:rPr lang="en-US" altLang="zh-Hans"/>
              <a:t>,</a:t>
            </a:r>
            <a:r>
              <a:rPr lang="zh-Hans" altLang="en-US"/>
              <a:t> </a:t>
            </a:r>
            <a:r>
              <a:rPr lang="en-US" altLang="zh-Hans"/>
              <a:t>adding</a:t>
            </a:r>
            <a:r>
              <a:rPr lang="zh-Hans" altLang="en-US"/>
              <a:t> </a:t>
            </a:r>
            <a:r>
              <a:rPr lang="en-US" altLang="zh-Hans"/>
              <a:t>that</a:t>
            </a:r>
            <a:r>
              <a:rPr lang="zh-Hans" altLang="en-US"/>
              <a:t> </a:t>
            </a:r>
            <a:r>
              <a:rPr lang="en-US" altLang="zh-Hans"/>
              <a:t>with</a:t>
            </a:r>
            <a:r>
              <a:rPr lang="zh-Hans" altLang="en-US"/>
              <a:t> </a:t>
            </a:r>
            <a:r>
              <a:rPr lang="en-US" altLang="zh-Hans"/>
              <a:t>4,</a:t>
            </a:r>
            <a:r>
              <a:rPr lang="zh-Hans" altLang="en-US"/>
              <a:t> </a:t>
            </a:r>
            <a:r>
              <a:rPr lang="en-US" altLang="zh-Hans"/>
              <a:t>we</a:t>
            </a:r>
            <a:r>
              <a:rPr lang="zh-Hans" altLang="en-US"/>
              <a:t> </a:t>
            </a:r>
            <a:r>
              <a:rPr lang="en-US" altLang="zh-Hans"/>
              <a:t>can</a:t>
            </a:r>
            <a:r>
              <a:rPr lang="zh-Hans" altLang="en-US"/>
              <a:t> </a:t>
            </a:r>
            <a:r>
              <a:rPr lang="en-US" altLang="zh-Hans"/>
              <a:t>obtain</a:t>
            </a:r>
            <a:r>
              <a:rPr lang="zh-Hans" altLang="en-US"/>
              <a:t> </a:t>
            </a:r>
            <a:r>
              <a:rPr lang="en-US" altLang="zh-Hans"/>
              <a:t>the</a:t>
            </a:r>
            <a:r>
              <a:rPr lang="zh-Hans" altLang="en-US"/>
              <a:t> </a:t>
            </a:r>
            <a:r>
              <a:rPr lang="en-US" altLang="zh-CN"/>
              <a:t>value</a:t>
            </a:r>
            <a:r>
              <a:rPr lang="zh-Hans" altLang="en-US"/>
              <a:t> </a:t>
            </a:r>
            <a:r>
              <a:rPr lang="en-US" altLang="zh-Hans"/>
              <a:t>of</a:t>
            </a:r>
            <a:r>
              <a:rPr lang="zh-Hans" altLang="en-US"/>
              <a:t> </a:t>
            </a:r>
            <a:r>
              <a:rPr lang="en-US" altLang="zh-Hans"/>
              <a:t>eax</a:t>
            </a:r>
            <a:r>
              <a:rPr lang="zh-Hans" altLang="en-US"/>
              <a:t> </a:t>
            </a:r>
            <a:r>
              <a:rPr lang="en-US" altLang="zh-Hans"/>
              <a:t>before</a:t>
            </a:r>
            <a:r>
              <a:rPr lang="zh-Hans" altLang="en-US"/>
              <a:t> </a:t>
            </a:r>
            <a:r>
              <a:rPr lang="en-US" altLang="zh-Hans"/>
              <a:t>instruction</a:t>
            </a:r>
            <a:r>
              <a:rPr lang="zh-Hans" altLang="en-US"/>
              <a:t> </a:t>
            </a:r>
            <a:r>
              <a:rPr lang="en-US" altLang="zh-CN"/>
              <a:t>A15</a:t>
            </a:r>
            <a:r>
              <a:rPr lang="en-US" altLang="zh-Han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Let’s</a:t>
            </a:r>
            <a:r>
              <a:rPr lang="zh-Hans" altLang="en-US"/>
              <a:t> </a:t>
            </a:r>
            <a:r>
              <a:rPr lang="en-US" altLang="zh-Hans"/>
              <a:t>go</a:t>
            </a:r>
            <a:r>
              <a:rPr lang="zh-Hans" altLang="en-US"/>
              <a:t> </a:t>
            </a:r>
            <a:r>
              <a:rPr lang="en-US" altLang="zh-Hans"/>
              <a:t>back</a:t>
            </a:r>
            <a:r>
              <a:rPr lang="zh-Hans" altLang="en-US"/>
              <a:t> </a:t>
            </a:r>
            <a:r>
              <a:rPr lang="en-US" altLang="zh-Hans"/>
              <a:t>to</a:t>
            </a:r>
            <a:r>
              <a:rPr lang="zh-Hans" altLang="en-US"/>
              <a:t> </a:t>
            </a:r>
            <a:r>
              <a:rPr lang="en-US" altLang="zh-Hans"/>
              <a:t>instruction</a:t>
            </a:r>
            <a:r>
              <a:rPr lang="zh-Hans" altLang="en-US"/>
              <a:t> </a:t>
            </a:r>
            <a:r>
              <a:rPr lang="en-US" altLang="zh-CN"/>
              <a:t>A12</a:t>
            </a:r>
            <a:r>
              <a:rPr lang="en-US" altLang="zh-Hans"/>
              <a:t>.</a:t>
            </a:r>
            <a:r>
              <a:rPr lang="zh-Hans" altLang="en-US"/>
              <a:t> </a:t>
            </a:r>
            <a:r>
              <a:rPr lang="en-US" altLang="zh-Hans"/>
              <a:t>The</a:t>
            </a:r>
            <a:r>
              <a:rPr lang="zh-Hans" altLang="en-US"/>
              <a:t> </a:t>
            </a:r>
            <a:r>
              <a:rPr lang="en-US" altLang="zh-Hans"/>
              <a:t>value</a:t>
            </a:r>
            <a:r>
              <a:rPr lang="zh-Hans" altLang="en-US"/>
              <a:t> </a:t>
            </a:r>
            <a:r>
              <a:rPr lang="en-US" altLang="zh-Hans"/>
              <a:t>of</a:t>
            </a:r>
            <a:r>
              <a:rPr lang="zh-Hans" altLang="en-US"/>
              <a:t> </a:t>
            </a:r>
            <a:r>
              <a:rPr lang="en-US" altLang="zh-Hans"/>
              <a:t>eax</a:t>
            </a:r>
            <a:r>
              <a:rPr lang="zh-Hans" altLang="en-US"/>
              <a:t> </a:t>
            </a:r>
            <a:r>
              <a:rPr lang="en-US" altLang="zh-Hans"/>
              <a:t>is</a:t>
            </a:r>
            <a:r>
              <a:rPr lang="zh-Hans" altLang="en-US"/>
              <a:t> </a:t>
            </a:r>
            <a:r>
              <a:rPr lang="en-US" altLang="zh-Hans"/>
              <a:t>copied</a:t>
            </a:r>
            <a:r>
              <a:rPr lang="zh-Hans" altLang="en-US"/>
              <a:t> </a:t>
            </a:r>
            <a:r>
              <a:rPr lang="en-US" altLang="zh-Hans"/>
              <a:t>from</a:t>
            </a:r>
            <a:r>
              <a:rPr lang="zh-Hans" altLang="en-US"/>
              <a:t> </a:t>
            </a:r>
            <a:r>
              <a:rPr lang="en-US" altLang="zh-Hans"/>
              <a:t>a</a:t>
            </a:r>
            <a:r>
              <a:rPr lang="zh-Hans" altLang="en-US"/>
              <a:t> </a:t>
            </a:r>
            <a:r>
              <a:rPr lang="en-US" altLang="zh-Hans"/>
              <a:t>memory</a:t>
            </a:r>
            <a:r>
              <a:rPr lang="zh-Hans" altLang="en-US"/>
              <a:t> </a:t>
            </a:r>
            <a:r>
              <a:rPr lang="en-US" altLang="zh-Hans"/>
              <a:t>cell</a:t>
            </a:r>
            <a:r>
              <a:rPr lang="zh-Hans" altLang="en-US"/>
              <a:t> </a:t>
            </a:r>
            <a:r>
              <a:rPr lang="en-US" altLang="zh-CN"/>
              <a:t>with</a:t>
            </a:r>
            <a:r>
              <a:rPr lang="zh-CN" altLang="en-US"/>
              <a:t> </a:t>
            </a:r>
            <a:r>
              <a:rPr lang="en-US" altLang="zh-CN"/>
              <a:t>address</a:t>
            </a:r>
            <a:r>
              <a:rPr lang="zh-CN" altLang="en-US"/>
              <a:t> </a:t>
            </a:r>
            <a:r>
              <a:rPr lang="en-US" altLang="zh-CN"/>
              <a:t>-</a:t>
            </a:r>
            <a:r>
              <a:rPr lang="zh-Hans" altLang="en-US"/>
              <a:t> </a:t>
            </a:r>
            <a:r>
              <a:rPr lang="en-US" altLang="zh-Hans"/>
              <a:t>ebp+0x8</a:t>
            </a:r>
            <a:r>
              <a:rPr lang="en-US" altLang="zh-CN"/>
              <a:t>.</a:t>
            </a:r>
            <a:r>
              <a:rPr lang="zh-Hans" altLang="en-US"/>
              <a:t> </a:t>
            </a:r>
            <a:r>
              <a:rPr lang="en-US" altLang="zh-CN"/>
              <a:t>B</a:t>
            </a:r>
            <a:r>
              <a:rPr lang="en-US" altLang="zh-Hans"/>
              <a:t>ased</a:t>
            </a:r>
            <a:r>
              <a:rPr lang="zh-Hans" altLang="en-US"/>
              <a:t> </a:t>
            </a:r>
            <a:r>
              <a:rPr lang="en-US" altLang="zh-Hans"/>
              <a:t>on</a:t>
            </a:r>
            <a:r>
              <a:rPr lang="zh-Hans" altLang="en-US"/>
              <a:t> </a:t>
            </a:r>
            <a:r>
              <a:rPr lang="en-US" altLang="zh-Hans"/>
              <a:t>t</a:t>
            </a:r>
            <a:r>
              <a:rPr lang="en-US" altLang="zh-CN"/>
              <a:t>he</a:t>
            </a:r>
            <a:r>
              <a:rPr lang="zh-CN" altLang="en-US"/>
              <a:t> </a:t>
            </a:r>
            <a:r>
              <a:rPr lang="en-US" altLang="zh-Hans"/>
              <a:t>previous</a:t>
            </a:r>
            <a:r>
              <a:rPr lang="zh-Hans" altLang="en-US"/>
              <a:t> </a:t>
            </a:r>
            <a:r>
              <a:rPr lang="en-US" altLang="zh-CN"/>
              <a:t>solution,</a:t>
            </a:r>
            <a:r>
              <a:rPr lang="zh-CN" altLang="en-US"/>
              <a:t> </a:t>
            </a:r>
            <a:r>
              <a:rPr lang="en-US" altLang="zh-CN"/>
              <a:t>this</a:t>
            </a:r>
            <a:r>
              <a:rPr lang="zh-CN" altLang="en-US"/>
              <a:t> </a:t>
            </a:r>
            <a:r>
              <a:rPr lang="en-US" altLang="zh-CN"/>
              <a:t>address</a:t>
            </a:r>
            <a:r>
              <a:rPr lang="zh-Hans" altLang="en-US"/>
              <a:t> </a:t>
            </a:r>
            <a:r>
              <a:rPr lang="en-US" altLang="zh-Hans"/>
              <a:t>i</a:t>
            </a:r>
            <a:r>
              <a:rPr lang="en-US" altLang="zh-CN"/>
              <a:t>s</a:t>
            </a:r>
            <a:r>
              <a:rPr lang="zh-CN" altLang="en-US"/>
              <a:t> </a:t>
            </a:r>
            <a:r>
              <a:rPr lang="en-US" altLang="zh-CN"/>
              <a:t>0xff10.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So</a:t>
            </a:r>
            <a:r>
              <a:rPr lang="zh-CN" altLang="en-US"/>
              <a:t> </a:t>
            </a:r>
            <a:r>
              <a:rPr lang="en-US" altLang="zh-CN"/>
              <a:t>the</a:t>
            </a:r>
            <a:r>
              <a:rPr lang="zh-CN" altLang="en-US"/>
              <a:t> </a:t>
            </a:r>
            <a:r>
              <a:rPr lang="en-US" altLang="zh-CN"/>
              <a:t>question</a:t>
            </a:r>
            <a:r>
              <a:rPr lang="zh-CN" altLang="en-US"/>
              <a:t> </a:t>
            </a:r>
            <a:r>
              <a:rPr lang="en-US" altLang="zh-CN"/>
              <a:t>becomes</a:t>
            </a:r>
            <a:r>
              <a:rPr lang="zh-CN" altLang="en-US"/>
              <a:t> </a:t>
            </a:r>
            <a:r>
              <a:rPr lang="en-US" altLang="zh-CN"/>
              <a:t>“what’s</a:t>
            </a:r>
            <a:r>
              <a:rPr lang="zh-CN" altLang="en-US"/>
              <a:t> </a:t>
            </a:r>
            <a:r>
              <a:rPr lang="en-US" altLang="zh-CN"/>
              <a:t>the</a:t>
            </a:r>
            <a:r>
              <a:rPr lang="zh-CN" altLang="en-US"/>
              <a:t> </a:t>
            </a:r>
            <a:r>
              <a:rPr lang="en-US" altLang="zh-CN"/>
              <a:t>value</a:t>
            </a:r>
            <a:r>
              <a:rPr lang="zh-CN" altLang="en-US"/>
              <a:t> </a:t>
            </a:r>
            <a:r>
              <a:rPr lang="en-US" altLang="zh-CN"/>
              <a:t>of</a:t>
            </a:r>
            <a:r>
              <a:rPr lang="zh-CN" altLang="en-US"/>
              <a:t> </a:t>
            </a:r>
            <a:r>
              <a:rPr lang="en-US" altLang="zh-CN"/>
              <a:t>[ebp+0x8]”?</a:t>
            </a:r>
            <a:r>
              <a:rPr lang="zh-CN" altLang="en-US"/>
              <a:t> </a:t>
            </a:r>
            <a:r>
              <a:rPr lang="en-US" altLang="zh-CN"/>
              <a:t>Can</a:t>
            </a:r>
            <a:r>
              <a:rPr lang="zh-CN" altLang="en-US"/>
              <a:t> </a:t>
            </a:r>
            <a:r>
              <a:rPr lang="en-US" altLang="zh-CN"/>
              <a:t>we</a:t>
            </a:r>
            <a:r>
              <a:rPr lang="zh-CN" altLang="en-US"/>
              <a:t> </a:t>
            </a:r>
            <a:r>
              <a:rPr lang="en-US" altLang="zh-CN"/>
              <a:t>fetch</a:t>
            </a:r>
            <a:r>
              <a:rPr lang="zh-CN" altLang="en-US"/>
              <a:t> </a:t>
            </a:r>
            <a:r>
              <a:rPr lang="en-US" altLang="zh-CN"/>
              <a:t>the</a:t>
            </a:r>
            <a:r>
              <a:rPr lang="zh-CN" altLang="en-US"/>
              <a:t> </a:t>
            </a:r>
            <a:r>
              <a:rPr lang="en-US" altLang="zh-CN"/>
              <a:t>value</a:t>
            </a:r>
            <a:r>
              <a:rPr lang="zh-CN" altLang="en-US"/>
              <a:t> </a:t>
            </a:r>
            <a:r>
              <a:rPr lang="en-US" altLang="zh-CN"/>
              <a:t>from</a:t>
            </a:r>
            <a:r>
              <a:rPr lang="zh-CN" altLang="en-US"/>
              <a:t> </a:t>
            </a:r>
            <a:r>
              <a:rPr lang="en-US" altLang="zh-CN"/>
              <a:t>core</a:t>
            </a:r>
            <a:r>
              <a:rPr lang="zh-CN" altLang="en-US"/>
              <a:t> </a:t>
            </a:r>
            <a:r>
              <a:rPr lang="en-US" altLang="zh-CN"/>
              <a:t>dump?</a:t>
            </a:r>
            <a:r>
              <a:rPr lang="zh-CN" altLang="en-US"/>
              <a:t> </a:t>
            </a:r>
            <a:r>
              <a:rPr lang="en-US" altLang="zh-CN"/>
              <a:t>It</a:t>
            </a:r>
            <a:r>
              <a:rPr lang="zh-CN" altLang="en-US"/>
              <a:t> </a:t>
            </a:r>
            <a:r>
              <a:rPr lang="en-US" altLang="zh-CN"/>
              <a:t>depends</a:t>
            </a:r>
            <a:r>
              <a:rPr lang="zh-CN" altLang="en-US"/>
              <a:t> </a:t>
            </a:r>
            <a:r>
              <a:rPr lang="en-US" altLang="zh-CN"/>
              <a:t>on</a:t>
            </a:r>
            <a:r>
              <a:rPr lang="zh-CN" altLang="en-US"/>
              <a:t> </a:t>
            </a:r>
            <a:r>
              <a:rPr lang="en-US" altLang="zh-CN"/>
              <a:t>whether</a:t>
            </a:r>
            <a:r>
              <a:rPr lang="zh-CN" altLang="en-US"/>
              <a:t> </a:t>
            </a:r>
            <a:r>
              <a:rPr lang="en-US" altLang="zh-CN"/>
              <a:t>[eax]</a:t>
            </a:r>
            <a:r>
              <a:rPr lang="zh-CN" altLang="en-US"/>
              <a:t> </a:t>
            </a:r>
            <a:r>
              <a:rPr lang="en-US" altLang="zh-CN"/>
              <a:t>modifies</a:t>
            </a:r>
            <a:r>
              <a:rPr lang="zh-CN" altLang="en-US"/>
              <a:t> </a:t>
            </a:r>
            <a:r>
              <a:rPr lang="en-US" altLang="zh-CN"/>
              <a:t>this</a:t>
            </a:r>
            <a:r>
              <a:rPr lang="zh-CN" altLang="en-US"/>
              <a:t> </a:t>
            </a:r>
            <a:r>
              <a:rPr lang="en-US" altLang="zh-CN"/>
              <a:t>specific</a:t>
            </a:r>
            <a:r>
              <a:rPr lang="zh-CN" altLang="en-US"/>
              <a:t> </a:t>
            </a:r>
            <a:r>
              <a:rPr lang="en-US" altLang="zh-CN"/>
              <a:t>memory</a:t>
            </a:r>
            <a:r>
              <a:rPr lang="zh-CN" altLang="en-US"/>
              <a:t> </a:t>
            </a:r>
            <a:r>
              <a:rPr lang="en-US" altLang="zh-CN"/>
              <a:t>cell?</a:t>
            </a:r>
            <a:r>
              <a:rPr lang="zh-CN" altLang="en-US"/>
              <a:t> </a:t>
            </a:r>
            <a:r>
              <a:rPr lang="en-US" altLang="zh-CN"/>
              <a:t>Or</a:t>
            </a:r>
            <a:r>
              <a:rPr lang="zh-CN" altLang="en-US"/>
              <a:t> </a:t>
            </a:r>
            <a:r>
              <a:rPr lang="en-US" altLang="zh-CN"/>
              <a:t>if</a:t>
            </a:r>
            <a:r>
              <a:rPr lang="zh-CN" altLang="en-US"/>
              <a:t> </a:t>
            </a:r>
            <a:r>
              <a:rPr lang="en-US" altLang="zh-CN"/>
              <a:t>[eax]</a:t>
            </a:r>
            <a:r>
              <a:rPr lang="zh-CN" altLang="en-US"/>
              <a:t> </a:t>
            </a:r>
            <a:r>
              <a:rPr lang="en-US" altLang="zh-CN"/>
              <a:t>intercepts</a:t>
            </a:r>
            <a:r>
              <a:rPr lang="zh-CN" altLang="en-US"/>
              <a:t> </a:t>
            </a:r>
            <a:r>
              <a:rPr lang="en-US" altLang="zh-CN"/>
              <a:t>the</a:t>
            </a:r>
            <a:r>
              <a:rPr lang="zh-CN" altLang="en-US"/>
              <a:t> </a:t>
            </a:r>
            <a:r>
              <a:rPr lang="en-US" altLang="zh-CN"/>
              <a:t>propagation</a:t>
            </a:r>
            <a:r>
              <a:rPr lang="zh-CN" altLang="en-US"/>
              <a:t> </a:t>
            </a:r>
            <a:r>
              <a:rPr lang="en-US" altLang="zh-CN"/>
              <a:t>from</a:t>
            </a:r>
            <a:r>
              <a:rPr lang="zh-CN" altLang="en-US"/>
              <a:t> </a:t>
            </a:r>
            <a:r>
              <a:rPr lang="en-US" altLang="zh-CN"/>
              <a:t>A12</a:t>
            </a:r>
            <a:r>
              <a:rPr lang="zh-CN" altLang="en-US"/>
              <a:t> </a:t>
            </a:r>
            <a:r>
              <a:rPr lang="en-US" altLang="zh-CN"/>
              <a:t>to</a:t>
            </a:r>
            <a:r>
              <a:rPr lang="zh-CN" altLang="en-US"/>
              <a:t> </a:t>
            </a:r>
            <a:r>
              <a:rPr lang="en-US" altLang="zh-CN"/>
              <a:t>core</a:t>
            </a:r>
            <a:r>
              <a:rPr lang="zh-CN" altLang="en-US"/>
              <a:t> </a:t>
            </a:r>
            <a:r>
              <a:rPr lang="en-US" altLang="zh-CN"/>
              <a:t>dump?</a:t>
            </a:r>
            <a:r>
              <a:rPr lang="zh-CN" altLang="en-US"/>
              <a:t> </a:t>
            </a:r>
            <a:r>
              <a:rPr lang="en-US" altLang="zh-Hans"/>
              <a:t>So</a:t>
            </a:r>
            <a:r>
              <a:rPr lang="zh-Hans" altLang="en-US"/>
              <a:t> </a:t>
            </a:r>
            <a:r>
              <a:rPr lang="en-US" altLang="zh-Hans"/>
              <a:t>we</a:t>
            </a:r>
            <a:r>
              <a:rPr lang="zh-Hans" altLang="en-US"/>
              <a:t> </a:t>
            </a:r>
            <a:r>
              <a:rPr lang="en-US" altLang="zh-Hans"/>
              <a:t>need</a:t>
            </a:r>
            <a:r>
              <a:rPr lang="zh-Hans" altLang="en-US"/>
              <a:t> </a:t>
            </a:r>
            <a:r>
              <a:rPr lang="en-US" altLang="zh-Hans"/>
              <a:t>to</a:t>
            </a:r>
            <a:r>
              <a:rPr lang="zh-Hans" altLang="en-US"/>
              <a:t> </a:t>
            </a:r>
            <a:r>
              <a:rPr lang="en-US" altLang="zh-Hans"/>
              <a:t>understand</a:t>
            </a:r>
            <a:r>
              <a:rPr lang="zh-Hans" altLang="en-US"/>
              <a:t> </a:t>
            </a:r>
            <a:r>
              <a:rPr lang="en-US" altLang="zh-Hans"/>
              <a:t>the</a:t>
            </a:r>
            <a:r>
              <a:rPr lang="zh-Hans" altLang="en-US"/>
              <a:t> </a:t>
            </a:r>
            <a:r>
              <a:rPr lang="en-US" altLang="zh-Hans"/>
              <a:t>alias</a:t>
            </a:r>
            <a:r>
              <a:rPr lang="zh-Hans" altLang="en-US"/>
              <a:t> </a:t>
            </a:r>
            <a:r>
              <a:rPr lang="en-US" altLang="zh-Hans"/>
              <a:t>relation</a:t>
            </a:r>
            <a:r>
              <a:rPr lang="en-US" altLang="zh-CN"/>
              <a:t>ship</a:t>
            </a:r>
            <a:r>
              <a:rPr lang="zh-CN" altLang="en-US"/>
              <a:t> </a:t>
            </a:r>
            <a:r>
              <a:rPr lang="en-US" altLang="zh-CN"/>
              <a:t>between</a:t>
            </a:r>
            <a:r>
              <a:rPr lang="zh-CN" altLang="en-US"/>
              <a:t> </a:t>
            </a:r>
            <a:r>
              <a:rPr lang="en-US" altLang="zh-CN"/>
              <a:t>those</a:t>
            </a:r>
            <a:r>
              <a:rPr lang="zh-CN" altLang="en-US"/>
              <a:t> </a:t>
            </a:r>
            <a:r>
              <a:rPr lang="en-US" altLang="zh-CN"/>
              <a:t>two</a:t>
            </a:r>
            <a:r>
              <a:rPr lang="zh-CN" altLang="en-US"/>
              <a:t> </a:t>
            </a:r>
            <a:r>
              <a:rPr lang="en-US" altLang="zh-CN"/>
              <a:t>memory</a:t>
            </a:r>
            <a:r>
              <a:rPr lang="zh-CN" altLang="en-US"/>
              <a:t> </a:t>
            </a:r>
            <a:r>
              <a:rPr lang="en-US" altLang="zh-CN"/>
              <a:t>references</a:t>
            </a:r>
            <a:r>
              <a:rPr lang="en-US" altLang="zh-Hans"/>
              <a:t>,</a:t>
            </a:r>
            <a:r>
              <a:rPr lang="zh-Hans" altLang="en-US"/>
              <a:t> </a:t>
            </a:r>
            <a:r>
              <a:rPr lang="en-US" altLang="zh-Hans"/>
              <a:t>namely</a:t>
            </a:r>
            <a:r>
              <a:rPr lang="zh-Hans" altLang="en-US"/>
              <a:t> </a:t>
            </a:r>
            <a:r>
              <a:rPr lang="en-US" altLang="zh-Hans"/>
              <a:t>if</a:t>
            </a:r>
            <a:r>
              <a:rPr lang="zh-Hans" altLang="en-US"/>
              <a:t> </a:t>
            </a:r>
            <a:r>
              <a:rPr lang="en-US" altLang="zh-Hans"/>
              <a:t>eax</a:t>
            </a:r>
            <a:r>
              <a:rPr lang="zh-Hans" altLang="en-US"/>
              <a:t> </a:t>
            </a:r>
            <a:r>
              <a:rPr lang="en-US" altLang="zh-Hans"/>
              <a:t>at</a:t>
            </a:r>
            <a:r>
              <a:rPr lang="zh-Hans" altLang="en-US"/>
              <a:t> </a:t>
            </a:r>
            <a:r>
              <a:rPr lang="en-US" altLang="zh-Hans"/>
              <a:t>instruction</a:t>
            </a:r>
            <a:r>
              <a:rPr lang="zh-Hans" altLang="en-US"/>
              <a:t> </a:t>
            </a:r>
            <a:r>
              <a:rPr lang="en-US" altLang="zh-CN"/>
              <a:t>A14</a:t>
            </a:r>
            <a:r>
              <a:rPr lang="zh-Hans" altLang="en-US"/>
              <a:t> </a:t>
            </a:r>
            <a:r>
              <a:rPr lang="en-US" altLang="zh-Hans"/>
              <a:t>equals</a:t>
            </a:r>
            <a:r>
              <a:rPr lang="zh-Hans" altLang="en-US"/>
              <a:t> </a:t>
            </a:r>
            <a:r>
              <a:rPr lang="en-US" altLang="zh-Hans"/>
              <a:t>to</a:t>
            </a:r>
            <a:r>
              <a:rPr lang="zh-Hans" altLang="en-US"/>
              <a:t> </a:t>
            </a:r>
            <a:r>
              <a:rPr lang="en-US" altLang="zh-Hans"/>
              <a:t>ebp+</a:t>
            </a:r>
            <a:r>
              <a:rPr lang="en-US" altLang="zh-CN"/>
              <a:t>0</a:t>
            </a:r>
            <a:r>
              <a:rPr lang="en-US" altLang="zh-Hans"/>
              <a:t>x8</a:t>
            </a:r>
            <a:r>
              <a:rPr lang="zh-Hans" altLang="en-US"/>
              <a:t> </a:t>
            </a:r>
            <a:r>
              <a:rPr lang="en-US" altLang="zh-Hans"/>
              <a:t>at</a:t>
            </a:r>
            <a:r>
              <a:rPr lang="zh-Hans" altLang="en-US"/>
              <a:t> </a:t>
            </a:r>
            <a:r>
              <a:rPr lang="en-US" altLang="zh-Hans"/>
              <a:t>instruction</a:t>
            </a:r>
            <a:r>
              <a:rPr lang="zh-Hans" altLang="en-US"/>
              <a:t> </a:t>
            </a:r>
            <a:r>
              <a:rPr lang="en-US" altLang="zh-CN"/>
              <a:t>A12</a:t>
            </a:r>
            <a:r>
              <a:rPr lang="en-US" altLang="zh-Hans"/>
              <a:t>.</a:t>
            </a:r>
          </a:p>
        </p:txBody>
      </p:sp>
      <p:sp>
        <p:nvSpPr>
          <p:cNvPr id="4" name="Slide Number Placeholder 3"/>
          <p:cNvSpPr>
            <a:spLocks noGrp="1"/>
          </p:cNvSpPr>
          <p:nvPr>
            <p:ph type="sldNum" sz="quarter" idx="5"/>
          </p:nvPr>
        </p:nvSpPr>
        <p:spPr/>
        <p:txBody>
          <a:bodyPr/>
          <a:lstStyle/>
          <a:p>
            <a:fld id="{DA984AFA-F9D9-CB44-846E-DF497F8252BD}" type="slidenum">
              <a:rPr lang="en-US" smtClean="0"/>
              <a:t>36</a:t>
            </a:fld>
            <a:endParaRPr lang="en-US"/>
          </a:p>
        </p:txBody>
      </p:sp>
    </p:spTree>
    <p:extLst>
      <p:ext uri="{BB962C8B-B14F-4D97-AF65-F5344CB8AC3E}">
        <p14:creationId xmlns:p14="http://schemas.microsoft.com/office/powerpoint/2010/main" val="3633585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To</a:t>
            </a:r>
            <a:r>
              <a:rPr lang="zh-Hans" altLang="en-US"/>
              <a:t> </a:t>
            </a:r>
            <a:r>
              <a:rPr lang="en-US" altLang="zh-Hans"/>
              <a:t>resolve</a:t>
            </a:r>
            <a:r>
              <a:rPr lang="zh-Hans" altLang="en-US"/>
              <a:t> </a:t>
            </a:r>
            <a:r>
              <a:rPr lang="en-US" altLang="zh-Hans"/>
              <a:t>the</a:t>
            </a:r>
            <a:r>
              <a:rPr lang="zh-CN" altLang="en-US"/>
              <a:t> </a:t>
            </a:r>
            <a:r>
              <a:rPr lang="en-US" altLang="zh-Hans"/>
              <a:t>memory</a:t>
            </a:r>
            <a:r>
              <a:rPr lang="zh-Hans" altLang="en-US"/>
              <a:t> </a:t>
            </a:r>
            <a:r>
              <a:rPr lang="en-US" altLang="zh-Hans"/>
              <a:t>alias</a:t>
            </a:r>
            <a:r>
              <a:rPr lang="zh-Hans" altLang="en-US"/>
              <a:t> </a:t>
            </a:r>
            <a:r>
              <a:rPr lang="en-US" altLang="zh-Hans"/>
              <a:t>problem,</a:t>
            </a:r>
            <a:r>
              <a:rPr lang="zh-Hans" altLang="en-US"/>
              <a:t> </a:t>
            </a:r>
            <a:r>
              <a:rPr lang="en-US" altLang="zh-Hans"/>
              <a:t>we</a:t>
            </a:r>
            <a:r>
              <a:rPr lang="zh-Hans" altLang="en-US"/>
              <a:t> </a:t>
            </a:r>
            <a:r>
              <a:rPr lang="en-US" altLang="zh-Hans"/>
              <a:t>propose</a:t>
            </a:r>
            <a:r>
              <a:rPr lang="zh-Hans" altLang="en-US"/>
              <a:t> </a:t>
            </a:r>
            <a:r>
              <a:rPr lang="en-US" altLang="zh-Hans"/>
              <a:t>a</a:t>
            </a:r>
            <a:r>
              <a:rPr lang="zh-Hans" altLang="en-US"/>
              <a:t> </a:t>
            </a:r>
            <a:r>
              <a:rPr lang="en-US" altLang="zh-Hans"/>
              <a:t>technique</a:t>
            </a:r>
            <a:r>
              <a:rPr lang="zh-Hans" altLang="en-US"/>
              <a:t> </a:t>
            </a:r>
            <a:r>
              <a:rPr lang="en-US" altLang="zh-Hans"/>
              <a:t>called</a:t>
            </a:r>
            <a:r>
              <a:rPr lang="zh-Hans" altLang="en-US"/>
              <a:t> </a:t>
            </a:r>
            <a:r>
              <a:rPr lang="en-US" altLang="zh-Hans"/>
              <a:t>hypothesis</a:t>
            </a:r>
            <a:r>
              <a:rPr lang="zh-Hans" altLang="en-US"/>
              <a:t> </a:t>
            </a:r>
            <a:r>
              <a:rPr lang="en-US" altLang="zh-Hans"/>
              <a:t>testing.</a:t>
            </a:r>
            <a:r>
              <a:rPr lang="zh-CN" altLang="en-US"/>
              <a:t> </a:t>
            </a:r>
            <a:r>
              <a:rPr lang="en-US" altLang="zh-CN"/>
              <a:t>When</a:t>
            </a:r>
            <a:r>
              <a:rPr lang="zh-CN" altLang="en-US"/>
              <a:t> </a:t>
            </a:r>
            <a:r>
              <a:rPr lang="en-US" altLang="zh-CN"/>
              <a:t>we</a:t>
            </a:r>
            <a:r>
              <a:rPr lang="zh-CN" altLang="en-US"/>
              <a:t> </a:t>
            </a:r>
            <a:r>
              <a:rPr lang="en-US" altLang="zh-CN"/>
              <a:t>encounter</a:t>
            </a:r>
            <a:r>
              <a:rPr lang="zh-CN" altLang="en-US"/>
              <a:t> </a:t>
            </a:r>
            <a:r>
              <a:rPr lang="en-US" altLang="zh-CN"/>
              <a:t>the</a:t>
            </a:r>
            <a:r>
              <a:rPr lang="zh-CN" altLang="en-US"/>
              <a:t> </a:t>
            </a:r>
            <a:r>
              <a:rPr lang="en-US" altLang="zh-CN"/>
              <a:t>above</a:t>
            </a:r>
            <a:r>
              <a:rPr lang="zh-CN" altLang="en-US"/>
              <a:t> </a:t>
            </a:r>
            <a:r>
              <a:rPr lang="en-US" altLang="zh-CN"/>
              <a:t>memory</a:t>
            </a:r>
            <a:r>
              <a:rPr lang="zh-CN" altLang="en-US"/>
              <a:t> </a:t>
            </a:r>
            <a:r>
              <a:rPr lang="en-US" altLang="zh-CN"/>
              <a:t>alias</a:t>
            </a:r>
            <a:r>
              <a:rPr lang="zh-CN" altLang="en-US"/>
              <a:t> </a:t>
            </a:r>
            <a:r>
              <a:rPr lang="en-US" altLang="zh-CN"/>
              <a:t>d</a:t>
            </a:r>
            <a:r>
              <a:rPr lang="en-US" altLang="zh-Hans"/>
              <a:t>uring</a:t>
            </a:r>
            <a:r>
              <a:rPr lang="zh-Hans" altLang="en-US"/>
              <a:t> </a:t>
            </a:r>
            <a:r>
              <a:rPr lang="en-US" altLang="zh-Hans"/>
              <a:t>reverse</a:t>
            </a:r>
            <a:r>
              <a:rPr lang="zh-Hans" altLang="en-US"/>
              <a:t> </a:t>
            </a:r>
            <a:r>
              <a:rPr lang="en-US" altLang="zh-Hans"/>
              <a:t>execution,</a:t>
            </a:r>
            <a:r>
              <a:rPr lang="zh-Hans" altLang="en-US"/>
              <a:t> </a:t>
            </a:r>
            <a:r>
              <a:rPr lang="en-US" altLang="zh-Hans"/>
              <a:t>we</a:t>
            </a:r>
            <a:r>
              <a:rPr lang="zh-Hans" altLang="en-US"/>
              <a:t> </a:t>
            </a:r>
            <a:r>
              <a:rPr lang="en-US" altLang="zh-Hans"/>
              <a:t>take</a:t>
            </a:r>
            <a:r>
              <a:rPr lang="zh-Hans" altLang="en-US"/>
              <a:t> </a:t>
            </a:r>
            <a:r>
              <a:rPr lang="en-US" altLang="zh-Hans"/>
              <a:t>a</a:t>
            </a:r>
            <a:r>
              <a:rPr lang="zh-Hans" altLang="en-US"/>
              <a:t> </a:t>
            </a:r>
            <a:r>
              <a:rPr lang="en-US" altLang="zh-Hans"/>
              <a:t>sn</a:t>
            </a:r>
            <a:r>
              <a:rPr lang="en-US" altLang="zh-CN"/>
              <a:t>ap</a:t>
            </a:r>
            <a:r>
              <a:rPr lang="en-US" altLang="zh-Hans"/>
              <a:t>shot</a:t>
            </a:r>
            <a:r>
              <a:rPr lang="zh-Hans" altLang="en-US"/>
              <a:t> </a:t>
            </a:r>
            <a:r>
              <a:rPr lang="en-US" altLang="zh-Hans"/>
              <a:t>of</a:t>
            </a:r>
            <a:r>
              <a:rPr lang="zh-Hans" altLang="en-US"/>
              <a:t> </a:t>
            </a:r>
            <a:r>
              <a:rPr lang="en-US" altLang="zh-CN"/>
              <a:t>current</a:t>
            </a:r>
            <a:r>
              <a:rPr lang="zh-Hans" altLang="en-US"/>
              <a:t> </a:t>
            </a:r>
            <a:r>
              <a:rPr lang="en-US" altLang="zh-Hans"/>
              <a:t>reverse</a:t>
            </a:r>
            <a:r>
              <a:rPr lang="zh-Hans" altLang="en-US"/>
              <a:t> </a:t>
            </a:r>
            <a:r>
              <a:rPr lang="en-US" altLang="zh-Hans"/>
              <a:t>execution</a:t>
            </a:r>
            <a:r>
              <a:rPr lang="zh-Hans" altLang="en-US"/>
              <a:t> </a:t>
            </a:r>
            <a:r>
              <a:rPr lang="en-US" altLang="zh-Hans"/>
              <a:t>state.</a:t>
            </a:r>
            <a:r>
              <a:rPr lang="zh-Hans" altLang="en-US"/>
              <a:t> </a:t>
            </a:r>
            <a:r>
              <a:rPr lang="en-US" altLang="zh-Hans"/>
              <a:t>Then</a:t>
            </a:r>
            <a:r>
              <a:rPr lang="zh-Hans" altLang="en-US"/>
              <a:t> </a:t>
            </a:r>
            <a:r>
              <a:rPr lang="en-US" altLang="zh-Hans"/>
              <a:t>we</a:t>
            </a:r>
            <a:r>
              <a:rPr lang="zh-Hans" altLang="en-US"/>
              <a:t> </a:t>
            </a:r>
            <a:r>
              <a:rPr lang="en-US" altLang="zh-Hans"/>
              <a:t>make</a:t>
            </a:r>
            <a:r>
              <a:rPr lang="zh-Hans" altLang="en-US"/>
              <a:t> </a:t>
            </a:r>
            <a:r>
              <a:rPr lang="en-US" altLang="zh-Hans"/>
              <a:t>two</a:t>
            </a:r>
            <a:r>
              <a:rPr lang="zh-Hans" altLang="en-US"/>
              <a:t> </a:t>
            </a:r>
            <a:r>
              <a:rPr lang="en-US" altLang="zh-Hans"/>
              <a:t>hypotheses.</a:t>
            </a:r>
            <a:r>
              <a:rPr lang="zh-Hans" altLang="en-US"/>
              <a:t> </a:t>
            </a:r>
            <a:r>
              <a:rPr lang="en-US" altLang="zh-Hans"/>
              <a:t>One</a:t>
            </a:r>
            <a:r>
              <a:rPr lang="zh-Hans" altLang="en-US"/>
              <a:t> </a:t>
            </a:r>
            <a:r>
              <a:rPr lang="en-US" altLang="zh-Hans"/>
              <a:t>assumes</a:t>
            </a:r>
            <a:r>
              <a:rPr lang="zh-Hans" altLang="en-US"/>
              <a:t> </a:t>
            </a:r>
            <a:r>
              <a:rPr lang="en-US" altLang="zh-CN"/>
              <a:t>they</a:t>
            </a:r>
            <a:r>
              <a:rPr lang="zh-Hans" altLang="en-US"/>
              <a:t> </a:t>
            </a:r>
            <a:r>
              <a:rPr lang="en-US" altLang="zh-Hans"/>
              <a:t>are</a:t>
            </a:r>
            <a:r>
              <a:rPr lang="zh-Hans" altLang="en-US"/>
              <a:t> </a:t>
            </a:r>
            <a:r>
              <a:rPr lang="en-US" altLang="zh-Hans"/>
              <a:t>alias,</a:t>
            </a:r>
            <a:r>
              <a:rPr lang="zh-Hans" altLang="en-US"/>
              <a:t> </a:t>
            </a:r>
            <a:r>
              <a:rPr lang="en-US" altLang="zh-Hans"/>
              <a:t>and</a:t>
            </a:r>
            <a:r>
              <a:rPr lang="zh-Hans" altLang="en-US"/>
              <a:t> </a:t>
            </a:r>
            <a:r>
              <a:rPr lang="en-US" altLang="zh-Hans"/>
              <a:t>the</a:t>
            </a:r>
            <a:r>
              <a:rPr lang="zh-Hans" altLang="en-US"/>
              <a:t> </a:t>
            </a:r>
            <a:r>
              <a:rPr lang="en-US" altLang="zh-Hans"/>
              <a:t>other</a:t>
            </a:r>
            <a:r>
              <a:rPr lang="zh-Hans" altLang="en-US"/>
              <a:t> </a:t>
            </a:r>
            <a:r>
              <a:rPr lang="en-US" altLang="zh-Hans"/>
              <a:t>assumes</a:t>
            </a:r>
            <a:r>
              <a:rPr lang="zh-Hans" altLang="en-US"/>
              <a:t> </a:t>
            </a:r>
            <a:r>
              <a:rPr lang="en-US" altLang="zh-Hans"/>
              <a:t>the</a:t>
            </a:r>
            <a:r>
              <a:rPr lang="zh-Hans" altLang="en-US"/>
              <a:t> </a:t>
            </a:r>
            <a:r>
              <a:rPr lang="en-US" altLang="zh-Hans"/>
              <a:t>opposite.</a:t>
            </a:r>
            <a:r>
              <a:rPr lang="zh-Hans" altLang="en-US"/>
              <a:t> </a:t>
            </a:r>
            <a:r>
              <a:rPr lang="en-US" altLang="zh-Hans"/>
              <a:t>Then</a:t>
            </a:r>
            <a:r>
              <a:rPr lang="zh-Hans" altLang="en-US"/>
              <a:t> </a:t>
            </a:r>
            <a:r>
              <a:rPr lang="en-US" altLang="zh-Hans"/>
              <a:t>we</a:t>
            </a:r>
            <a:r>
              <a:rPr lang="zh-Hans" altLang="en-US"/>
              <a:t> </a:t>
            </a:r>
            <a:r>
              <a:rPr lang="en-US" altLang="zh-Hans"/>
              <a:t>continue</a:t>
            </a:r>
            <a:r>
              <a:rPr lang="zh-Hans" altLang="en-US"/>
              <a:t> </a:t>
            </a:r>
            <a:r>
              <a:rPr lang="en-US" altLang="zh-Hans"/>
              <a:t>the</a:t>
            </a:r>
            <a:r>
              <a:rPr lang="zh-Hans" altLang="en-US"/>
              <a:t> </a:t>
            </a:r>
            <a:r>
              <a:rPr lang="en-US" altLang="zh-Hans"/>
              <a:t>reverse</a:t>
            </a:r>
            <a:r>
              <a:rPr lang="zh-Hans" altLang="en-US"/>
              <a:t> </a:t>
            </a:r>
            <a:r>
              <a:rPr lang="en-US" altLang="zh-Hans"/>
              <a:t>execution</a:t>
            </a:r>
            <a:r>
              <a:rPr lang="zh-Hans" altLang="en-US"/>
              <a:t> </a:t>
            </a:r>
            <a:r>
              <a:rPr lang="en-US" altLang="zh-Hans"/>
              <a:t>under</a:t>
            </a:r>
            <a:r>
              <a:rPr lang="zh-Hans" altLang="en-US"/>
              <a:t> </a:t>
            </a:r>
            <a:r>
              <a:rPr lang="en-US" altLang="zh-Hans"/>
              <a:t>two</a:t>
            </a:r>
            <a:r>
              <a:rPr lang="zh-Hans" altLang="en-US"/>
              <a:t> </a:t>
            </a:r>
            <a:r>
              <a:rPr lang="en-US" altLang="zh-Hans"/>
              <a:t>hypothes</a:t>
            </a:r>
            <a:r>
              <a:rPr lang="en-US" altLang="zh-CN"/>
              <a:t>e</a:t>
            </a:r>
            <a:r>
              <a:rPr lang="en-US" altLang="zh-Hans"/>
              <a:t>s,</a:t>
            </a:r>
            <a:r>
              <a:rPr lang="zh-Hans" altLang="en-US"/>
              <a:t> </a:t>
            </a:r>
            <a:r>
              <a:rPr lang="en-US" altLang="zh-Hans"/>
              <a:t>respectively.</a:t>
            </a:r>
            <a:r>
              <a:rPr lang="zh-Hans" altLang="en-US"/>
              <a:t> </a:t>
            </a:r>
            <a:r>
              <a:rPr lang="en-US" altLang="zh-Hans"/>
              <a:t>If</a:t>
            </a:r>
            <a:r>
              <a:rPr lang="zh-Hans" altLang="en-US"/>
              <a:t> </a:t>
            </a:r>
            <a:r>
              <a:rPr lang="en-US" altLang="zh-Hans"/>
              <a:t>reverse</a:t>
            </a:r>
            <a:r>
              <a:rPr lang="zh-Hans" altLang="en-US"/>
              <a:t> </a:t>
            </a:r>
            <a:r>
              <a:rPr lang="en-US" altLang="zh-Hans"/>
              <a:t>execution</a:t>
            </a:r>
            <a:r>
              <a:rPr lang="zh-Hans" altLang="en-US"/>
              <a:t> </a:t>
            </a:r>
            <a:r>
              <a:rPr lang="en-US" altLang="zh-Hans"/>
              <a:t>runs</a:t>
            </a:r>
            <a:r>
              <a:rPr lang="zh-Hans" altLang="en-US"/>
              <a:t> </a:t>
            </a:r>
            <a:r>
              <a:rPr lang="en-US" altLang="zh-Hans"/>
              <a:t>into</a:t>
            </a:r>
            <a:r>
              <a:rPr lang="zh-Hans" altLang="en-US"/>
              <a:t> </a:t>
            </a:r>
            <a:r>
              <a:rPr lang="en-US" altLang="zh-Hans"/>
              <a:t>conflict,</a:t>
            </a:r>
            <a:r>
              <a:rPr lang="zh-Hans" altLang="en-US"/>
              <a:t> </a:t>
            </a:r>
            <a:r>
              <a:rPr lang="en-US" altLang="zh-Hans"/>
              <a:t>we</a:t>
            </a:r>
            <a:r>
              <a:rPr lang="zh-Hans" altLang="en-US"/>
              <a:t> </a:t>
            </a:r>
            <a:r>
              <a:rPr lang="en-US" altLang="zh-Hans"/>
              <a:t>know</a:t>
            </a:r>
            <a:r>
              <a:rPr lang="zh-Hans" altLang="en-US"/>
              <a:t> </a:t>
            </a:r>
            <a:r>
              <a:rPr lang="en-US" altLang="zh-Hans"/>
              <a:t>the</a:t>
            </a:r>
            <a:r>
              <a:rPr lang="zh-Hans" altLang="en-US"/>
              <a:t> </a:t>
            </a:r>
            <a:r>
              <a:rPr lang="en-US" altLang="zh-Hans"/>
              <a:t>corresponding</a:t>
            </a:r>
            <a:r>
              <a:rPr lang="zh-Hans" altLang="en-US"/>
              <a:t> </a:t>
            </a:r>
            <a:r>
              <a:rPr lang="en-US" altLang="zh-Hans"/>
              <a:t>hypothesis</a:t>
            </a:r>
            <a:r>
              <a:rPr lang="zh-Hans" altLang="en-US"/>
              <a:t> </a:t>
            </a:r>
            <a:r>
              <a:rPr lang="en-US" altLang="zh-Hans"/>
              <a:t>does</a:t>
            </a:r>
            <a:r>
              <a:rPr lang="zh-Hans" altLang="en-US"/>
              <a:t> </a:t>
            </a:r>
            <a:r>
              <a:rPr lang="en-US" altLang="zh-Hans"/>
              <a:t>not</a:t>
            </a:r>
            <a:r>
              <a:rPr lang="zh-Hans" altLang="en-US"/>
              <a:t> </a:t>
            </a:r>
            <a:r>
              <a:rPr lang="en-US" altLang="zh-Hans"/>
              <a:t>hold.</a:t>
            </a:r>
            <a:r>
              <a:rPr lang="zh-Hans" altLang="en-US"/>
              <a:t> </a:t>
            </a:r>
            <a:r>
              <a:rPr lang="en-US" altLang="zh-Hans"/>
              <a:t>For</a:t>
            </a:r>
            <a:r>
              <a:rPr lang="zh-Hans" altLang="en-US"/>
              <a:t> </a:t>
            </a:r>
            <a:r>
              <a:rPr lang="en-US" altLang="zh-Hans"/>
              <a:t>instance,</a:t>
            </a:r>
            <a:r>
              <a:rPr lang="zh-CN" altLang="en-US"/>
              <a:t> </a:t>
            </a:r>
            <a:r>
              <a:rPr lang="en-US" altLang="zh-CN"/>
              <a:t>the</a:t>
            </a:r>
            <a:r>
              <a:rPr lang="zh-CN" altLang="en-US"/>
              <a:t> </a:t>
            </a:r>
            <a:r>
              <a:rPr lang="en-US" altLang="zh-CN"/>
              <a:t>alias</a:t>
            </a:r>
            <a:r>
              <a:rPr lang="zh-CN" altLang="en-US"/>
              <a:t> </a:t>
            </a:r>
            <a:r>
              <a:rPr lang="en-US" altLang="zh-CN"/>
              <a:t>hypothesis</a:t>
            </a:r>
            <a:r>
              <a:rPr lang="zh-CN" altLang="en-US"/>
              <a:t> </a:t>
            </a:r>
            <a:r>
              <a:rPr lang="en-US" altLang="zh-CN"/>
              <a:t>encounters</a:t>
            </a:r>
            <a:r>
              <a:rPr lang="zh-CN" altLang="en-US"/>
              <a:t> </a:t>
            </a:r>
            <a:r>
              <a:rPr lang="en-US" altLang="zh-CN"/>
              <a:t>conflicts</a:t>
            </a:r>
            <a:r>
              <a:rPr lang="zh-CN" altLang="en-US"/>
              <a:t> </a:t>
            </a:r>
            <a:r>
              <a:rPr lang="en-US" altLang="zh-CN"/>
              <a:t>in</a:t>
            </a:r>
            <a:r>
              <a:rPr lang="zh-CN" altLang="en-US"/>
              <a:t> </a:t>
            </a:r>
            <a:r>
              <a:rPr lang="en-US" altLang="zh-CN"/>
              <a:t>this</a:t>
            </a:r>
            <a:r>
              <a:rPr lang="zh-CN" altLang="en-US"/>
              <a:t> </a:t>
            </a:r>
            <a:r>
              <a:rPr lang="en-US" altLang="zh-CN"/>
              <a:t>example</a:t>
            </a:r>
            <a:r>
              <a:rPr lang="en-US" altLang="zh-Hans"/>
              <a:t>.</a:t>
            </a:r>
            <a:r>
              <a:rPr lang="zh-Hans" altLang="en-US"/>
              <a:t> </a:t>
            </a:r>
            <a:r>
              <a:rPr lang="en-US" altLang="zh-Hans"/>
              <a:t>Then</a:t>
            </a:r>
            <a:r>
              <a:rPr lang="zh-Hans" altLang="en-US"/>
              <a:t> </a:t>
            </a:r>
            <a:r>
              <a:rPr lang="en-US" altLang="zh-Hans"/>
              <a:t>we</a:t>
            </a:r>
            <a:r>
              <a:rPr lang="zh-Hans" altLang="en-US"/>
              <a:t> </a:t>
            </a:r>
            <a:r>
              <a:rPr lang="en-US" altLang="zh-Hans"/>
              <a:t>feed</a:t>
            </a:r>
            <a:r>
              <a:rPr lang="zh-Hans" altLang="en-US"/>
              <a:t> </a:t>
            </a:r>
            <a:r>
              <a:rPr lang="en-US" altLang="zh-Hans"/>
              <a:t>back</a:t>
            </a:r>
            <a:r>
              <a:rPr lang="zh-Hans" altLang="en-US"/>
              <a:t> </a:t>
            </a:r>
            <a:r>
              <a:rPr lang="en-US" altLang="zh-Hans"/>
              <a:t>this</a:t>
            </a:r>
            <a:r>
              <a:rPr lang="zh-Hans" altLang="en-US"/>
              <a:t> </a:t>
            </a:r>
            <a:r>
              <a:rPr lang="en-US" altLang="zh-Hans"/>
              <a:t>information</a:t>
            </a:r>
            <a:r>
              <a:rPr lang="zh-Hans" altLang="en-US"/>
              <a:t> </a:t>
            </a:r>
            <a:r>
              <a:rPr lang="en-US" altLang="zh-Hans"/>
              <a:t>to</a:t>
            </a:r>
            <a:r>
              <a:rPr lang="zh-Hans" altLang="en-US"/>
              <a:t> </a:t>
            </a:r>
            <a:r>
              <a:rPr lang="en-US" altLang="zh-Hans"/>
              <a:t>the</a:t>
            </a:r>
            <a:r>
              <a:rPr lang="zh-Hans" altLang="en-US"/>
              <a:t> </a:t>
            </a:r>
            <a:r>
              <a:rPr lang="en-US" altLang="zh-Hans"/>
              <a:t>snapshot</a:t>
            </a:r>
            <a:r>
              <a:rPr lang="zh-Hans" altLang="en-US"/>
              <a:t> </a:t>
            </a:r>
            <a:r>
              <a:rPr lang="en-US" altLang="zh-Hans"/>
              <a:t>and</a:t>
            </a:r>
            <a:r>
              <a:rPr lang="zh-Hans" altLang="en-US"/>
              <a:t> </a:t>
            </a:r>
            <a:r>
              <a:rPr lang="en-US" altLang="zh-Hans"/>
              <a:t>resume</a:t>
            </a:r>
            <a:r>
              <a:rPr lang="zh-Hans" altLang="en-US"/>
              <a:t> </a:t>
            </a:r>
            <a:r>
              <a:rPr lang="en-US" altLang="zh-Hans"/>
              <a:t>the</a:t>
            </a:r>
            <a:r>
              <a:rPr lang="zh-Hans" altLang="en-US"/>
              <a:t> </a:t>
            </a:r>
            <a:r>
              <a:rPr lang="en-US" altLang="zh-Hans"/>
              <a:t>normal</a:t>
            </a:r>
            <a:r>
              <a:rPr lang="zh-Hans" altLang="en-US"/>
              <a:t> </a:t>
            </a:r>
            <a:r>
              <a:rPr lang="en-US" altLang="zh-Hans"/>
              <a:t>reverse</a:t>
            </a:r>
            <a:r>
              <a:rPr lang="zh-Hans" altLang="en-US"/>
              <a:t> </a:t>
            </a:r>
            <a:r>
              <a:rPr lang="en-US" altLang="zh-Hans"/>
              <a:t>execution</a:t>
            </a:r>
            <a:r>
              <a:rPr lang="zh-Hans" altLang="en-US"/>
              <a:t> </a:t>
            </a:r>
            <a:r>
              <a:rPr lang="en-US" altLang="zh-Hans"/>
              <a:t>with</a:t>
            </a:r>
            <a:r>
              <a:rPr lang="zh-Hans" altLang="en-US"/>
              <a:t> </a:t>
            </a:r>
            <a:r>
              <a:rPr lang="en-US" altLang="zh-Hans"/>
              <a:t>the</a:t>
            </a:r>
            <a:r>
              <a:rPr lang="zh-Hans" altLang="en-US"/>
              <a:t> </a:t>
            </a:r>
            <a:r>
              <a:rPr lang="en-US" altLang="zh-Hans"/>
              <a:t>accurate</a:t>
            </a:r>
            <a:r>
              <a:rPr lang="zh-Hans" altLang="en-US"/>
              <a:t> </a:t>
            </a:r>
            <a:r>
              <a:rPr lang="en-US" altLang="zh-Hans"/>
              <a:t>alias</a:t>
            </a:r>
            <a:r>
              <a:rPr lang="zh-Hans" altLang="en-US"/>
              <a:t> </a:t>
            </a:r>
            <a:r>
              <a:rPr lang="en-US" altLang="zh-Hans"/>
              <a:t>relation.</a:t>
            </a:r>
            <a:endParaRPr lang="en-US"/>
          </a:p>
        </p:txBody>
      </p:sp>
      <p:sp>
        <p:nvSpPr>
          <p:cNvPr id="4" name="Slide Number Placeholder 3"/>
          <p:cNvSpPr>
            <a:spLocks noGrp="1"/>
          </p:cNvSpPr>
          <p:nvPr>
            <p:ph type="sldNum" sz="quarter" idx="5"/>
          </p:nvPr>
        </p:nvSpPr>
        <p:spPr/>
        <p:txBody>
          <a:bodyPr/>
          <a:lstStyle/>
          <a:p>
            <a:fld id="{DA984AFA-F9D9-CB44-846E-DF497F8252BD}" type="slidenum">
              <a:rPr lang="en-US" smtClean="0"/>
              <a:t>37</a:t>
            </a:fld>
            <a:endParaRPr lang="en-US"/>
          </a:p>
        </p:txBody>
      </p:sp>
    </p:spTree>
    <p:extLst>
      <p:ext uri="{BB962C8B-B14F-4D97-AF65-F5344CB8AC3E}">
        <p14:creationId xmlns:p14="http://schemas.microsoft.com/office/powerpoint/2010/main" val="30152123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To locate the</a:t>
            </a:r>
            <a:r>
              <a:rPr lang="zh-CN" altLang="en-US"/>
              <a:t> </a:t>
            </a:r>
            <a:r>
              <a:rPr lang="en-US" altLang="zh-CN"/>
              <a:t>root</a:t>
            </a:r>
            <a:r>
              <a:rPr lang="zh-CN" altLang="en-US"/>
              <a:t> </a:t>
            </a:r>
            <a:r>
              <a:rPr lang="en-US" altLang="zh-CN"/>
              <a:t>causes</a:t>
            </a:r>
            <a:r>
              <a:rPr lang="en-US" altLang="zh-Hans"/>
              <a:t>, we use a technique called backwards tainting. To be more specific, we firstly identify the</a:t>
            </a:r>
            <a:r>
              <a:rPr lang="zh-CN" altLang="en-US"/>
              <a:t> </a:t>
            </a:r>
            <a:r>
              <a:rPr lang="en-US" altLang="zh-CN"/>
              <a:t>bad</a:t>
            </a:r>
            <a:r>
              <a:rPr lang="en-US" altLang="zh-Hans"/>
              <a:t> data that leads to the crash, and then</a:t>
            </a:r>
            <a:r>
              <a:rPr lang="zh-CN" altLang="en-US"/>
              <a:t> </a:t>
            </a:r>
            <a:r>
              <a:rPr lang="en-US" altLang="zh-Hans"/>
              <a:t>track </a:t>
            </a:r>
            <a:r>
              <a:rPr lang="en-US" altLang="zh-CN"/>
              <a:t>backwards</a:t>
            </a:r>
            <a:r>
              <a:rPr lang="zh-CN" altLang="en-US"/>
              <a:t> </a:t>
            </a:r>
            <a:r>
              <a:rPr lang="en-US" altLang="zh-Hans"/>
              <a:t>the propagation of the data. Each instruction contributed to the propagation is highlighted and the vulnerability is typically enclosed in those instructions. We did not further attempt to pinpoint exact location of the vulnerability, but we believe this goal can be achieved via inspecting which instructions violate the patterns of program safety.</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38</a:t>
            </a:fld>
            <a:endParaRPr lang="en-US"/>
          </a:p>
        </p:txBody>
      </p:sp>
    </p:spTree>
    <p:extLst>
      <p:ext uri="{BB962C8B-B14F-4D97-AF65-F5344CB8AC3E}">
        <p14:creationId xmlns:p14="http://schemas.microsoft.com/office/powerpoint/2010/main" val="1319084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To demonstrate the utility of POMP, we collected 3</a:t>
            </a:r>
            <a:r>
              <a:rPr lang="en-US" altLang="zh-CN"/>
              <a:t>3</a:t>
            </a:r>
            <a:r>
              <a:rPr lang="en-US" altLang="zh-Hans"/>
              <a:t> software crashes which are caused by both security bugs and non-security vulnerabilities. The</a:t>
            </a:r>
            <a:r>
              <a:rPr lang="zh-CN" altLang="en-US"/>
              <a:t> </a:t>
            </a:r>
            <a:r>
              <a:rPr lang="en-US" altLang="zh-CN"/>
              <a:t>30</a:t>
            </a:r>
            <a:r>
              <a:rPr lang="en-US" altLang="zh-Hans"/>
              <a:t> softwar</a:t>
            </a:r>
            <a:r>
              <a:rPr lang="en-US" altLang="zh-CN"/>
              <a:t>e</a:t>
            </a:r>
            <a:r>
              <a:rPr lang="en-US" altLang="zh-Hans"/>
              <a:t> we selected cover different complexity levels, ranging from </a:t>
            </a:r>
            <a:r>
              <a:rPr lang="en-US" altLang="zh-Hans" err="1"/>
              <a:t>gdb</a:t>
            </a:r>
            <a:r>
              <a:rPr lang="en-US" altLang="zh-Hans"/>
              <a:t> to </a:t>
            </a:r>
            <a:r>
              <a:rPr lang="en-US" altLang="zh-CN" err="1"/>
              <a:t>jpegtoavi</a:t>
            </a:r>
            <a:r>
              <a:rPr lang="en-US" altLang="zh-Hans"/>
              <a:t>.</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39</a:t>
            </a:fld>
            <a:endParaRPr lang="en-US"/>
          </a:p>
        </p:txBody>
      </p:sp>
    </p:spTree>
    <p:extLst>
      <p:ext uri="{BB962C8B-B14F-4D97-AF65-F5344CB8AC3E}">
        <p14:creationId xmlns:p14="http://schemas.microsoft.com/office/powerpoint/2010/main" val="10349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cs typeface="Calibri"/>
              </a:rPr>
              <a:t>Therefore,</a:t>
            </a:r>
            <a:r>
              <a:rPr lang="zh-CN" altLang="en-US">
                <a:cs typeface="Calibri"/>
              </a:rPr>
              <a:t> </a:t>
            </a:r>
            <a:r>
              <a:rPr lang="en-US" altLang="zh-CN">
                <a:cs typeface="Calibri"/>
              </a:rPr>
              <a:t>one</a:t>
            </a:r>
            <a:r>
              <a:rPr lang="zh-CN" altLang="en-US">
                <a:cs typeface="Calibri"/>
              </a:rPr>
              <a:t> </a:t>
            </a:r>
            <a:r>
              <a:rPr lang="en-US" altLang="zh-CN">
                <a:cs typeface="Calibri"/>
              </a:rPr>
              <a:t>question</a:t>
            </a:r>
            <a:r>
              <a:rPr lang="zh-CN" altLang="en-US">
                <a:cs typeface="Calibri"/>
              </a:rPr>
              <a:t> </a:t>
            </a:r>
            <a:r>
              <a:rPr lang="en-US" altLang="zh-CN">
                <a:cs typeface="Calibri"/>
              </a:rPr>
              <a:t>comes</a:t>
            </a:r>
            <a:r>
              <a:rPr lang="zh-CN" altLang="en-US">
                <a:cs typeface="Calibri"/>
              </a:rPr>
              <a:t> </a:t>
            </a:r>
            <a:r>
              <a:rPr lang="en-US" altLang="zh-CN">
                <a:cs typeface="Calibri"/>
              </a:rPr>
              <a:t>into</a:t>
            </a:r>
            <a:r>
              <a:rPr lang="zh-CN" altLang="en-US">
                <a:cs typeface="Calibri"/>
              </a:rPr>
              <a:t> </a:t>
            </a:r>
            <a:r>
              <a:rPr lang="en-US" altLang="zh-CN">
                <a:cs typeface="Calibri"/>
              </a:rPr>
              <a:t>our</a:t>
            </a:r>
            <a:r>
              <a:rPr lang="zh-CN" altLang="en-US">
                <a:cs typeface="Calibri"/>
              </a:rPr>
              <a:t> </a:t>
            </a:r>
            <a:r>
              <a:rPr lang="en-US" altLang="zh-CN">
                <a:cs typeface="Calibri"/>
              </a:rPr>
              <a:t>mind:</a:t>
            </a:r>
            <a:r>
              <a:rPr lang="zh-CN" altLang="en-US">
                <a:cs typeface="Calibri"/>
              </a:rPr>
              <a:t> </a:t>
            </a:r>
            <a:r>
              <a:rPr lang="en-US" altLang="zh-CN">
                <a:cs typeface="Calibri"/>
              </a:rPr>
              <a:t>how</a:t>
            </a:r>
            <a:r>
              <a:rPr lang="zh-CN" altLang="en-US">
                <a:cs typeface="Calibri"/>
              </a:rPr>
              <a:t> </a:t>
            </a:r>
            <a:r>
              <a:rPr lang="en-US" altLang="zh-CN">
                <a:cs typeface="Calibri"/>
              </a:rPr>
              <a:t>to</a:t>
            </a:r>
            <a:r>
              <a:rPr lang="zh-CN" altLang="en-US">
                <a:cs typeface="Calibri"/>
              </a:rPr>
              <a:t> </a:t>
            </a:r>
            <a:r>
              <a:rPr lang="en-US" altLang="zh-CN">
                <a:cs typeface="Calibri"/>
              </a:rPr>
              <a:t>remove</a:t>
            </a:r>
            <a:r>
              <a:rPr lang="zh-CN" altLang="en-US">
                <a:cs typeface="Calibri"/>
              </a:rPr>
              <a:t> </a:t>
            </a:r>
            <a:r>
              <a:rPr lang="en-US" altLang="zh-CN">
                <a:cs typeface="Calibri"/>
              </a:rPr>
              <a:t>all</a:t>
            </a:r>
            <a:r>
              <a:rPr lang="zh-CN" altLang="en-US">
                <a:cs typeface="Calibri"/>
              </a:rPr>
              <a:t> </a:t>
            </a:r>
            <a:r>
              <a:rPr lang="en-US" altLang="zh-CN">
                <a:cs typeface="Calibri"/>
              </a:rPr>
              <a:t>the</a:t>
            </a:r>
            <a:r>
              <a:rPr lang="zh-CN" altLang="en-US">
                <a:cs typeface="Calibri"/>
              </a:rPr>
              <a:t> </a:t>
            </a:r>
            <a:r>
              <a:rPr lang="en-US" altLang="zh-CN">
                <a:cs typeface="Calibri"/>
              </a:rPr>
              <a:t>possible</a:t>
            </a:r>
            <a:r>
              <a:rPr lang="zh-CN" altLang="en-US">
                <a:cs typeface="Calibri"/>
              </a:rPr>
              <a:t> </a:t>
            </a:r>
            <a:r>
              <a:rPr lang="en-US" altLang="zh-CN">
                <a:cs typeface="Calibri"/>
              </a:rPr>
              <a:t>vulnerabilities</a:t>
            </a:r>
            <a:r>
              <a:rPr lang="zh-CN" altLang="en-US">
                <a:cs typeface="Calibri"/>
              </a:rPr>
              <a:t> </a:t>
            </a:r>
            <a:r>
              <a:rPr lang="en-US" altLang="zh-CN">
                <a:cs typeface="Calibri"/>
              </a:rPr>
              <a:t>and</a:t>
            </a:r>
            <a:r>
              <a:rPr lang="zh-CN" altLang="en-US">
                <a:cs typeface="Calibri"/>
              </a:rPr>
              <a:t> </a:t>
            </a:r>
            <a:r>
              <a:rPr lang="en-US" altLang="zh-CN">
                <a:cs typeface="Calibri"/>
              </a:rPr>
              <a:t>make</a:t>
            </a:r>
            <a:r>
              <a:rPr lang="zh-CN" altLang="en-US">
                <a:cs typeface="Calibri"/>
              </a:rPr>
              <a:t> </a:t>
            </a:r>
            <a:r>
              <a:rPr lang="en-US" altLang="zh-CN">
                <a:cs typeface="Calibri"/>
              </a:rPr>
              <a:t>software</a:t>
            </a:r>
            <a:r>
              <a:rPr lang="zh-CN" altLang="en-US">
                <a:cs typeface="Calibri"/>
              </a:rPr>
              <a:t> </a:t>
            </a:r>
            <a:r>
              <a:rPr lang="en-US" altLang="zh-CN">
                <a:cs typeface="Calibri"/>
              </a:rPr>
              <a:t>systems</a:t>
            </a:r>
            <a:r>
              <a:rPr lang="zh-CN" altLang="en-US">
                <a:cs typeface="Calibri"/>
              </a:rPr>
              <a:t> </a:t>
            </a:r>
            <a:r>
              <a:rPr lang="en-US" altLang="zh-CN">
                <a:cs typeface="Calibri"/>
              </a:rPr>
              <a:t>more</a:t>
            </a:r>
            <a:r>
              <a:rPr lang="zh-CN" altLang="en-US">
                <a:cs typeface="Calibri"/>
              </a:rPr>
              <a:t> </a:t>
            </a:r>
            <a:r>
              <a:rPr lang="en-US" altLang="zh-CN">
                <a:cs typeface="Calibri"/>
              </a:rPr>
              <a:t>secure</a:t>
            </a:r>
            <a:r>
              <a:rPr lang="zh-CN" altLang="en-US">
                <a:cs typeface="Calibri"/>
              </a:rPr>
              <a:t> </a:t>
            </a:r>
            <a:r>
              <a:rPr lang="en-US" altLang="zh-CN">
                <a:cs typeface="Calibri"/>
              </a:rPr>
              <a:t>and</a:t>
            </a:r>
            <a:r>
              <a:rPr lang="zh-CN" altLang="en-US">
                <a:cs typeface="Calibri"/>
              </a:rPr>
              <a:t> </a:t>
            </a:r>
            <a:r>
              <a:rPr lang="en-US" altLang="zh-CN">
                <a:cs typeface="Calibri"/>
              </a:rPr>
              <a:t>reliable.</a:t>
            </a:r>
            <a:r>
              <a:rPr lang="zh-CN" altLang="en-US">
                <a:cs typeface="Calibri"/>
              </a:rPr>
              <a:t> </a:t>
            </a:r>
            <a:r>
              <a:rPr lang="en-US" altLang="zh-CN">
                <a:cs typeface="Calibri"/>
              </a:rPr>
              <a:t>The</a:t>
            </a:r>
            <a:r>
              <a:rPr lang="zh-CN" altLang="en-US">
                <a:cs typeface="Calibri"/>
              </a:rPr>
              <a:t> </a:t>
            </a:r>
            <a:r>
              <a:rPr lang="en-US" altLang="zh-CN">
                <a:cs typeface="Calibri"/>
              </a:rPr>
              <a:t>most</a:t>
            </a:r>
            <a:r>
              <a:rPr lang="zh-CN" altLang="en-US">
                <a:cs typeface="Calibri"/>
              </a:rPr>
              <a:t> </a:t>
            </a:r>
            <a:r>
              <a:rPr lang="en-US" altLang="zh-CN">
                <a:cs typeface="Calibri"/>
              </a:rPr>
              <a:t>practical</a:t>
            </a:r>
            <a:r>
              <a:rPr lang="zh-CN" altLang="en-US">
                <a:cs typeface="Calibri"/>
              </a:rPr>
              <a:t> </a:t>
            </a:r>
            <a:r>
              <a:rPr lang="en-US" altLang="zh-CN">
                <a:cs typeface="Calibri"/>
              </a:rPr>
              <a:t>approach</a:t>
            </a:r>
            <a:r>
              <a:rPr lang="zh-CN" altLang="en-US">
                <a:cs typeface="Calibri"/>
              </a:rPr>
              <a:t> </a:t>
            </a:r>
            <a:r>
              <a:rPr lang="en-US" altLang="zh-CN">
                <a:cs typeface="Calibri"/>
              </a:rPr>
              <a:t>is</a:t>
            </a:r>
            <a:r>
              <a:rPr lang="zh-CN" altLang="en-US">
                <a:cs typeface="Calibri"/>
              </a:rPr>
              <a:t> </a:t>
            </a:r>
            <a:r>
              <a:rPr lang="en-US" altLang="zh-CN">
                <a:cs typeface="Calibri"/>
              </a:rPr>
              <a:t>to</a:t>
            </a:r>
            <a:r>
              <a:rPr lang="zh-CN" altLang="en-US">
                <a:cs typeface="Calibri"/>
              </a:rPr>
              <a:t> </a:t>
            </a:r>
            <a:r>
              <a:rPr lang="en-US" altLang="zh-CN">
                <a:cs typeface="Calibri"/>
              </a:rPr>
              <a:t>discover</a:t>
            </a:r>
            <a:r>
              <a:rPr lang="zh-CN" altLang="en-US">
                <a:cs typeface="Calibri"/>
              </a:rPr>
              <a:t> </a:t>
            </a:r>
            <a:r>
              <a:rPr lang="en-US" altLang="zh-CN">
                <a:cs typeface="Calibri"/>
              </a:rPr>
              <a:t>as</a:t>
            </a:r>
            <a:r>
              <a:rPr lang="zh-CN" altLang="en-US">
                <a:cs typeface="Calibri"/>
              </a:rPr>
              <a:t> </a:t>
            </a:r>
            <a:r>
              <a:rPr lang="en-US" altLang="zh-CN">
                <a:cs typeface="Calibri"/>
              </a:rPr>
              <a:t>many</a:t>
            </a:r>
            <a:r>
              <a:rPr lang="zh-CN" altLang="en-US">
                <a:cs typeface="Calibri"/>
              </a:rPr>
              <a:t> </a:t>
            </a:r>
            <a:r>
              <a:rPr lang="en-US" altLang="zh-CN">
                <a:cs typeface="Calibri"/>
              </a:rPr>
              <a:t>software</a:t>
            </a:r>
            <a:r>
              <a:rPr lang="zh-CN" altLang="en-US">
                <a:cs typeface="Calibri"/>
              </a:rPr>
              <a:t> </a:t>
            </a:r>
            <a:r>
              <a:rPr lang="en-US" altLang="zh-CN">
                <a:cs typeface="Calibri"/>
              </a:rPr>
              <a:t>vulnerabilities</a:t>
            </a:r>
            <a:r>
              <a:rPr lang="zh-CN" altLang="en-US">
                <a:cs typeface="Calibri"/>
              </a:rPr>
              <a:t> </a:t>
            </a:r>
            <a:r>
              <a:rPr lang="en-US" altLang="zh-CN">
                <a:cs typeface="Calibri"/>
              </a:rPr>
              <a:t>as</a:t>
            </a:r>
            <a:r>
              <a:rPr lang="zh-CN" altLang="en-US">
                <a:cs typeface="Calibri"/>
              </a:rPr>
              <a:t> </a:t>
            </a:r>
            <a:r>
              <a:rPr lang="en-US" altLang="zh-CN">
                <a:cs typeface="Calibri"/>
              </a:rPr>
              <a:t>possible,</a:t>
            </a:r>
            <a:r>
              <a:rPr lang="zh-CN" altLang="en-US">
                <a:cs typeface="Calibri"/>
              </a:rPr>
              <a:t> </a:t>
            </a:r>
            <a:r>
              <a:rPr lang="en-US" altLang="zh-CN">
                <a:cs typeface="Calibri"/>
              </a:rPr>
              <a:t>then</a:t>
            </a:r>
            <a:r>
              <a:rPr lang="zh-CN" altLang="en-US">
                <a:cs typeface="Calibri"/>
              </a:rPr>
              <a:t> </a:t>
            </a:r>
            <a:r>
              <a:rPr lang="en-US" altLang="zh-CN">
                <a:cs typeface="Calibri"/>
              </a:rPr>
              <a:t>diagnose</a:t>
            </a:r>
            <a:r>
              <a:rPr lang="zh-CN" altLang="en-US">
                <a:cs typeface="Calibri"/>
              </a:rPr>
              <a:t> </a:t>
            </a:r>
            <a:r>
              <a:rPr lang="en-US" altLang="zh-CN">
                <a:cs typeface="Calibri"/>
              </a:rPr>
              <a:t>them</a:t>
            </a:r>
            <a:r>
              <a:rPr lang="zh-CN" altLang="en-US">
                <a:cs typeface="Calibri"/>
              </a:rPr>
              <a:t> </a:t>
            </a:r>
            <a:r>
              <a:rPr lang="en-US" altLang="zh-CN">
                <a:cs typeface="Calibri"/>
              </a:rPr>
              <a:t>and</a:t>
            </a:r>
            <a:r>
              <a:rPr lang="zh-CN" altLang="en-US">
                <a:cs typeface="Calibri"/>
              </a:rPr>
              <a:t> </a:t>
            </a:r>
            <a:r>
              <a:rPr lang="en-US" altLang="zh-CN">
                <a:cs typeface="Calibri"/>
              </a:rPr>
              <a:t>finally</a:t>
            </a:r>
            <a:r>
              <a:rPr lang="zh-CN" altLang="en-US">
                <a:cs typeface="Calibri"/>
              </a:rPr>
              <a:t> </a:t>
            </a:r>
            <a:r>
              <a:rPr lang="en-US" altLang="zh-CN">
                <a:cs typeface="Calibri"/>
              </a:rPr>
              <a:t>patch</a:t>
            </a:r>
            <a:r>
              <a:rPr lang="zh-CN" altLang="en-US">
                <a:cs typeface="Calibri"/>
              </a:rPr>
              <a:t> </a:t>
            </a:r>
            <a:r>
              <a:rPr lang="en-US" altLang="zh-CN">
                <a:cs typeface="Calibri"/>
              </a:rPr>
              <a:t>them.</a:t>
            </a:r>
            <a:r>
              <a:rPr lang="zh-CN" altLang="en-US">
                <a:cs typeface="Calibri"/>
              </a:rPr>
              <a:t> </a:t>
            </a:r>
            <a:r>
              <a:rPr lang="en-US" altLang="zh-CN">
                <a:cs typeface="Calibri"/>
              </a:rPr>
              <a:t>In</a:t>
            </a:r>
            <a:r>
              <a:rPr lang="zh-CN" altLang="en-US">
                <a:cs typeface="Calibri"/>
              </a:rPr>
              <a:t> </a:t>
            </a:r>
            <a:r>
              <a:rPr lang="en-US" altLang="zh-CN">
                <a:cs typeface="Calibri"/>
              </a:rPr>
              <a:t>each</a:t>
            </a:r>
            <a:r>
              <a:rPr lang="zh-CN" altLang="en-US">
                <a:cs typeface="Calibri"/>
              </a:rPr>
              <a:t> </a:t>
            </a:r>
            <a:r>
              <a:rPr lang="en-US" altLang="zh-CN">
                <a:cs typeface="Calibri"/>
              </a:rPr>
              <a:t>step,</a:t>
            </a:r>
            <a:r>
              <a:rPr lang="zh-CN" altLang="en-US">
                <a:cs typeface="Calibri"/>
              </a:rPr>
              <a:t> </a:t>
            </a:r>
            <a:r>
              <a:rPr lang="en-US" altLang="zh-CN">
                <a:cs typeface="Calibri"/>
              </a:rPr>
              <a:t>we</a:t>
            </a:r>
            <a:r>
              <a:rPr lang="zh-CN" altLang="en-US">
                <a:cs typeface="Calibri"/>
              </a:rPr>
              <a:t> </a:t>
            </a:r>
            <a:r>
              <a:rPr lang="en-US" altLang="zh-CN">
                <a:cs typeface="Calibri"/>
              </a:rPr>
              <a:t>emphasize</a:t>
            </a:r>
            <a:r>
              <a:rPr lang="zh-CN" altLang="en-US">
                <a:cs typeface="Calibri"/>
              </a:rPr>
              <a:t> </a:t>
            </a:r>
            <a:r>
              <a:rPr lang="en-US" altLang="zh-CN">
                <a:cs typeface="Calibri"/>
              </a:rPr>
              <a:t>the</a:t>
            </a:r>
            <a:r>
              <a:rPr lang="zh-CN" altLang="en-US">
                <a:cs typeface="Calibri"/>
              </a:rPr>
              <a:t> </a:t>
            </a:r>
            <a:r>
              <a:rPr lang="en-US" altLang="zh-CN">
                <a:cs typeface="Calibri"/>
              </a:rPr>
              <a:t>efficiency</a:t>
            </a:r>
            <a:r>
              <a:rPr lang="zh-CN" altLang="en-US">
                <a:cs typeface="Calibri"/>
              </a:rPr>
              <a:t> </a:t>
            </a:r>
            <a:r>
              <a:rPr lang="en-US" altLang="zh-CN">
                <a:cs typeface="Calibri"/>
              </a:rPr>
              <a:t>and</a:t>
            </a:r>
            <a:r>
              <a:rPr lang="zh-CN" altLang="en-US">
                <a:cs typeface="Calibri"/>
              </a:rPr>
              <a:t> </a:t>
            </a:r>
            <a:r>
              <a:rPr lang="en-US" altLang="zh-CN">
                <a:cs typeface="Calibri"/>
              </a:rPr>
              <a:t>effectiveness,</a:t>
            </a:r>
            <a:r>
              <a:rPr lang="zh-CN" altLang="en-US">
                <a:cs typeface="Calibri"/>
              </a:rPr>
              <a:t> </a:t>
            </a:r>
            <a:r>
              <a:rPr lang="en-US" altLang="zh-CN">
                <a:cs typeface="Calibri"/>
              </a:rPr>
              <a:t>which</a:t>
            </a:r>
            <a:r>
              <a:rPr lang="zh-CN" altLang="en-US">
                <a:cs typeface="Calibri"/>
              </a:rPr>
              <a:t> </a:t>
            </a:r>
            <a:r>
              <a:rPr lang="en-US" altLang="zh-CN">
                <a:cs typeface="Calibri"/>
              </a:rPr>
              <a:t>means</a:t>
            </a:r>
            <a:r>
              <a:rPr lang="zh-CN" altLang="en-US">
                <a:cs typeface="Calibri"/>
              </a:rPr>
              <a:t> </a:t>
            </a:r>
            <a:r>
              <a:rPr lang="en-US" altLang="zh-CN">
                <a:cs typeface="Calibri"/>
              </a:rPr>
              <a:t>we</a:t>
            </a:r>
            <a:r>
              <a:rPr lang="zh-CN" altLang="en-US">
                <a:cs typeface="Calibri"/>
              </a:rPr>
              <a:t> </a:t>
            </a:r>
            <a:r>
              <a:rPr lang="en-US" altLang="zh-CN">
                <a:cs typeface="Calibri"/>
              </a:rPr>
              <a:t>need</a:t>
            </a:r>
            <a:r>
              <a:rPr lang="zh-CN" altLang="en-US">
                <a:cs typeface="Calibri"/>
              </a:rPr>
              <a:t> </a:t>
            </a:r>
            <a:r>
              <a:rPr lang="en-US" altLang="zh-CN">
                <a:cs typeface="Calibri"/>
              </a:rPr>
              <a:t>to</a:t>
            </a:r>
            <a:r>
              <a:rPr lang="zh-CN" altLang="en-US">
                <a:cs typeface="Calibri"/>
              </a:rPr>
              <a:t> </a:t>
            </a:r>
            <a:r>
              <a:rPr lang="en-US" altLang="zh-CN">
                <a:cs typeface="Calibri"/>
              </a:rPr>
              <a:t>accurately</a:t>
            </a:r>
            <a:r>
              <a:rPr lang="zh-CN" altLang="en-US">
                <a:cs typeface="Calibri"/>
              </a:rPr>
              <a:t> </a:t>
            </a:r>
            <a:r>
              <a:rPr lang="en-US" altLang="zh-CN">
                <a:cs typeface="Calibri"/>
              </a:rPr>
              <a:t>resolve</a:t>
            </a:r>
            <a:r>
              <a:rPr lang="zh-CN" altLang="en-US">
                <a:cs typeface="Calibri"/>
              </a:rPr>
              <a:t> </a:t>
            </a:r>
            <a:r>
              <a:rPr lang="en-US" altLang="zh-CN">
                <a:cs typeface="Calibri"/>
              </a:rPr>
              <a:t>problems</a:t>
            </a:r>
            <a:r>
              <a:rPr lang="zh-CN" altLang="en-US">
                <a:cs typeface="Calibri"/>
              </a:rPr>
              <a:t> </a:t>
            </a:r>
            <a:r>
              <a:rPr lang="en-US" altLang="zh-CN">
                <a:cs typeface="Calibri"/>
              </a:rPr>
              <a:t>in</a:t>
            </a:r>
            <a:r>
              <a:rPr lang="zh-CN" altLang="en-US">
                <a:cs typeface="Calibri"/>
              </a:rPr>
              <a:t> </a:t>
            </a:r>
            <a:r>
              <a:rPr lang="en-US" altLang="zh-CN">
                <a:cs typeface="Calibri"/>
              </a:rPr>
              <a:t>a</a:t>
            </a:r>
            <a:r>
              <a:rPr lang="zh-CN" altLang="en-US">
                <a:cs typeface="Calibri"/>
              </a:rPr>
              <a:t> </a:t>
            </a:r>
            <a:r>
              <a:rPr lang="en-US" altLang="zh-CN">
                <a:cs typeface="Calibri"/>
              </a:rPr>
              <a:t>timely</a:t>
            </a:r>
            <a:r>
              <a:rPr lang="zh-CN" altLang="en-US">
                <a:cs typeface="Calibri"/>
              </a:rPr>
              <a:t> </a:t>
            </a:r>
            <a:r>
              <a:rPr lang="en-US" altLang="zh-CN">
                <a:cs typeface="Calibri"/>
              </a:rPr>
              <a:t>manner</a:t>
            </a:r>
            <a:r>
              <a:rPr lang="zh-CN" altLang="en-US">
                <a:cs typeface="Calibri"/>
              </a:rPr>
              <a:t> </a:t>
            </a:r>
            <a:r>
              <a:rPr lang="en-US" altLang="zh-CN">
                <a:cs typeface="Calibri"/>
              </a:rPr>
              <a:t>as</a:t>
            </a:r>
            <a:r>
              <a:rPr lang="zh-CN" altLang="en-US">
                <a:cs typeface="Calibri"/>
              </a:rPr>
              <a:t> </a:t>
            </a:r>
            <a:r>
              <a:rPr lang="en-US" altLang="zh-CN">
                <a:cs typeface="Calibri"/>
              </a:rPr>
              <a:t>attackers</a:t>
            </a:r>
            <a:r>
              <a:rPr lang="zh-CN" altLang="en-US">
                <a:cs typeface="Calibri"/>
              </a:rPr>
              <a:t> </a:t>
            </a:r>
            <a:r>
              <a:rPr lang="en-US" altLang="zh-CN">
                <a:cs typeface="Calibri"/>
              </a:rPr>
              <a:t>may</a:t>
            </a:r>
            <a:r>
              <a:rPr lang="zh-CN" altLang="en-US">
                <a:cs typeface="Calibri"/>
              </a:rPr>
              <a:t> </a:t>
            </a:r>
            <a:r>
              <a:rPr lang="en-US" altLang="zh-CN">
                <a:cs typeface="Calibri"/>
              </a:rPr>
              <a:t>launch</a:t>
            </a:r>
            <a:r>
              <a:rPr lang="zh-CN" altLang="en-US">
                <a:cs typeface="Calibri"/>
              </a:rPr>
              <a:t> </a:t>
            </a:r>
            <a:r>
              <a:rPr lang="en-US" altLang="zh-CN">
                <a:cs typeface="Calibri"/>
              </a:rPr>
              <a:t>a</a:t>
            </a:r>
            <a:r>
              <a:rPr lang="zh-CN" altLang="en-US">
                <a:cs typeface="Calibri"/>
              </a:rPr>
              <a:t> </a:t>
            </a:r>
            <a:r>
              <a:rPr lang="en-US" altLang="zh-CN">
                <a:cs typeface="Calibri"/>
              </a:rPr>
              <a:t>cyberattack</a:t>
            </a:r>
            <a:r>
              <a:rPr lang="zh-CN" altLang="en-US">
                <a:cs typeface="Calibri"/>
              </a:rPr>
              <a:t> </a:t>
            </a:r>
            <a:r>
              <a:rPr lang="en-US" altLang="zh-CN">
                <a:cs typeface="Calibri"/>
              </a:rPr>
              <a:t>in</a:t>
            </a:r>
            <a:r>
              <a:rPr lang="zh-CN" altLang="en-US">
                <a:cs typeface="Calibri"/>
              </a:rPr>
              <a:t> </a:t>
            </a:r>
            <a:r>
              <a:rPr lang="en-US" altLang="zh-CN">
                <a:cs typeface="Calibri"/>
              </a:rPr>
              <a:t>any</a:t>
            </a:r>
            <a:r>
              <a:rPr lang="zh-CN" altLang="en-US">
                <a:cs typeface="Calibri"/>
              </a:rPr>
              <a:t> </a:t>
            </a:r>
            <a:r>
              <a:rPr lang="en-US" altLang="zh-CN">
                <a:cs typeface="Calibri"/>
              </a:rPr>
              <a:t>step.</a:t>
            </a:r>
          </a:p>
        </p:txBody>
      </p:sp>
      <p:sp>
        <p:nvSpPr>
          <p:cNvPr id="4" name="Slide Number Placeholder 3"/>
          <p:cNvSpPr>
            <a:spLocks noGrp="1"/>
          </p:cNvSpPr>
          <p:nvPr>
            <p:ph type="sldNum" sz="quarter" idx="5"/>
          </p:nvPr>
        </p:nvSpPr>
        <p:spPr/>
        <p:txBody>
          <a:bodyPr/>
          <a:lstStyle/>
          <a:p>
            <a:fld id="{E6123A1B-2FB2-C846-992E-5CC4E39B980C}" type="slidenum">
              <a:rPr lang="en-US" smtClean="0"/>
              <a:t>4</a:t>
            </a:fld>
            <a:endParaRPr lang="en-US"/>
          </a:p>
        </p:txBody>
      </p:sp>
    </p:spTree>
    <p:extLst>
      <p:ext uri="{BB962C8B-B14F-4D97-AF65-F5344CB8AC3E}">
        <p14:creationId xmlns:p14="http://schemas.microsoft.com/office/powerpoint/2010/main" val="3112899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a:t>
            </a:r>
            <a:r>
              <a:rPr lang="zh-CN" altLang="en-US"/>
              <a:t> </a:t>
            </a:r>
            <a:r>
              <a:rPr lang="en-US" altLang="zh-CN"/>
              <a:t>evaluate</a:t>
            </a:r>
            <a:r>
              <a:rPr lang="zh-CN" altLang="en-US"/>
              <a:t> </a:t>
            </a:r>
            <a:r>
              <a:rPr lang="en-US" altLang="zh-CN"/>
              <a:t>POMP</a:t>
            </a:r>
            <a:r>
              <a:rPr lang="zh-CN" altLang="en-US"/>
              <a:t> </a:t>
            </a:r>
            <a:r>
              <a:rPr lang="en-US" altLang="zh-CN"/>
              <a:t>from</a:t>
            </a:r>
            <a:r>
              <a:rPr lang="zh-CN" altLang="en-US"/>
              <a:t> </a:t>
            </a:r>
            <a:r>
              <a:rPr lang="en-US" altLang="zh-CN"/>
              <a:t>two</a:t>
            </a:r>
            <a:r>
              <a:rPr lang="zh-CN" altLang="en-US"/>
              <a:t> </a:t>
            </a:r>
            <a:r>
              <a:rPr lang="en-US" altLang="zh-CN"/>
              <a:t>aspects.</a:t>
            </a:r>
            <a:r>
              <a:rPr lang="zh-CN" altLang="en-US"/>
              <a:t> </a:t>
            </a:r>
            <a:r>
              <a:rPr lang="en-US" altLang="zh-CN"/>
              <a:t>For</a:t>
            </a:r>
            <a:r>
              <a:rPr lang="zh-CN" altLang="en-US"/>
              <a:t> </a:t>
            </a:r>
            <a:r>
              <a:rPr lang="en-US" altLang="zh-CN"/>
              <a:t>the</a:t>
            </a:r>
            <a:r>
              <a:rPr lang="zh-CN" altLang="en-US"/>
              <a:t> </a:t>
            </a:r>
            <a:r>
              <a:rPr lang="en-US" altLang="zh-CN"/>
              <a:t>effectiveness,</a:t>
            </a:r>
            <a:r>
              <a:rPr lang="zh-CN" altLang="en-US"/>
              <a:t> </a:t>
            </a:r>
            <a:r>
              <a:rPr lang="en-US" i="1">
                <a:solidFill>
                  <a:schemeClr val="dk1"/>
                </a:solidFill>
                <a:latin typeface="Calibri" panose="020F0502020204030204" pitchFamily="34" charset="0"/>
                <a:cs typeface="Calibri" panose="020F0502020204030204" pitchFamily="34" charset="0"/>
              </a:rPr>
              <a:t>POMP can</a:t>
            </a:r>
            <a:r>
              <a:rPr lang="en-US" altLang="zh-Hans" i="1">
                <a:solidFill>
                  <a:schemeClr val="dk1"/>
                </a:solidFill>
                <a:latin typeface="Calibri" panose="020F0502020204030204" pitchFamily="34" charset="0"/>
                <a:cs typeface="Calibri" panose="020F0502020204030204" pitchFamily="34" charset="0"/>
              </a:rPr>
              <a:t> accurately</a:t>
            </a:r>
            <a:r>
              <a:rPr lang="en-US" i="1">
                <a:solidFill>
                  <a:schemeClr val="dk1"/>
                </a:solidFill>
                <a:latin typeface="Calibri" panose="020F0502020204030204" pitchFamily="34" charset="0"/>
                <a:cs typeface="Calibri" panose="020F0502020204030204" pitchFamily="34" charset="0"/>
              </a:rPr>
              <a:t> </a:t>
            </a:r>
            <a:r>
              <a:rPr lang="en-US" i="1">
                <a:solidFill>
                  <a:srgbClr val="FF0000"/>
                </a:solidFill>
                <a:latin typeface="Calibri" panose="020F0502020204030204" pitchFamily="34" charset="0"/>
                <a:cs typeface="Calibri" panose="020F0502020204030204" pitchFamily="34" charset="0"/>
              </a:rPr>
              <a:t>locate </a:t>
            </a:r>
            <a:r>
              <a:rPr lang="en-US" altLang="zh-CN" i="1">
                <a:solidFill>
                  <a:srgbClr val="FF0000"/>
                </a:solidFill>
                <a:latin typeface="Calibri" panose="020F0502020204030204" pitchFamily="34" charset="0"/>
                <a:cs typeface="Calibri" panose="020F0502020204030204" pitchFamily="34" charset="0"/>
              </a:rPr>
              <a:t>the</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underlying</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vulnerabilities</a:t>
            </a:r>
            <a:r>
              <a:rPr lang="zh-CN" altLang="en-US" i="1">
                <a:solidFill>
                  <a:srgbClr val="FF0000"/>
                </a:solidFill>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and enclose them in a small set of instructions </a:t>
            </a:r>
            <a:r>
              <a:rPr lang="en-US" i="1">
                <a:solidFill>
                  <a:srgbClr val="FF0000"/>
                </a:solidFill>
                <a:latin typeface="Calibri" panose="020F0502020204030204" pitchFamily="34" charset="0"/>
                <a:cs typeface="Calibri" panose="020F0502020204030204" pitchFamily="34" charset="0"/>
              </a:rPr>
              <a:t>(less than 10</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instructions</a:t>
            </a:r>
            <a:r>
              <a:rPr lang="en-US" i="1">
                <a:solidFill>
                  <a:srgbClr val="FF0000"/>
                </a:solidFill>
                <a:latin typeface="Calibri" panose="020F0502020204030204" pitchFamily="34" charset="0"/>
                <a:cs typeface="Calibri" panose="020F0502020204030204" pitchFamily="34" charset="0"/>
              </a:rPr>
              <a:t>)</a:t>
            </a:r>
            <a:r>
              <a:rPr lang="en-US" altLang="zh-CN" i="1">
                <a:solidFill>
                  <a:srgbClr val="FF0000"/>
                </a:solidFill>
                <a:latin typeface="Calibri" panose="020F0502020204030204" pitchFamily="34" charset="0"/>
                <a:cs typeface="Calibri" panose="020F0502020204030204" pitchFamily="34" charset="0"/>
              </a:rPr>
              <a:t>.</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For</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the</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efficiency,</a:t>
            </a:r>
            <a:r>
              <a:rPr lang="zh-CN" altLang="en-US" i="1">
                <a:solidFill>
                  <a:srgbClr val="FF0000"/>
                </a:solidFill>
                <a:latin typeface="Calibri" panose="020F0502020204030204" pitchFamily="34" charset="0"/>
                <a:cs typeface="Calibri" panose="020F0502020204030204" pitchFamily="34" charset="0"/>
              </a:rPr>
              <a:t> </a:t>
            </a:r>
            <a:r>
              <a:rPr lang="en-US" i="1">
                <a:solidFill>
                  <a:schemeClr val="dk1"/>
                </a:solidFill>
                <a:latin typeface="Calibri" panose="020F0502020204030204" pitchFamily="34" charset="0"/>
                <a:cs typeface="Calibri" panose="020F0502020204030204" pitchFamily="34" charset="0"/>
              </a:rPr>
              <a:t>POMP</a:t>
            </a:r>
            <a:r>
              <a:rPr lang="zh-Hans"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only</a:t>
            </a:r>
            <a:r>
              <a:rPr lang="en-US" i="1">
                <a:solidFill>
                  <a:schemeClr val="dk1"/>
                </a:solidFill>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takes</a:t>
            </a:r>
            <a:r>
              <a:rPr lang="en-US" i="1">
                <a:solidFill>
                  <a:srgbClr val="FF0000"/>
                </a:solidFill>
                <a:latin typeface="Calibri" panose="020F0502020204030204" pitchFamily="34" charset="0"/>
                <a:cs typeface="Calibri" panose="020F0502020204030204" pitchFamily="34" charset="0"/>
              </a:rPr>
              <a:t> seconds or minutes</a:t>
            </a:r>
            <a:r>
              <a:rPr 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to</a:t>
            </a:r>
            <a:r>
              <a:rPr lang="zh-CN" altLang="en-US" i="1">
                <a:solidFill>
                  <a:schemeClr val="dk1"/>
                </a:solidFill>
                <a:latin typeface="Calibri" panose="020F0502020204030204" pitchFamily="34" charset="0"/>
                <a:cs typeface="Calibri" panose="020F0502020204030204" pitchFamily="34" charset="0"/>
              </a:rPr>
              <a:t> </a:t>
            </a:r>
            <a:r>
              <a:rPr lang="en-US" altLang="zh-Hans" i="1">
                <a:solidFill>
                  <a:schemeClr val="dk1"/>
                </a:solidFill>
                <a:latin typeface="Calibri" panose="020F0502020204030204" pitchFamily="34" charset="0"/>
                <a:cs typeface="Calibri" panose="020F0502020204030204" pitchFamily="34" charset="0"/>
              </a:rPr>
              <a:t>diagnos</a:t>
            </a:r>
            <a:r>
              <a:rPr lang="en-US" altLang="zh-CN" i="1">
                <a:solidFill>
                  <a:schemeClr val="dk1"/>
                </a:solidFill>
                <a:latin typeface="Calibri" panose="020F0502020204030204" pitchFamily="34" charset="0"/>
                <a:cs typeface="Calibri" panose="020F0502020204030204" pitchFamily="34" charset="0"/>
              </a:rPr>
              <a:t>e</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most</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software</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crashes.</a:t>
            </a:r>
            <a:endParaRPr lang="en-US" i="1">
              <a:solidFill>
                <a:schemeClr val="dk1"/>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E6123A1B-2FB2-C846-992E-5CC4E39B980C}" type="slidenum">
              <a:rPr lang="en-US" smtClean="0"/>
              <a:t>40</a:t>
            </a:fld>
            <a:endParaRPr lang="en-US"/>
          </a:p>
        </p:txBody>
      </p:sp>
    </p:spTree>
    <p:extLst>
      <p:ext uri="{BB962C8B-B14F-4D97-AF65-F5344CB8AC3E}">
        <p14:creationId xmlns:p14="http://schemas.microsoft.com/office/powerpoint/2010/main" val="40951085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To</a:t>
            </a:r>
            <a:r>
              <a:rPr lang="zh-CN" altLang="en-US"/>
              <a:t> </a:t>
            </a:r>
            <a:r>
              <a:rPr lang="en-US" altLang="zh-CN"/>
              <a:t>be</a:t>
            </a:r>
            <a:r>
              <a:rPr lang="zh-CN" altLang="en-US"/>
              <a:t> </a:t>
            </a:r>
            <a:r>
              <a:rPr lang="en-US" altLang="zh-CN"/>
              <a:t>summarized,</a:t>
            </a:r>
            <a:r>
              <a:rPr lang="zh-CN" altLang="en-US"/>
              <a:t> </a:t>
            </a:r>
            <a:r>
              <a:rPr lang="en-US" altLang="zh-CN"/>
              <a:t>with</a:t>
            </a:r>
            <a:r>
              <a:rPr lang="zh-CN" altLang="en-US"/>
              <a:t> </a:t>
            </a:r>
            <a:r>
              <a:rPr lang="en-US" altLang="zh-CN"/>
              <a:t>the</a:t>
            </a:r>
            <a:r>
              <a:rPr lang="zh-CN" altLang="en-US"/>
              <a:t> </a:t>
            </a:r>
            <a:r>
              <a:rPr lang="en-US" altLang="zh-CN"/>
              <a:t>help</a:t>
            </a:r>
            <a:r>
              <a:rPr lang="zh-CN" altLang="en-US"/>
              <a:t> </a:t>
            </a:r>
            <a:r>
              <a:rPr lang="en-US" altLang="zh-CN"/>
              <a:t>of</a:t>
            </a:r>
            <a:r>
              <a:rPr lang="zh-CN" altLang="en-US"/>
              <a:t> </a:t>
            </a:r>
            <a:r>
              <a:rPr lang="en-US" altLang="zh-CN"/>
              <a:t>hardware-enhanced</a:t>
            </a:r>
            <a:r>
              <a:rPr lang="zh-CN" altLang="en-US"/>
              <a:t> </a:t>
            </a:r>
            <a:r>
              <a:rPr lang="en-US" altLang="zh-CN"/>
              <a:t>core</a:t>
            </a:r>
            <a:r>
              <a:rPr lang="zh-CN" altLang="en-US"/>
              <a:t> </a:t>
            </a:r>
            <a:r>
              <a:rPr lang="en-US" altLang="zh-CN"/>
              <a:t>dump,</a:t>
            </a:r>
            <a:r>
              <a:rPr lang="zh-CN" altLang="en-US"/>
              <a:t> </a:t>
            </a:r>
            <a:r>
              <a:rPr lang="en-US" altLang="zh-CN"/>
              <a:t>POMP</a:t>
            </a:r>
            <a:r>
              <a:rPr lang="zh-Hans" altLang="en-US"/>
              <a:t> </a:t>
            </a:r>
            <a:r>
              <a:rPr lang="en-US" altLang="zh-Hans"/>
              <a:t>firstly</a:t>
            </a:r>
            <a:r>
              <a:rPr lang="zh-Hans" altLang="en-US"/>
              <a:t> </a:t>
            </a:r>
            <a:r>
              <a:rPr lang="en-US" altLang="zh-Hans"/>
              <a:t>performs</a:t>
            </a:r>
            <a:r>
              <a:rPr lang="zh-Hans" altLang="en-US"/>
              <a:t> </a:t>
            </a:r>
            <a:r>
              <a:rPr lang="en-US" altLang="zh-Hans"/>
              <a:t>reverse</a:t>
            </a:r>
            <a:r>
              <a:rPr lang="zh-Hans" altLang="en-US"/>
              <a:t> </a:t>
            </a:r>
            <a:r>
              <a:rPr lang="en-US" altLang="zh-Hans"/>
              <a:t>execution</a:t>
            </a:r>
            <a:r>
              <a:rPr lang="zh-Hans" altLang="en-US"/>
              <a:t> </a:t>
            </a:r>
            <a:r>
              <a:rPr lang="en-US" altLang="zh-Hans"/>
              <a:t>to</a:t>
            </a:r>
            <a:r>
              <a:rPr lang="zh-Hans" altLang="en-US"/>
              <a:t> </a:t>
            </a:r>
            <a:r>
              <a:rPr lang="en-US" altLang="zh-Hans"/>
              <a:t>recover</a:t>
            </a:r>
            <a:r>
              <a:rPr lang="zh-Hans" altLang="en-US"/>
              <a:t> </a:t>
            </a:r>
            <a:r>
              <a:rPr lang="en-US" altLang="zh-Hans"/>
              <a:t>the</a:t>
            </a:r>
            <a:r>
              <a:rPr lang="zh-Hans" altLang="en-US"/>
              <a:t> </a:t>
            </a:r>
            <a:r>
              <a:rPr lang="en-US" altLang="zh-CN"/>
              <a:t>program</a:t>
            </a:r>
            <a:r>
              <a:rPr lang="zh-Hans" altLang="en-US"/>
              <a:t> </a:t>
            </a:r>
            <a:r>
              <a:rPr lang="en-US" altLang="zh-Hans"/>
              <a:t>state,</a:t>
            </a:r>
            <a:r>
              <a:rPr lang="zh-Hans" altLang="en-US"/>
              <a:t> </a:t>
            </a:r>
            <a:r>
              <a:rPr lang="en-US" altLang="zh-Hans"/>
              <a:t>and</a:t>
            </a:r>
            <a:r>
              <a:rPr lang="zh-Hans" altLang="en-US"/>
              <a:t> </a:t>
            </a:r>
            <a:r>
              <a:rPr lang="en-US" altLang="zh-Hans"/>
              <a:t>then</a:t>
            </a:r>
            <a:r>
              <a:rPr lang="zh-Hans" altLang="en-US"/>
              <a:t> </a:t>
            </a:r>
            <a:r>
              <a:rPr lang="en-US" altLang="zh-Hans"/>
              <a:t>uses</a:t>
            </a:r>
            <a:r>
              <a:rPr lang="zh-Hans" altLang="en-US"/>
              <a:t> </a:t>
            </a:r>
            <a:r>
              <a:rPr lang="en-US" altLang="zh-Hans"/>
              <a:t>backward</a:t>
            </a:r>
            <a:r>
              <a:rPr lang="zh-Hans" altLang="en-US"/>
              <a:t> </a:t>
            </a:r>
            <a:r>
              <a:rPr lang="en-US" altLang="zh-Hans"/>
              <a:t>taint</a:t>
            </a:r>
            <a:r>
              <a:rPr lang="zh-Hans" altLang="en-US"/>
              <a:t> </a:t>
            </a:r>
            <a:r>
              <a:rPr lang="en-US" altLang="zh-Hans"/>
              <a:t>analysis</a:t>
            </a:r>
            <a:r>
              <a:rPr lang="zh-Hans" altLang="en-US"/>
              <a:t> </a:t>
            </a:r>
            <a:r>
              <a:rPr lang="en-US" altLang="zh-Hans"/>
              <a:t>to</a:t>
            </a:r>
            <a:r>
              <a:rPr lang="zh-Hans" altLang="en-US"/>
              <a:t> </a:t>
            </a:r>
            <a:r>
              <a:rPr lang="en-US" altLang="zh-Hans"/>
              <a:t>locate</a:t>
            </a:r>
            <a:r>
              <a:rPr lang="zh-Hans" altLang="en-US"/>
              <a:t> </a:t>
            </a:r>
            <a:r>
              <a:rPr lang="en-US" altLang="zh-Hans"/>
              <a:t>the</a:t>
            </a:r>
            <a:r>
              <a:rPr lang="zh-Hans" altLang="en-US"/>
              <a:t> </a:t>
            </a:r>
            <a:r>
              <a:rPr lang="en-US" altLang="zh-Hans"/>
              <a:t>vulnerable</a:t>
            </a:r>
            <a:r>
              <a:rPr lang="zh-Hans" altLang="en-US"/>
              <a:t> </a:t>
            </a:r>
            <a:r>
              <a:rPr lang="en-US" altLang="zh-Hans"/>
              <a:t>instructions.</a:t>
            </a:r>
            <a:r>
              <a:rPr lang="zh-Hans" altLang="en-US"/>
              <a:t> </a:t>
            </a:r>
            <a:r>
              <a:rPr lang="en-US" altLang="zh-Hans"/>
              <a:t>Through</a:t>
            </a:r>
            <a:r>
              <a:rPr lang="zh-Hans" altLang="en-US"/>
              <a:t> </a:t>
            </a:r>
            <a:r>
              <a:rPr lang="en-US" altLang="zh-Hans"/>
              <a:t>our</a:t>
            </a:r>
            <a:r>
              <a:rPr lang="zh-Hans" altLang="en-US"/>
              <a:t> </a:t>
            </a:r>
            <a:r>
              <a:rPr lang="en-US" altLang="zh-Hans"/>
              <a:t>evaluation,</a:t>
            </a:r>
            <a:r>
              <a:rPr lang="zh-Hans" altLang="en-US"/>
              <a:t> </a:t>
            </a:r>
            <a:r>
              <a:rPr lang="en-US" altLang="zh-Hans"/>
              <a:t>we</a:t>
            </a:r>
            <a:r>
              <a:rPr lang="zh-Hans" altLang="en-US"/>
              <a:t> </a:t>
            </a:r>
            <a:r>
              <a:rPr lang="en-US" altLang="zh-Hans"/>
              <a:t>demonstrate</a:t>
            </a:r>
            <a:r>
              <a:rPr lang="zh-Hans" altLang="en-US"/>
              <a:t> </a:t>
            </a:r>
            <a:r>
              <a:rPr lang="en-US" altLang="zh-Hans"/>
              <a:t>that</a:t>
            </a:r>
            <a:r>
              <a:rPr lang="zh-Hans" altLang="en-US"/>
              <a:t> </a:t>
            </a:r>
            <a:r>
              <a:rPr lang="en-US" altLang="zh-Hans"/>
              <a:t>POMP</a:t>
            </a:r>
            <a:r>
              <a:rPr lang="zh-Hans" altLang="en-US"/>
              <a:t> </a:t>
            </a:r>
            <a:r>
              <a:rPr lang="en-US" altLang="zh-Hans"/>
              <a:t>can</a:t>
            </a:r>
            <a:r>
              <a:rPr lang="zh-Hans" altLang="en-US"/>
              <a:t> </a:t>
            </a:r>
            <a:r>
              <a:rPr lang="en-US" altLang="zh-Hans"/>
              <a:t>restore</a:t>
            </a:r>
            <a:r>
              <a:rPr lang="zh-Hans" altLang="en-US"/>
              <a:t> </a:t>
            </a:r>
            <a:r>
              <a:rPr lang="en-US" altLang="zh-CN"/>
              <a:t>program</a:t>
            </a:r>
            <a:r>
              <a:rPr lang="zh-Hans" altLang="en-US"/>
              <a:t> </a:t>
            </a:r>
            <a:r>
              <a:rPr lang="en-US" altLang="zh-Hans"/>
              <a:t>state</a:t>
            </a:r>
            <a:r>
              <a:rPr lang="zh-Hans" altLang="en-US"/>
              <a:t> </a:t>
            </a:r>
            <a:r>
              <a:rPr lang="en-US" altLang="zh-Hans"/>
              <a:t>for</a:t>
            </a:r>
            <a:r>
              <a:rPr lang="zh-CN" altLang="en-US"/>
              <a:t> </a:t>
            </a:r>
            <a:r>
              <a:rPr lang="en-US" altLang="zh-CN"/>
              <a:t>further</a:t>
            </a:r>
            <a:r>
              <a:rPr lang="zh-Hans" altLang="en-US"/>
              <a:t> </a:t>
            </a:r>
            <a:r>
              <a:rPr lang="en-US" altLang="zh-Hans"/>
              <a:t>crash</a:t>
            </a:r>
            <a:r>
              <a:rPr lang="zh-Hans" altLang="en-US"/>
              <a:t> </a:t>
            </a:r>
            <a:r>
              <a:rPr lang="en-US" altLang="zh-Hans"/>
              <a:t>diagnosis.</a:t>
            </a:r>
            <a:r>
              <a:rPr lang="zh-Hans" altLang="en-US"/>
              <a:t> </a:t>
            </a:r>
            <a:r>
              <a:rPr lang="en-US" altLang="zh-Hans"/>
              <a:t>It</a:t>
            </a:r>
            <a:r>
              <a:rPr lang="zh-Hans" altLang="en-US"/>
              <a:t> </a:t>
            </a:r>
            <a:r>
              <a:rPr lang="en-US" altLang="zh-Hans"/>
              <a:t>can</a:t>
            </a:r>
            <a:r>
              <a:rPr lang="zh-Hans" altLang="en-US"/>
              <a:t> </a:t>
            </a:r>
            <a:r>
              <a:rPr lang="en-US" altLang="zh-Hans"/>
              <a:t>also</a:t>
            </a:r>
            <a:r>
              <a:rPr lang="zh-Hans" altLang="en-US"/>
              <a:t> </a:t>
            </a:r>
            <a:r>
              <a:rPr lang="en-US" altLang="zh-CN" sz="1200">
                <a:solidFill>
                  <a:schemeClr val="tx1"/>
                </a:solidFill>
                <a:latin typeface="Avenir Next Condensed" panose="020B0506020202020204" pitchFamily="34" charset="0"/>
                <a:cs typeface="Calibri"/>
              </a:rPr>
              <a:t>significantly downsize the program statements that a software developer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needs to manually examine.</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41</a:t>
            </a:fld>
            <a:endParaRPr lang="en-US"/>
          </a:p>
        </p:txBody>
      </p:sp>
    </p:spTree>
    <p:extLst>
      <p:ext uri="{BB962C8B-B14F-4D97-AF65-F5344CB8AC3E}">
        <p14:creationId xmlns:p14="http://schemas.microsoft.com/office/powerpoint/2010/main" val="21419510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Finally,</a:t>
            </a:r>
            <a:r>
              <a:rPr lang="zh-CN" altLang="en-US"/>
              <a:t> </a:t>
            </a:r>
            <a:r>
              <a:rPr lang="en-US" altLang="zh-CN"/>
              <a:t>I</a:t>
            </a:r>
            <a:r>
              <a:rPr lang="zh-CN" altLang="en-US"/>
              <a:t> </a:t>
            </a:r>
            <a:r>
              <a:rPr lang="en-US" altLang="zh-CN"/>
              <a:t>will</a:t>
            </a:r>
            <a:r>
              <a:rPr lang="zh-CN" altLang="en-US"/>
              <a:t> </a:t>
            </a:r>
            <a:r>
              <a:rPr lang="en-US" altLang="zh-CN"/>
              <a:t>conclude</a:t>
            </a:r>
            <a:r>
              <a:rPr lang="zh-CN" altLang="en-US"/>
              <a:t> </a:t>
            </a:r>
            <a:r>
              <a:rPr lang="en-US" altLang="zh-CN"/>
              <a:t>my</a:t>
            </a:r>
            <a:r>
              <a:rPr lang="zh-CN" altLang="en-US"/>
              <a:t> </a:t>
            </a:r>
            <a:r>
              <a:rPr lang="en-US" altLang="zh-CN"/>
              <a:t>talk</a:t>
            </a:r>
            <a:r>
              <a:rPr lang="zh-CN" altLang="en-US"/>
              <a:t> </a:t>
            </a:r>
            <a:r>
              <a:rPr lang="en-US" altLang="zh-CN"/>
              <a:t>and</a:t>
            </a:r>
            <a:r>
              <a:rPr lang="zh-CN" altLang="en-US"/>
              <a:t> </a:t>
            </a:r>
            <a:r>
              <a:rPr lang="en-US" altLang="zh-CN"/>
              <a:t>present</a:t>
            </a:r>
            <a:r>
              <a:rPr lang="zh-CN" altLang="en-US"/>
              <a:t> </a:t>
            </a:r>
            <a:r>
              <a:rPr lang="en-US" altLang="zh-CN"/>
              <a:t>some</a:t>
            </a:r>
            <a:r>
              <a:rPr lang="zh-CN" altLang="en-US"/>
              <a:t> </a:t>
            </a:r>
            <a:r>
              <a:rPr lang="en-US" altLang="zh-CN"/>
              <a:t>of</a:t>
            </a:r>
            <a:r>
              <a:rPr lang="zh-CN" altLang="en-US"/>
              <a:t> </a:t>
            </a:r>
            <a:r>
              <a:rPr lang="en-US" altLang="zh-CN"/>
              <a:t>my</a:t>
            </a:r>
            <a:r>
              <a:rPr lang="zh-CN" altLang="en-US"/>
              <a:t> </a:t>
            </a:r>
            <a:r>
              <a:rPr lang="en-US" altLang="zh-CN"/>
              <a:t>future</a:t>
            </a:r>
            <a:r>
              <a:rPr lang="zh-CN" altLang="en-US"/>
              <a:t> </a:t>
            </a:r>
            <a:r>
              <a:rPr lang="en-US" altLang="zh-CN"/>
              <a:t>work.</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42</a:t>
            </a:fld>
            <a:endParaRPr lang="en-US"/>
          </a:p>
        </p:txBody>
      </p:sp>
    </p:spTree>
    <p:extLst>
      <p:ext uri="{BB962C8B-B14F-4D97-AF65-F5344CB8AC3E}">
        <p14:creationId xmlns:p14="http://schemas.microsoft.com/office/powerpoint/2010/main" val="18912799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Finally,</a:t>
            </a:r>
            <a:r>
              <a:rPr lang="zh-CN" altLang="en-US"/>
              <a:t> </a:t>
            </a:r>
            <a:r>
              <a:rPr lang="en-US" altLang="zh-CN"/>
              <a:t>to</a:t>
            </a:r>
            <a:r>
              <a:rPr lang="zh-CN" altLang="en-US"/>
              <a:t> </a:t>
            </a:r>
            <a:r>
              <a:rPr lang="en-US" altLang="zh-CN"/>
              <a:t>conclude</a:t>
            </a:r>
            <a:r>
              <a:rPr lang="zh-CN" altLang="en-US"/>
              <a:t> </a:t>
            </a:r>
            <a:r>
              <a:rPr lang="en-US" altLang="zh-CN"/>
              <a:t>my</a:t>
            </a:r>
            <a:r>
              <a:rPr lang="zh-CN" altLang="en-US"/>
              <a:t> </a:t>
            </a:r>
            <a:r>
              <a:rPr lang="en-US" altLang="zh-CN"/>
              <a:t>research</a:t>
            </a:r>
            <a:r>
              <a:rPr lang="zh-CN" altLang="en-US"/>
              <a:t> </a:t>
            </a:r>
            <a:r>
              <a:rPr lang="en-US" altLang="zh-CN"/>
              <a:t>work,</a:t>
            </a:r>
            <a:r>
              <a:rPr lang="zh-CN" altLang="en-US"/>
              <a:t> </a:t>
            </a:r>
            <a:r>
              <a:rPr lang="en-US" altLang="zh-CN"/>
              <a:t>&lt;conclusion&gt;</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43</a:t>
            </a:fld>
            <a:endParaRPr lang="en-US"/>
          </a:p>
        </p:txBody>
      </p:sp>
    </p:spTree>
    <p:extLst>
      <p:ext uri="{BB962C8B-B14F-4D97-AF65-F5344CB8AC3E}">
        <p14:creationId xmlns:p14="http://schemas.microsoft.com/office/powerpoint/2010/main" val="425254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a:solidFill>
                  <a:schemeClr val="tx1"/>
                </a:solidFill>
                <a:effectLst/>
                <a:latin typeface="+mn-lt"/>
                <a:ea typeface="+mn-ea"/>
                <a:cs typeface="+mn-cs"/>
              </a:rPr>
              <a:t>Despite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efforts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vulnerability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removal,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still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some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problems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this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space,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such</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automatic</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vulnerability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reproduction,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patch</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quality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assurance.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Therefore,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explore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more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problems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vulnerability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removal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process.</a:t>
            </a:r>
            <a:r>
              <a:rPr lang="zh-CN" altLang="en-US" sz="1200" b="0" i="0" u="none" strike="noStrike" kern="1200">
                <a:solidFill>
                  <a:schemeClr val="tx1"/>
                </a:solidFill>
                <a:effectLst/>
                <a:latin typeface="+mn-lt"/>
                <a:ea typeface="+mn-ea"/>
                <a:cs typeface="+mn-cs"/>
              </a:rPr>
              <a:t> </a:t>
            </a:r>
            <a:r>
              <a:rPr lang="en-US" altLang="zh-CN" sz="1200">
                <a:solidFill>
                  <a:schemeClr val="tx1"/>
                </a:solidFill>
                <a:latin typeface="Avenir Next Condensed" panose="020B0506020202020204" pitchFamily="34" charset="0"/>
                <a:cs typeface="Calibri"/>
              </a:rPr>
              <a:t>First,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explore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possibility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automatic</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reproduction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Quality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Assurance.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hard-to-reproduce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vulnerabilities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software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failures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manually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analyzed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fixed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software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developers.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Without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testing,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irresponsible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deliver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those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end-users.</a:t>
            </a:r>
            <a:r>
              <a:rPr lang="zh-CN" altLang="en-US" sz="1200" b="0" i="0" u="none" strike="noStrike" kern="1200">
                <a:solidFill>
                  <a:schemeClr val="tx1"/>
                </a:solidFill>
                <a:effectLst/>
                <a:latin typeface="Avenir Next Condensed" panose="020B0506020202020204" pitchFamily="34" charset="0"/>
                <a:ea typeface="+mn-ea"/>
                <a:cs typeface="Calibri"/>
              </a:rPr>
              <a:t> </a:t>
            </a:r>
            <a:r>
              <a:rPr lang="en-US" sz="1200" b="0" i="0" u="none" strike="noStrike" kern="1200">
                <a:solidFill>
                  <a:schemeClr val="tx1"/>
                </a:solidFill>
                <a:effectLst/>
                <a:latin typeface="+mn-lt"/>
                <a:ea typeface="+mn-ea"/>
                <a:cs typeface="+mn-cs"/>
              </a:rPr>
              <a:t>From the vertical perspective</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continue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leverage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more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emerging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techniques(like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Reinforcement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Learning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and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Deep</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Learning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hardware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features)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a:solidFill>
                  <a:schemeClr val="tx1"/>
                </a:solidFill>
                <a:latin typeface="Avenir Next Condensed" panose="020B0506020202020204" pitchFamily="34" charset="0"/>
                <a:cs typeface="Calibri"/>
              </a:rPr>
              <a:t>solve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security-critical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problems.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Meanwhile,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extend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research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security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problems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platforms,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such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IoT.</a:t>
            </a:r>
            <a:endParaRPr lang="en-US" altLang="zh-CN">
              <a:cs typeface="Calibri"/>
            </a:endParaRPr>
          </a:p>
        </p:txBody>
      </p:sp>
      <p:sp>
        <p:nvSpPr>
          <p:cNvPr id="4" name="Slide Number Placeholder 3"/>
          <p:cNvSpPr>
            <a:spLocks noGrp="1"/>
          </p:cNvSpPr>
          <p:nvPr>
            <p:ph type="sldNum" sz="quarter" idx="5"/>
          </p:nvPr>
        </p:nvSpPr>
        <p:spPr/>
        <p:txBody>
          <a:bodyPr/>
          <a:lstStyle/>
          <a:p>
            <a:fld id="{E6123A1B-2FB2-C846-992E-5CC4E39B980C}" type="slidenum">
              <a:rPr lang="en-US" smtClean="0"/>
              <a:t>44</a:t>
            </a:fld>
            <a:endParaRPr lang="en-US"/>
          </a:p>
        </p:txBody>
      </p:sp>
    </p:spTree>
    <p:extLst>
      <p:ext uri="{BB962C8B-B14F-4D97-AF65-F5344CB8AC3E}">
        <p14:creationId xmlns:p14="http://schemas.microsoft.com/office/powerpoint/2010/main" val="14769177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very much for joining my talk.</a:t>
            </a:r>
            <a:r>
              <a:rPr lang="zh-CN" altLang="en-US"/>
              <a:t> </a:t>
            </a:r>
            <a:r>
              <a:rPr lang="en-US" altLang="zh-CN"/>
              <a:t>Now</a:t>
            </a:r>
            <a:r>
              <a:rPr lang="zh-CN" altLang="en-US"/>
              <a:t> </a:t>
            </a:r>
            <a:r>
              <a:rPr lang="en-US" altLang="zh-CN"/>
              <a:t>I</a:t>
            </a:r>
            <a:r>
              <a:rPr lang="zh-CN" altLang="en-US"/>
              <a:t> </a:t>
            </a:r>
            <a:r>
              <a:rPr lang="en-US" altLang="zh-CN"/>
              <a:t>am</a:t>
            </a:r>
            <a:r>
              <a:rPr lang="zh-CN" altLang="en-US"/>
              <a:t> </a:t>
            </a:r>
            <a:r>
              <a:rPr lang="en-US" altLang="zh-CN"/>
              <a:t>happy</a:t>
            </a:r>
            <a:r>
              <a:rPr lang="zh-CN" altLang="en-US"/>
              <a:t> </a:t>
            </a:r>
            <a:r>
              <a:rPr lang="en-US" altLang="zh-CN"/>
              <a:t>to</a:t>
            </a:r>
            <a:r>
              <a:rPr lang="zh-CN" altLang="en-US"/>
              <a:t> </a:t>
            </a:r>
            <a:r>
              <a:rPr lang="en-US" altLang="zh-CN"/>
              <a:t>take</a:t>
            </a:r>
            <a:r>
              <a:rPr lang="zh-CN" altLang="en-US"/>
              <a:t> </a:t>
            </a:r>
            <a:r>
              <a:rPr lang="en-US" altLang="zh-CN"/>
              <a:t>questions.</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45</a:t>
            </a:fld>
            <a:endParaRPr lang="en-US"/>
          </a:p>
        </p:txBody>
      </p:sp>
    </p:spTree>
    <p:extLst>
      <p:ext uri="{BB962C8B-B14F-4D97-AF65-F5344CB8AC3E}">
        <p14:creationId xmlns:p14="http://schemas.microsoft.com/office/powerpoint/2010/main" val="39742118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a:t>Finally, I would like to express my special acknowledgements to all my collaborators. Without </a:t>
            </a:r>
            <a:r>
              <a:rPr lang="en-US" altLang="zh-CN"/>
              <a:t>their</a:t>
            </a:r>
            <a:r>
              <a:rPr lang="zh-CN" altLang="en-US"/>
              <a:t> </a:t>
            </a:r>
            <a:r>
              <a:rPr lang="en-US" altLang="zh-Hans"/>
              <a:t>advising, mentoring, and help, it would be extremely hard to achieve my research.</a:t>
            </a:r>
            <a:r>
              <a:rPr lang="zh-CN" altLang="en-US"/>
              <a:t> </a:t>
            </a:r>
            <a:r>
              <a:rPr lang="en-US"/>
              <a:t>Thank you very much for joining my talk.</a:t>
            </a:r>
          </a:p>
        </p:txBody>
      </p:sp>
      <p:sp>
        <p:nvSpPr>
          <p:cNvPr id="4" name="Slide Number Placeholder 3"/>
          <p:cNvSpPr>
            <a:spLocks noGrp="1"/>
          </p:cNvSpPr>
          <p:nvPr>
            <p:ph type="sldNum" sz="quarter" idx="5"/>
          </p:nvPr>
        </p:nvSpPr>
        <p:spPr/>
        <p:txBody>
          <a:bodyPr/>
          <a:lstStyle/>
          <a:p>
            <a:fld id="{E6123A1B-2FB2-C846-992E-5CC4E39B980C}" type="slidenum">
              <a:rPr lang="en-US" smtClean="0"/>
              <a:t>46</a:t>
            </a:fld>
            <a:endParaRPr lang="en-US"/>
          </a:p>
        </p:txBody>
      </p:sp>
    </p:spTree>
    <p:extLst>
      <p:ext uri="{BB962C8B-B14F-4D97-AF65-F5344CB8AC3E}">
        <p14:creationId xmlns:p14="http://schemas.microsoft.com/office/powerpoint/2010/main" val="743310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However,</a:t>
            </a:r>
            <a:r>
              <a:rPr lang="zh-CN" altLang="en-US"/>
              <a:t> </a:t>
            </a:r>
            <a:r>
              <a:rPr lang="en-US" altLang="zh-CN"/>
              <a:t>i</a:t>
            </a:r>
            <a:r>
              <a:rPr lang="en-US"/>
              <a:t>n the real word, VSA cann</a:t>
            </a:r>
            <a:r>
              <a:rPr lang="en-US" altLang="zh-CN"/>
              <a:t>o</a:t>
            </a:r>
            <a:r>
              <a:rPr lang="en-US"/>
              <a:t>t accurately pinpoint memory alias as we expect. The reason is as follows.</a:t>
            </a:r>
          </a:p>
        </p:txBody>
      </p:sp>
      <p:sp>
        <p:nvSpPr>
          <p:cNvPr id="4" name="Slide Number Placeholder 3"/>
          <p:cNvSpPr>
            <a:spLocks noGrp="1"/>
          </p:cNvSpPr>
          <p:nvPr>
            <p:ph type="sldNum" sz="quarter" idx="5"/>
          </p:nvPr>
        </p:nvSpPr>
        <p:spPr/>
        <p:txBody>
          <a:bodyPr/>
          <a:lstStyle/>
          <a:p>
            <a:fld id="{DA984AFA-F9D9-CB44-846E-DF497F8252BD}" type="slidenum">
              <a:rPr lang="en-US" smtClean="0"/>
              <a:t>47</a:t>
            </a:fld>
            <a:endParaRPr lang="en-US"/>
          </a:p>
        </p:txBody>
      </p:sp>
    </p:spTree>
    <p:extLst>
      <p:ext uri="{BB962C8B-B14F-4D97-AF65-F5344CB8AC3E}">
        <p14:creationId xmlns:p14="http://schemas.microsoft.com/office/powerpoint/2010/main" val="25964486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Slide Number Placeholder 3"/>
          <p:cNvSpPr>
            <a:spLocks noGrp="1"/>
          </p:cNvSpPr>
          <p:nvPr>
            <p:ph type="sldNum" sz="quarter" idx="10"/>
          </p:nvPr>
        </p:nvSpPr>
        <p:spPr/>
        <p:txBody>
          <a:bodyPr/>
          <a:lstStyle/>
          <a:p>
            <a:fld id="{DA984AFA-F9D9-CB44-846E-DF497F8252BD}" type="slidenum">
              <a:rPr lang="en-US" smtClean="0"/>
              <a:t>48</a:t>
            </a:fld>
            <a:endParaRPr lang="en-US"/>
          </a:p>
        </p:txBody>
      </p:sp>
    </p:spTree>
    <p:extLst>
      <p:ext uri="{BB962C8B-B14F-4D97-AF65-F5344CB8AC3E}">
        <p14:creationId xmlns:p14="http://schemas.microsoft.com/office/powerpoint/2010/main" val="3952696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984AFA-F9D9-CB44-846E-DF497F8252BD}" type="slidenum">
              <a:rPr lang="en-US" smtClean="0"/>
              <a:t>49</a:t>
            </a:fld>
            <a:endParaRPr lang="en-US"/>
          </a:p>
        </p:txBody>
      </p:sp>
    </p:spTree>
    <p:extLst>
      <p:ext uri="{BB962C8B-B14F-4D97-AF65-F5344CB8AC3E}">
        <p14:creationId xmlns:p14="http://schemas.microsoft.com/office/powerpoint/2010/main" val="3888430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In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step</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discovery,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a:t>
            </a:r>
            <a:r>
              <a:rPr lang="en-US" altLang="zh-CN"/>
              <a:t>oftware</a:t>
            </a:r>
            <a:r>
              <a:rPr lang="zh-CN" altLang="en-US"/>
              <a:t> </a:t>
            </a:r>
            <a:r>
              <a:rPr lang="en-US"/>
              <a:t>vendors set up testing teams and employ various</a:t>
            </a:r>
            <a:r>
              <a:rPr lang="zh-CN" altLang="en-US"/>
              <a:t> </a:t>
            </a:r>
            <a:r>
              <a:rPr lang="en-US" altLang="zh-CN"/>
              <a:t>testing</a:t>
            </a:r>
            <a:r>
              <a:rPr lang="en-US"/>
              <a:t> </a:t>
            </a:r>
            <a:r>
              <a:rPr lang="en-US" altLang="zh-CN"/>
              <a:t>techniques</a:t>
            </a:r>
            <a:r>
              <a:rPr lang="zh-CN" altLang="en-US"/>
              <a:t> </a:t>
            </a:r>
            <a:r>
              <a:rPr lang="en-US"/>
              <a:t>to identify vulnerabilities</a:t>
            </a:r>
            <a:r>
              <a:rPr lang="en-US" altLang="zh-CN"/>
              <a:t>.</a:t>
            </a:r>
            <a:r>
              <a:rPr lang="zh-CN" altLang="en-US"/>
              <a:t> </a:t>
            </a:r>
            <a:r>
              <a:rPr lang="en-US" altLang="zh-CN"/>
              <a:t>F</a:t>
            </a:r>
            <a:r>
              <a:rPr lang="en-US"/>
              <a:t>uzz</a:t>
            </a:r>
            <a:r>
              <a:rPr lang="zh-CN" altLang="en-US"/>
              <a:t> </a:t>
            </a:r>
            <a:r>
              <a:rPr lang="en-US" altLang="zh-CN"/>
              <a:t>testing</a:t>
            </a:r>
            <a:r>
              <a:rPr lang="en-US"/>
              <a:t> is the de facto automated software testing technique.</a:t>
            </a:r>
            <a:r>
              <a:rPr lang="zh-CN" altLang="en-US"/>
              <a:t> </a:t>
            </a:r>
            <a:r>
              <a:rPr lang="en-US" altLang="zh-CN"/>
              <a:t>In</a:t>
            </a:r>
            <a:r>
              <a:rPr lang="zh-CN" altLang="en-US"/>
              <a:t> </a:t>
            </a:r>
            <a:r>
              <a:rPr lang="en-US" altLang="zh-CN"/>
              <a:t>order</a:t>
            </a:r>
            <a:r>
              <a:rPr lang="zh-CN" altLang="en-US"/>
              <a:t> </a:t>
            </a:r>
            <a:r>
              <a:rPr lang="en-US" altLang="zh-CN"/>
              <a:t>to</a:t>
            </a:r>
            <a:r>
              <a:rPr lang="zh-CN" altLang="en-US"/>
              <a:t> </a:t>
            </a:r>
            <a:r>
              <a:rPr lang="en-US" altLang="zh-CN"/>
              <a:t>identify</a:t>
            </a:r>
            <a:r>
              <a:rPr lang="zh-CN" altLang="en-US"/>
              <a:t> </a:t>
            </a:r>
            <a:r>
              <a:rPr lang="en-US" altLang="zh-CN"/>
              <a:t>vulnerabilities</a:t>
            </a:r>
            <a:r>
              <a:rPr lang="zh-CN" altLang="en-US"/>
              <a:t> </a:t>
            </a:r>
            <a:r>
              <a:rPr lang="en-US" altLang="zh-CN"/>
              <a:t>more</a:t>
            </a:r>
            <a:r>
              <a:rPr lang="zh-CN" altLang="en-US"/>
              <a:t> </a:t>
            </a:r>
            <a:r>
              <a:rPr lang="en-US" altLang="zh-CN"/>
              <a:t>efficiently</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designed</a:t>
            </a:r>
            <a:r>
              <a:rPr lang="en-US" sz="1200" kern="1200">
                <a:solidFill>
                  <a:schemeClr val="tx1"/>
                </a:solidFill>
                <a:effectLst/>
                <a:latin typeface="+mn-lt"/>
                <a:ea typeface="+mn-ea"/>
                <a:cs typeface="+mn-cs"/>
              </a:rPr>
              <a:t> a hardware-assisted fuzzing tool which </a:t>
            </a:r>
            <a:r>
              <a:rPr lang="en-US" altLang="zh-CN" sz="1200" kern="1200">
                <a:solidFill>
                  <a:schemeClr val="tx1"/>
                </a:solidFill>
                <a:effectLst/>
                <a:latin typeface="+mn-lt"/>
                <a:ea typeface="+mn-ea"/>
                <a:cs typeface="+mn-cs"/>
              </a:rPr>
              <a:t>leverages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hardware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feature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impro</a:t>
            </a:r>
            <a:r>
              <a:rPr lang="en-US" altLang="zh-CN" sz="1200" kern="1200">
                <a:solidFill>
                  <a:schemeClr val="tx1"/>
                </a:solidFill>
                <a:effectLst/>
                <a:latin typeface="+mn-lt"/>
                <a:ea typeface="+mn-ea"/>
                <a:cs typeface="+mn-cs"/>
              </a:rPr>
              <a:t>ve</a:t>
            </a:r>
            <a:r>
              <a:rPr lang="en-US" sz="1200" kern="1200">
                <a:solidFill>
                  <a:schemeClr val="tx1"/>
                </a:solidFill>
                <a:effectLst/>
                <a:latin typeface="+mn-lt"/>
                <a:ea typeface="+mn-ea"/>
                <a:cs typeface="+mn-cs"/>
              </a:rPr>
              <a:t> the performance of binary-only fuzzing and explor</a:t>
            </a:r>
            <a:r>
              <a:rPr lang="en-US" altLang="zh-CN" sz="1200" kern="1200">
                <a:solidFill>
                  <a:schemeClr val="tx1"/>
                </a:solidFill>
                <a:effectLst/>
                <a:latin typeface="+mn-lt"/>
                <a:ea typeface="+mn-ea"/>
                <a:cs typeface="+mn-cs"/>
              </a:rPr>
              <a:t>e</a:t>
            </a:r>
            <a:r>
              <a:rPr lang="en-US" sz="1200" kern="1200">
                <a:solidFill>
                  <a:schemeClr val="tx1"/>
                </a:solidFill>
                <a:effectLst/>
                <a:latin typeface="+mn-lt"/>
                <a:ea typeface="+mn-ea"/>
                <a:cs typeface="+mn-cs"/>
              </a:rPr>
              <a:t> new code space.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However,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problem</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not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solved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fuzzing</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needs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significant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time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lots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computation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resource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perform</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effectively.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Even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worse,</a:t>
            </a:r>
            <a:r>
              <a:rPr lang="zh-CN" altLang="en-US" sz="1200" kern="1200">
                <a:solidFill>
                  <a:schemeClr val="tx1"/>
                </a:solidFill>
                <a:effectLst/>
                <a:latin typeface="+mn-lt"/>
                <a:ea typeface="+mn-ea"/>
                <a:cs typeface="+mn-cs"/>
              </a:rPr>
              <a:t> </a:t>
            </a:r>
            <a:r>
              <a:rPr lang="en-US" altLang="zh-CN"/>
              <a:t>modern</a:t>
            </a:r>
            <a:r>
              <a:rPr lang="zh-CN" altLang="en-US"/>
              <a:t> </a:t>
            </a:r>
            <a:r>
              <a:rPr lang="en-US" altLang="zh-CN"/>
              <a:t>software</a:t>
            </a:r>
            <a:r>
              <a:rPr lang="zh-CN" altLang="en-US"/>
              <a:t> </a:t>
            </a:r>
            <a:r>
              <a:rPr lang="en-US" altLang="zh-CN"/>
              <a:t>systems</a:t>
            </a:r>
            <a:r>
              <a:rPr lang="zh-CN" altLang="en-US"/>
              <a:t> </a:t>
            </a:r>
            <a:r>
              <a:rPr lang="en-US" altLang="zh-CN"/>
              <a:t>are</a:t>
            </a:r>
            <a:r>
              <a:rPr lang="zh-CN" altLang="en-US"/>
              <a:t> </a:t>
            </a:r>
            <a:r>
              <a:rPr lang="en-US" altLang="zh-CN"/>
              <a:t>becoming</a:t>
            </a:r>
            <a:r>
              <a:rPr lang="zh-CN" altLang="en-US"/>
              <a:t> </a:t>
            </a:r>
            <a:r>
              <a:rPr lang="en-US" altLang="zh-CN"/>
              <a:t>more</a:t>
            </a:r>
            <a:r>
              <a:rPr lang="zh-CN" altLang="en-US"/>
              <a:t> </a:t>
            </a:r>
            <a:r>
              <a:rPr lang="en-US" altLang="zh-CN"/>
              <a:t>complex,</a:t>
            </a:r>
            <a:r>
              <a:rPr lang="zh-CN" altLang="en-US"/>
              <a:t> </a:t>
            </a:r>
            <a:r>
              <a:rPr lang="en-US" altLang="zh-CN"/>
              <a:t>and</a:t>
            </a:r>
            <a:r>
              <a:rPr lang="zh-CN" altLang="en-US"/>
              <a:t> </a:t>
            </a:r>
            <a:r>
              <a:rPr lang="en-US" altLang="zh-CN"/>
              <a:t>release</a:t>
            </a:r>
            <a:r>
              <a:rPr lang="zh-CN" altLang="en-US"/>
              <a:t> </a:t>
            </a:r>
            <a:r>
              <a:rPr lang="en-US" altLang="zh-CN"/>
              <a:t>cycles</a:t>
            </a:r>
            <a:r>
              <a:rPr lang="zh-CN" altLang="en-US"/>
              <a:t> </a:t>
            </a:r>
            <a:r>
              <a:rPr lang="en-US" altLang="zh-CN"/>
              <a:t>are</a:t>
            </a:r>
            <a:r>
              <a:rPr lang="zh-CN" altLang="en-US"/>
              <a:t> </a:t>
            </a:r>
            <a:r>
              <a:rPr lang="en-US" altLang="zh-CN"/>
              <a:t>getting</a:t>
            </a:r>
            <a:r>
              <a:rPr lang="zh-CN" altLang="en-US"/>
              <a:t> </a:t>
            </a:r>
            <a:r>
              <a:rPr lang="en-US" altLang="zh-CN"/>
              <a:t>shorter,</a:t>
            </a:r>
            <a:r>
              <a:rPr lang="zh-CN" altLang="en-US"/>
              <a:t> </a:t>
            </a:r>
            <a:r>
              <a:rPr lang="en-US" altLang="zh-CN"/>
              <a:t>testing</a:t>
            </a:r>
            <a:r>
              <a:rPr lang="zh-CN" altLang="en-US"/>
              <a:t> </a:t>
            </a:r>
            <a:r>
              <a:rPr lang="en-US" altLang="zh-CN"/>
              <a:t>teams</a:t>
            </a:r>
            <a:r>
              <a:rPr lang="zh-CN" altLang="en-US"/>
              <a:t> </a:t>
            </a:r>
            <a:r>
              <a:rPr lang="en-US" altLang="zh-CN"/>
              <a:t>cannot</a:t>
            </a:r>
            <a:r>
              <a:rPr lang="zh-CN" altLang="en-US"/>
              <a:t> </a:t>
            </a:r>
            <a:r>
              <a:rPr lang="en-US" altLang="zh-CN"/>
              <a:t>discover</a:t>
            </a:r>
            <a:r>
              <a:rPr lang="zh-CN" altLang="en-US"/>
              <a:t> </a:t>
            </a:r>
            <a:r>
              <a:rPr lang="en-US" altLang="zh-CN"/>
              <a:t>all</a:t>
            </a:r>
            <a:r>
              <a:rPr lang="zh-CN" altLang="en-US"/>
              <a:t> </a:t>
            </a:r>
            <a:r>
              <a:rPr lang="en-US" altLang="zh-CN"/>
              <a:t>the</a:t>
            </a:r>
            <a:r>
              <a:rPr lang="zh-CN" altLang="en-US"/>
              <a:t> </a:t>
            </a:r>
            <a:r>
              <a:rPr lang="en-US" altLang="zh-CN"/>
              <a:t>possible</a:t>
            </a:r>
            <a:r>
              <a:rPr lang="zh-CN" altLang="en-US"/>
              <a:t> </a:t>
            </a:r>
            <a:r>
              <a:rPr lang="en-US" altLang="zh-CN"/>
              <a:t>vulnerabilities</a:t>
            </a:r>
            <a:r>
              <a:rPr lang="zh-CN" altLang="en-US"/>
              <a:t> </a:t>
            </a:r>
            <a:r>
              <a:rPr lang="en-US" altLang="zh-CN"/>
              <a:t>before</a:t>
            </a:r>
            <a:r>
              <a:rPr lang="zh-CN" altLang="en-US"/>
              <a:t> </a:t>
            </a:r>
            <a:r>
              <a:rPr lang="en-US" altLang="zh-CN"/>
              <a:t>a</a:t>
            </a:r>
            <a:r>
              <a:rPr lang="zh-CN" altLang="en-US"/>
              <a:t> </a:t>
            </a:r>
            <a:r>
              <a:rPr lang="en-US" altLang="zh-CN"/>
              <a:t>software</a:t>
            </a:r>
            <a:r>
              <a:rPr lang="zh-CN" altLang="en-US"/>
              <a:t> </a:t>
            </a:r>
            <a:r>
              <a:rPr lang="en-US" altLang="zh-CN"/>
              <a:t>release.</a:t>
            </a:r>
            <a:r>
              <a:rPr lang="zh-CN" altLang="en-US"/>
              <a:t> </a:t>
            </a:r>
            <a:r>
              <a:rPr lang="en-US" altLang="zh-CN"/>
              <a:t>Therefore,</a:t>
            </a:r>
            <a:r>
              <a:rPr lang="zh-CN" altLang="en-US"/>
              <a:t> </a:t>
            </a:r>
            <a:r>
              <a:rPr lang="en-US" altLang="zh-CN"/>
              <a:t>an</a:t>
            </a:r>
            <a:r>
              <a:rPr lang="zh-CN" altLang="en-US"/>
              <a:t> </a:t>
            </a:r>
            <a:r>
              <a:rPr lang="en-US" altLang="zh-CN"/>
              <a:t>increasing</a:t>
            </a:r>
            <a:r>
              <a:rPr lang="zh-CN" altLang="en-US"/>
              <a:t> </a:t>
            </a:r>
            <a:r>
              <a:rPr lang="en-US" altLang="zh-CN"/>
              <a:t>number</a:t>
            </a:r>
            <a:r>
              <a:rPr lang="zh-CN" altLang="en-US"/>
              <a:t> </a:t>
            </a:r>
            <a:r>
              <a:rPr lang="en-US" altLang="zh-CN"/>
              <a:t>of</a:t>
            </a:r>
            <a:r>
              <a:rPr lang="zh-CN" altLang="en-US"/>
              <a:t> </a:t>
            </a:r>
            <a:r>
              <a:rPr lang="en-US" altLang="zh-CN"/>
              <a:t>software</a:t>
            </a:r>
            <a:r>
              <a:rPr lang="zh-CN" altLang="en-US"/>
              <a:t> </a:t>
            </a:r>
            <a:r>
              <a:rPr lang="en-US" altLang="zh-CN"/>
              <a:t>vendors</a:t>
            </a:r>
            <a:r>
              <a:rPr lang="zh-CN" altLang="en-US"/>
              <a:t> </a:t>
            </a:r>
            <a:r>
              <a:rPr lang="en-US" altLang="zh-CN"/>
              <a:t>have</a:t>
            </a:r>
            <a:r>
              <a:rPr lang="zh-CN" altLang="en-US"/>
              <a:t> </a:t>
            </a:r>
            <a:r>
              <a:rPr lang="en-US" altLang="zh-CN"/>
              <a:t>begun</a:t>
            </a:r>
            <a:r>
              <a:rPr lang="zh-CN" altLang="en-US"/>
              <a:t> </a:t>
            </a:r>
            <a:r>
              <a:rPr lang="en-US" altLang="zh-CN"/>
              <a:t>to</a:t>
            </a:r>
            <a:r>
              <a:rPr lang="zh-CN" altLang="en-US"/>
              <a:t> </a:t>
            </a:r>
            <a:r>
              <a:rPr lang="en-US" altLang="zh-CN"/>
              <a:t>rely</a:t>
            </a:r>
            <a:r>
              <a:rPr lang="zh-CN" altLang="en-US"/>
              <a:t> </a:t>
            </a:r>
            <a:r>
              <a:rPr lang="en-US" altLang="zh-CN"/>
              <a:t>on</a:t>
            </a:r>
            <a:r>
              <a:rPr lang="zh-CN" altLang="en-US"/>
              <a:t> </a:t>
            </a:r>
            <a:r>
              <a:rPr lang="en-US" altLang="zh-CN"/>
              <a:t>the</a:t>
            </a:r>
            <a:r>
              <a:rPr lang="zh-CN" altLang="en-US"/>
              <a:t> </a:t>
            </a:r>
            <a:r>
              <a:rPr lang="en-US" altLang="zh-CN"/>
              <a:t>power</a:t>
            </a:r>
            <a:r>
              <a:rPr lang="zh-CN" altLang="en-US"/>
              <a:t> </a:t>
            </a:r>
            <a:r>
              <a:rPr lang="en-US" altLang="zh-CN"/>
              <a:t>of</a:t>
            </a:r>
            <a:r>
              <a:rPr lang="zh-CN" altLang="en-US"/>
              <a:t> </a:t>
            </a:r>
            <a:r>
              <a:rPr lang="en-US" altLang="zh-CN"/>
              <a:t>the</a:t>
            </a:r>
            <a:r>
              <a:rPr lang="zh-CN" altLang="en-US"/>
              <a:t> </a:t>
            </a:r>
            <a:r>
              <a:rPr lang="en-US" altLang="zh-CN"/>
              <a:t>Crowd</a:t>
            </a:r>
            <a:r>
              <a:rPr lang="zh-CN" altLang="en-US"/>
              <a:t> </a:t>
            </a:r>
            <a:r>
              <a:rPr lang="en-US" altLang="zh-CN"/>
              <a:t>(i.e.,</a:t>
            </a:r>
            <a:r>
              <a:rPr lang="zh-CN" altLang="en-US"/>
              <a:t> </a:t>
            </a:r>
            <a:r>
              <a:rPr lang="en-US" altLang="zh-CN"/>
              <a:t>any</a:t>
            </a:r>
            <a:r>
              <a:rPr lang="zh-CN" altLang="en-US"/>
              <a:t> </a:t>
            </a:r>
            <a:r>
              <a:rPr lang="en-US" altLang="zh-CN"/>
              <a:t>software</a:t>
            </a:r>
            <a:r>
              <a:rPr lang="zh-CN" altLang="en-US"/>
              <a:t> </a:t>
            </a:r>
            <a:r>
              <a:rPr lang="en-US" altLang="zh-CN"/>
              <a:t>users</a:t>
            </a:r>
            <a:r>
              <a:rPr lang="zh-CN" altLang="en-US"/>
              <a:t> </a:t>
            </a:r>
            <a:r>
              <a:rPr lang="en-US" altLang="zh-CN"/>
              <a:t>on</a:t>
            </a:r>
            <a:r>
              <a:rPr lang="zh-CN" altLang="en-US"/>
              <a:t> </a:t>
            </a:r>
            <a:r>
              <a:rPr lang="en-US" altLang="zh-CN"/>
              <a:t>the</a:t>
            </a:r>
            <a:r>
              <a:rPr lang="zh-CN" altLang="en-US"/>
              <a:t> </a:t>
            </a:r>
            <a:r>
              <a:rPr lang="en-US" altLang="zh-CN"/>
              <a:t>Internet)</a:t>
            </a:r>
            <a:r>
              <a:rPr lang="zh-CN" altLang="en-US"/>
              <a:t> </a:t>
            </a:r>
            <a:r>
              <a:rPr lang="en-US" altLang="zh-CN"/>
              <a:t>for</a:t>
            </a:r>
            <a:r>
              <a:rPr lang="zh-CN" altLang="en-US"/>
              <a:t> </a:t>
            </a:r>
            <a:r>
              <a:rPr lang="en-US" altLang="zh-CN"/>
              <a:t>vulnerability</a:t>
            </a:r>
            <a:r>
              <a:rPr lang="zh-CN" altLang="en-US"/>
              <a:t> </a:t>
            </a:r>
            <a:r>
              <a:rPr lang="en-US" altLang="zh-CN"/>
              <a:t>discovery.</a:t>
            </a:r>
          </a:p>
        </p:txBody>
      </p:sp>
      <p:sp>
        <p:nvSpPr>
          <p:cNvPr id="4" name="Slide Number Placeholder 3"/>
          <p:cNvSpPr>
            <a:spLocks noGrp="1"/>
          </p:cNvSpPr>
          <p:nvPr>
            <p:ph type="sldNum" sz="quarter" idx="5"/>
          </p:nvPr>
        </p:nvSpPr>
        <p:spPr/>
        <p:txBody>
          <a:bodyPr/>
          <a:lstStyle/>
          <a:p>
            <a:fld id="{E6123A1B-2FB2-C846-992E-5CC4E39B980C}" type="slidenum">
              <a:rPr lang="en-US" smtClean="0"/>
              <a:t>5</a:t>
            </a:fld>
            <a:endParaRPr lang="en-US"/>
          </a:p>
        </p:txBody>
      </p:sp>
    </p:spTree>
    <p:extLst>
      <p:ext uri="{BB962C8B-B14F-4D97-AF65-F5344CB8AC3E}">
        <p14:creationId xmlns:p14="http://schemas.microsoft.com/office/powerpoint/2010/main" val="336873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Emphasize</a:t>
            </a:r>
            <a:r>
              <a:rPr lang="zh-CN" altLang="en-US"/>
              <a:t> </a:t>
            </a:r>
            <a:r>
              <a:rPr lang="en-US" altLang="zh-CN"/>
              <a:t>the</a:t>
            </a:r>
            <a:r>
              <a:rPr lang="zh-CN" altLang="en-US"/>
              <a:t> </a:t>
            </a:r>
            <a:r>
              <a:rPr lang="en-US" altLang="zh-CN"/>
              <a:t>damage</a:t>
            </a:r>
            <a:r>
              <a:rPr lang="zh-CN" altLang="en-US"/>
              <a:t> </a:t>
            </a:r>
            <a:r>
              <a:rPr lang="en-US" altLang="zh-CN"/>
              <a:t>to</a:t>
            </a:r>
            <a:r>
              <a:rPr lang="zh-CN" altLang="en-US"/>
              <a:t> </a:t>
            </a:r>
            <a:r>
              <a:rPr lang="en-US" altLang="zh-CN"/>
              <a:t>Software</a:t>
            </a:r>
            <a:r>
              <a:rPr lang="zh-CN" altLang="en-US"/>
              <a:t> </a:t>
            </a:r>
            <a:r>
              <a:rPr lang="en-US" altLang="zh-CN"/>
              <a:t>Vendors</a:t>
            </a:r>
            <a:r>
              <a:rPr lang="zh-CN" altLang="en-US"/>
              <a:t> </a:t>
            </a:r>
            <a:r>
              <a:rPr lang="en-US" altLang="zh-CN"/>
              <a:t>and</a:t>
            </a:r>
            <a:r>
              <a:rPr lang="zh-CN" altLang="en-US"/>
              <a:t> </a:t>
            </a:r>
            <a:r>
              <a:rPr lang="en-US" altLang="zh-CN"/>
              <a:t>Software</a:t>
            </a:r>
            <a:r>
              <a:rPr lang="zh-CN" altLang="en-US"/>
              <a:t> </a:t>
            </a:r>
            <a:r>
              <a:rPr lang="en-US" altLang="zh-CN"/>
              <a:t>Users</a:t>
            </a:r>
          </a:p>
          <a:p>
            <a:r>
              <a:rPr lang="en-US" altLang="zh-CN"/>
              <a:t>The</a:t>
            </a:r>
            <a:r>
              <a:rPr lang="zh-CN" altLang="en-US"/>
              <a:t> </a:t>
            </a:r>
            <a:r>
              <a:rPr lang="en-US" altLang="zh-CN"/>
              <a:t>most</a:t>
            </a:r>
            <a:r>
              <a:rPr lang="zh-CN" altLang="en-US"/>
              <a:t> </a:t>
            </a:r>
            <a:r>
              <a:rPr lang="en-US" altLang="zh-CN"/>
              <a:t>damaging</a:t>
            </a:r>
            <a:r>
              <a:rPr lang="zh-CN" altLang="en-US"/>
              <a:t> </a:t>
            </a:r>
            <a:r>
              <a:rPr lang="en-US" altLang="zh-CN"/>
              <a:t>Vulnerability</a:t>
            </a:r>
            <a:r>
              <a:rPr lang="zh-CN" altLang="en-US"/>
              <a:t> </a:t>
            </a:r>
            <a:r>
              <a:rPr lang="en-US" altLang="zh-CN"/>
              <a:t>examples</a:t>
            </a:r>
            <a:r>
              <a:rPr lang="zh-CN" altLang="en-US"/>
              <a:t> </a:t>
            </a:r>
            <a:r>
              <a:rPr lang="en-US" altLang="zh-CN"/>
              <a:t>(Ten</a:t>
            </a:r>
            <a:r>
              <a:rPr lang="zh-CN" altLang="en-US"/>
              <a:t> </a:t>
            </a:r>
            <a:r>
              <a:rPr lang="en-US" altLang="zh-CN"/>
              <a:t>years</a:t>
            </a:r>
            <a:r>
              <a:rPr lang="zh-CN" altLang="en-US"/>
              <a:t> </a:t>
            </a:r>
            <a:r>
              <a:rPr lang="en-US" altLang="zh-CN"/>
              <a:t>from</a:t>
            </a:r>
            <a:r>
              <a:rPr lang="zh-CN" altLang="en-US"/>
              <a:t> </a:t>
            </a:r>
            <a:r>
              <a:rPr lang="en-US" altLang="zh-CN"/>
              <a:t>2010</a:t>
            </a:r>
            <a:r>
              <a:rPr lang="zh-CN" altLang="en-US"/>
              <a:t> </a:t>
            </a:r>
            <a:r>
              <a:rPr lang="en-US" altLang="zh-CN"/>
              <a:t>to</a:t>
            </a:r>
            <a:r>
              <a:rPr lang="zh-CN" altLang="en-US"/>
              <a:t> </a:t>
            </a:r>
            <a:r>
              <a:rPr lang="en-US" altLang="zh-CN"/>
              <a:t>2019)</a:t>
            </a:r>
          </a:p>
          <a:p>
            <a:r>
              <a:rPr lang="en-US" altLang="zh-CN"/>
              <a:t>The</a:t>
            </a:r>
            <a:r>
              <a:rPr lang="zh-CN" altLang="en-US"/>
              <a:t> </a:t>
            </a:r>
            <a:r>
              <a:rPr lang="en-US" altLang="zh-CN"/>
              <a:t>damage</a:t>
            </a:r>
            <a:r>
              <a:rPr lang="zh-CN" altLang="en-US"/>
              <a:t> </a:t>
            </a:r>
            <a:r>
              <a:rPr lang="en-US" altLang="zh-CN"/>
              <a:t>caused</a:t>
            </a:r>
            <a:r>
              <a:rPr lang="zh-CN" altLang="en-US"/>
              <a:t> </a:t>
            </a:r>
            <a:r>
              <a:rPr lang="en-US" altLang="zh-CN"/>
              <a:t>by</a:t>
            </a:r>
            <a:r>
              <a:rPr lang="zh-CN" altLang="en-US"/>
              <a:t> </a:t>
            </a:r>
            <a:r>
              <a:rPr lang="en-US" altLang="zh-CN"/>
              <a:t>those</a:t>
            </a:r>
            <a:r>
              <a:rPr lang="zh-CN" altLang="en-US"/>
              <a:t> </a:t>
            </a:r>
            <a:r>
              <a:rPr lang="en-US" altLang="zh-CN"/>
              <a:t>vulnerabilities</a:t>
            </a:r>
          </a:p>
          <a:p>
            <a:r>
              <a:rPr lang="en-US" altLang="zh-CN" sz="1200" b="0" i="0" kern="1200">
                <a:solidFill>
                  <a:schemeClr val="tx1"/>
                </a:solidFill>
                <a:effectLst/>
                <a:latin typeface="+mn-lt"/>
                <a:ea typeface="+mn-ea"/>
                <a:cs typeface="+mn-cs"/>
              </a:rPr>
              <a:t>O</a:t>
            </a:r>
            <a:r>
              <a:rPr lang="en-US" sz="1200" b="0" i="0" kern="1200">
                <a:solidFill>
                  <a:schemeClr val="tx1"/>
                </a:solidFill>
                <a:effectLst/>
                <a:latin typeface="+mn-lt"/>
                <a:ea typeface="+mn-ea"/>
                <a:cs typeface="+mn-cs"/>
              </a:rPr>
              <a:t>pen source security vulnerabilities start to have their own logo</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55</a:t>
            </a:fld>
            <a:endParaRPr lang="en-US"/>
          </a:p>
        </p:txBody>
      </p:sp>
    </p:spTree>
    <p:extLst>
      <p:ext uri="{BB962C8B-B14F-4D97-AF65-F5344CB8AC3E}">
        <p14:creationId xmlns:p14="http://schemas.microsoft.com/office/powerpoint/2010/main" val="38731600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In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step</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discovery,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a:t>
            </a:r>
            <a:r>
              <a:rPr lang="en-US" altLang="zh-CN"/>
              <a:t>oftware</a:t>
            </a:r>
            <a:r>
              <a:rPr lang="zh-CN" altLang="en-US"/>
              <a:t> </a:t>
            </a:r>
            <a:r>
              <a:rPr lang="en-US"/>
              <a:t>vendors set up testing teams and employ various</a:t>
            </a:r>
            <a:r>
              <a:rPr lang="zh-CN" altLang="en-US"/>
              <a:t> </a:t>
            </a:r>
            <a:r>
              <a:rPr lang="en-US" altLang="zh-CN"/>
              <a:t>testing</a:t>
            </a:r>
            <a:r>
              <a:rPr lang="en-US"/>
              <a:t> </a:t>
            </a:r>
            <a:r>
              <a:rPr lang="en-US" altLang="zh-CN"/>
              <a:t>techniques</a:t>
            </a:r>
            <a:r>
              <a:rPr lang="zh-CN" altLang="en-US"/>
              <a:t> </a:t>
            </a:r>
            <a:r>
              <a:rPr lang="en-US"/>
              <a:t>to identify vulnerabilities</a:t>
            </a:r>
            <a:r>
              <a:rPr lang="en-US" altLang="zh-CN"/>
              <a:t>.</a:t>
            </a:r>
            <a:r>
              <a:rPr lang="zh-CN" altLang="en-US"/>
              <a:t> </a:t>
            </a:r>
            <a:r>
              <a:rPr lang="en-US" altLang="zh-CN"/>
              <a:t>F</a:t>
            </a:r>
            <a:r>
              <a:rPr lang="en-US"/>
              <a:t>uzz</a:t>
            </a:r>
            <a:r>
              <a:rPr lang="zh-CN" altLang="en-US"/>
              <a:t> </a:t>
            </a:r>
            <a:r>
              <a:rPr lang="en-US" altLang="zh-CN"/>
              <a:t>testing</a:t>
            </a:r>
            <a:r>
              <a:rPr lang="en-US"/>
              <a:t> is the de facto automated software testing technique. It provides invalid, unexpected, or random data as inputs to the target program in order to</a:t>
            </a:r>
            <a:r>
              <a:rPr lang="zh-CN" altLang="en-US"/>
              <a:t> </a:t>
            </a:r>
            <a:r>
              <a:rPr lang="en-US" altLang="zh-CN"/>
              <a:t>trigger</a:t>
            </a:r>
            <a:r>
              <a:rPr lang="zh-CN" altLang="en-US"/>
              <a:t> </a:t>
            </a:r>
            <a:r>
              <a:rPr lang="en-US" altLang="zh-CN"/>
              <a:t>some</a:t>
            </a:r>
            <a:r>
              <a:rPr lang="zh-CN" altLang="en-US"/>
              <a:t> </a:t>
            </a:r>
            <a:r>
              <a:rPr lang="en-US" altLang="zh-CN"/>
              <a:t>abnormal</a:t>
            </a:r>
            <a:r>
              <a:rPr lang="zh-CN" altLang="en-US"/>
              <a:t> </a:t>
            </a:r>
            <a:r>
              <a:rPr lang="en-US" altLang="zh-CN"/>
              <a:t>behaviors,</a:t>
            </a:r>
            <a:r>
              <a:rPr lang="zh-CN" altLang="en-US"/>
              <a:t> </a:t>
            </a:r>
            <a:r>
              <a:rPr lang="en-US" altLang="zh-CN"/>
              <a:t>such</a:t>
            </a:r>
            <a:r>
              <a:rPr lang="zh-CN" altLang="en-US"/>
              <a:t> </a:t>
            </a:r>
            <a:r>
              <a:rPr lang="en-US" altLang="zh-CN"/>
              <a:t>as</a:t>
            </a:r>
            <a:r>
              <a:rPr lang="zh-CN" altLang="en-US"/>
              <a:t> </a:t>
            </a:r>
            <a:r>
              <a:rPr lang="en-US" altLang="zh-CN"/>
              <a:t>crash.</a:t>
            </a:r>
            <a:r>
              <a:rPr lang="zh-CN" altLang="en-US"/>
              <a:t> </a:t>
            </a:r>
            <a:r>
              <a:rPr lang="en-US" altLang="zh-CN"/>
              <a:t>The</a:t>
            </a:r>
            <a:r>
              <a:rPr lang="zh-CN" altLang="en-US"/>
              <a:t> </a:t>
            </a:r>
            <a:r>
              <a:rPr lang="en-US" altLang="zh-CN"/>
              <a:t>abnormal</a:t>
            </a:r>
            <a:r>
              <a:rPr lang="zh-CN" altLang="en-US"/>
              <a:t> </a:t>
            </a:r>
            <a:r>
              <a:rPr lang="en-US" altLang="zh-CN"/>
              <a:t>behaviors</a:t>
            </a:r>
            <a:r>
              <a:rPr lang="zh-CN" altLang="en-US"/>
              <a:t> </a:t>
            </a:r>
            <a:r>
              <a:rPr lang="en-US" altLang="zh-CN"/>
              <a:t>are</a:t>
            </a:r>
            <a:r>
              <a:rPr lang="zh-CN" altLang="en-US"/>
              <a:t> </a:t>
            </a:r>
            <a:r>
              <a:rPr lang="en-US" altLang="zh-CN"/>
              <a:t>the</a:t>
            </a:r>
            <a:r>
              <a:rPr lang="zh-CN" altLang="en-US"/>
              <a:t> </a:t>
            </a:r>
            <a:r>
              <a:rPr lang="en-US" altLang="zh-CN"/>
              <a:t>symptom</a:t>
            </a:r>
            <a:r>
              <a:rPr lang="zh-CN" altLang="en-US"/>
              <a:t> </a:t>
            </a:r>
            <a:r>
              <a:rPr lang="en-US" altLang="zh-CN"/>
              <a:t>of</a:t>
            </a:r>
            <a:r>
              <a:rPr lang="zh-CN" altLang="en-US"/>
              <a:t> </a:t>
            </a:r>
            <a:r>
              <a:rPr lang="en-US" altLang="zh-CN"/>
              <a:t>vulnerabilities</a:t>
            </a:r>
            <a:r>
              <a:rPr lang="en-US"/>
              <a:t> inside.</a:t>
            </a:r>
            <a:r>
              <a:rPr lang="zh-CN" altLang="en-US"/>
              <a:t> </a:t>
            </a:r>
            <a:r>
              <a:rPr lang="en-US" altLang="zh-CN"/>
              <a:t>However,</a:t>
            </a:r>
            <a:r>
              <a:rPr lang="zh-CN" altLang="en-US"/>
              <a:t> </a:t>
            </a:r>
            <a:r>
              <a:rPr lang="en-US" altLang="zh-CN" sz="1200" b="0" i="0" u="none" strike="noStrike" kern="1200">
                <a:solidFill>
                  <a:schemeClr val="tx1"/>
                </a:solidFill>
                <a:effectLst/>
                <a:latin typeface="+mn-lt"/>
                <a:ea typeface="+mn-ea"/>
                <a:cs typeface="+mn-cs"/>
              </a:rPr>
              <a:t>binary-only fuzzing is 2 to 5 times slower than native fuzzing.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solve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this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problem</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and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speed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up</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vulnerability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discovery,</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designed</a:t>
            </a:r>
            <a:r>
              <a:rPr lang="en-US" sz="1200" kern="1200">
                <a:solidFill>
                  <a:schemeClr val="tx1"/>
                </a:solidFill>
                <a:effectLst/>
                <a:latin typeface="+mn-lt"/>
                <a:ea typeface="+mn-ea"/>
                <a:cs typeface="+mn-cs"/>
              </a:rPr>
              <a:t> an efficient hardware-assisted fuzzing tool which replace</a:t>
            </a:r>
            <a:r>
              <a:rPr lang="en-US" altLang="zh-CN" sz="1200" kern="1200">
                <a:solidFill>
                  <a:schemeClr val="tx1"/>
                </a:solidFill>
                <a:effectLst/>
                <a:latin typeface="+mn-lt"/>
                <a:ea typeface="+mn-ea"/>
                <a:cs typeface="+mn-cs"/>
              </a:rPr>
              <a:t>s</a:t>
            </a:r>
            <a:r>
              <a:rPr lang="en-US" sz="1200" kern="1200">
                <a:solidFill>
                  <a:schemeClr val="tx1"/>
                </a:solidFill>
                <a:effectLst/>
                <a:latin typeface="+mn-lt"/>
                <a:ea typeface="+mn-ea"/>
                <a:cs typeface="+mn-cs"/>
              </a:rPr>
              <a:t> the heavy </a:t>
            </a:r>
            <a:r>
              <a:rPr lang="en-US" altLang="zh-CN" sz="1200" kern="1200">
                <a:solidFill>
                  <a:schemeClr val="tx1"/>
                </a:solidFill>
                <a:effectLst/>
                <a:latin typeface="+mn-lt"/>
                <a:ea typeface="+mn-ea"/>
                <a:cs typeface="+mn-cs"/>
              </a:rPr>
              <a:t>software</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instrumentation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with</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one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hardware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feature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collect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code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coverage</a:t>
            </a:r>
            <a:r>
              <a:rPr lang="en-US" sz="1200" kern="1200">
                <a:solidFill>
                  <a:schemeClr val="tx1"/>
                </a:solidFill>
                <a:effectLst/>
                <a:latin typeface="+mn-lt"/>
                <a:ea typeface="+mn-ea"/>
                <a:cs typeface="+mn-cs"/>
              </a:rPr>
              <a:t>, and thus improve the performance of binary-only fuzzing and explore new code space.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However,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fuzzing</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needs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lots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significant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time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computation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resource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perform</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effectively.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Even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worse,</a:t>
            </a:r>
            <a:r>
              <a:rPr lang="zh-CN" altLang="en-US" sz="1200" kern="1200">
                <a:solidFill>
                  <a:schemeClr val="tx1"/>
                </a:solidFill>
                <a:effectLst/>
                <a:latin typeface="+mn-lt"/>
                <a:ea typeface="+mn-ea"/>
                <a:cs typeface="+mn-cs"/>
              </a:rPr>
              <a:t> </a:t>
            </a:r>
            <a:r>
              <a:rPr lang="en-US" altLang="zh-CN"/>
              <a:t>modern</a:t>
            </a:r>
            <a:r>
              <a:rPr lang="zh-CN" altLang="en-US"/>
              <a:t> </a:t>
            </a:r>
            <a:r>
              <a:rPr lang="en-US" altLang="zh-CN"/>
              <a:t>software</a:t>
            </a:r>
            <a:r>
              <a:rPr lang="zh-CN" altLang="en-US"/>
              <a:t> </a:t>
            </a:r>
            <a:r>
              <a:rPr lang="en-US" altLang="zh-CN"/>
              <a:t>systems</a:t>
            </a:r>
            <a:r>
              <a:rPr lang="zh-CN" altLang="en-US"/>
              <a:t> </a:t>
            </a:r>
            <a:r>
              <a:rPr lang="en-US" altLang="zh-CN"/>
              <a:t>are</a:t>
            </a:r>
            <a:r>
              <a:rPr lang="zh-CN" altLang="en-US"/>
              <a:t> </a:t>
            </a:r>
            <a:r>
              <a:rPr lang="en-US" altLang="zh-CN"/>
              <a:t>becoming</a:t>
            </a:r>
            <a:r>
              <a:rPr lang="zh-CN" altLang="en-US"/>
              <a:t> </a:t>
            </a:r>
            <a:r>
              <a:rPr lang="en-US" altLang="zh-CN"/>
              <a:t>more</a:t>
            </a:r>
            <a:r>
              <a:rPr lang="zh-CN" altLang="en-US"/>
              <a:t> </a:t>
            </a:r>
            <a:r>
              <a:rPr lang="en-US" altLang="zh-CN"/>
              <a:t>complex,</a:t>
            </a:r>
            <a:r>
              <a:rPr lang="zh-CN" altLang="en-US"/>
              <a:t> </a:t>
            </a:r>
            <a:r>
              <a:rPr lang="en-US" altLang="zh-CN"/>
              <a:t>and</a:t>
            </a:r>
            <a:r>
              <a:rPr lang="zh-CN" altLang="en-US"/>
              <a:t> </a:t>
            </a:r>
            <a:r>
              <a:rPr lang="en-US" altLang="zh-CN"/>
              <a:t>release</a:t>
            </a:r>
            <a:r>
              <a:rPr lang="zh-CN" altLang="en-US"/>
              <a:t> </a:t>
            </a:r>
            <a:r>
              <a:rPr lang="en-US" altLang="zh-CN"/>
              <a:t>cycles</a:t>
            </a:r>
            <a:r>
              <a:rPr lang="zh-CN" altLang="en-US"/>
              <a:t> </a:t>
            </a:r>
            <a:r>
              <a:rPr lang="en-US" altLang="zh-CN"/>
              <a:t>are</a:t>
            </a:r>
            <a:r>
              <a:rPr lang="zh-CN" altLang="en-US"/>
              <a:t> </a:t>
            </a:r>
            <a:r>
              <a:rPr lang="en-US" altLang="zh-CN"/>
              <a:t>getting</a:t>
            </a:r>
            <a:r>
              <a:rPr lang="zh-CN" altLang="en-US"/>
              <a:t> </a:t>
            </a:r>
            <a:r>
              <a:rPr lang="en-US" altLang="zh-CN"/>
              <a:t>shorter,</a:t>
            </a:r>
            <a:r>
              <a:rPr lang="zh-CN" altLang="en-US"/>
              <a:t> </a:t>
            </a:r>
            <a:r>
              <a:rPr lang="en-US" altLang="zh-CN"/>
              <a:t>testing</a:t>
            </a:r>
            <a:r>
              <a:rPr lang="zh-CN" altLang="en-US"/>
              <a:t> </a:t>
            </a:r>
            <a:r>
              <a:rPr lang="en-US" altLang="zh-CN"/>
              <a:t>teams</a:t>
            </a:r>
            <a:r>
              <a:rPr lang="zh-CN" altLang="en-US"/>
              <a:t> </a:t>
            </a:r>
            <a:r>
              <a:rPr lang="en-US" altLang="zh-CN"/>
              <a:t>cannot</a:t>
            </a:r>
            <a:r>
              <a:rPr lang="zh-CN" altLang="en-US"/>
              <a:t> </a:t>
            </a:r>
            <a:r>
              <a:rPr lang="en-US" altLang="zh-CN"/>
              <a:t>discover</a:t>
            </a:r>
            <a:r>
              <a:rPr lang="zh-CN" altLang="en-US"/>
              <a:t> </a:t>
            </a:r>
            <a:r>
              <a:rPr lang="en-US" altLang="zh-CN"/>
              <a:t>all</a:t>
            </a:r>
            <a:r>
              <a:rPr lang="zh-CN" altLang="en-US"/>
              <a:t> </a:t>
            </a:r>
            <a:r>
              <a:rPr lang="en-US" altLang="zh-CN"/>
              <a:t>the</a:t>
            </a:r>
            <a:r>
              <a:rPr lang="zh-CN" altLang="en-US"/>
              <a:t> </a:t>
            </a:r>
            <a:r>
              <a:rPr lang="en-US" altLang="zh-CN"/>
              <a:t>possible</a:t>
            </a:r>
            <a:r>
              <a:rPr lang="zh-CN" altLang="en-US"/>
              <a:t> </a:t>
            </a:r>
            <a:r>
              <a:rPr lang="en-US" altLang="zh-CN"/>
              <a:t>vulnerabilities</a:t>
            </a:r>
            <a:r>
              <a:rPr lang="zh-CN" altLang="en-US"/>
              <a:t> </a:t>
            </a:r>
            <a:r>
              <a:rPr lang="en-US" altLang="zh-CN"/>
              <a:t>before</a:t>
            </a:r>
            <a:r>
              <a:rPr lang="zh-CN" altLang="en-US"/>
              <a:t> </a:t>
            </a:r>
            <a:r>
              <a:rPr lang="en-US" altLang="zh-CN"/>
              <a:t>a</a:t>
            </a:r>
            <a:r>
              <a:rPr lang="zh-CN" altLang="en-US"/>
              <a:t> </a:t>
            </a:r>
            <a:r>
              <a:rPr lang="en-US" altLang="zh-CN"/>
              <a:t>software</a:t>
            </a:r>
            <a:r>
              <a:rPr lang="zh-CN" altLang="en-US"/>
              <a:t> </a:t>
            </a:r>
            <a:r>
              <a:rPr lang="en-US" altLang="zh-CN"/>
              <a:t>release.</a:t>
            </a:r>
            <a:r>
              <a:rPr lang="zh-CN" altLang="en-US"/>
              <a:t> </a:t>
            </a:r>
            <a:r>
              <a:rPr lang="en-US" altLang="zh-CN"/>
              <a:t>Therefore,</a:t>
            </a:r>
            <a:r>
              <a:rPr lang="zh-CN" altLang="en-US"/>
              <a:t> </a:t>
            </a:r>
            <a:r>
              <a:rPr lang="en-US" altLang="zh-CN"/>
              <a:t>an</a:t>
            </a:r>
            <a:r>
              <a:rPr lang="zh-CN" altLang="en-US"/>
              <a:t> </a:t>
            </a:r>
            <a:r>
              <a:rPr lang="en-US" altLang="zh-CN"/>
              <a:t>increasing</a:t>
            </a:r>
            <a:r>
              <a:rPr lang="zh-CN" altLang="en-US"/>
              <a:t> </a:t>
            </a:r>
            <a:r>
              <a:rPr lang="en-US" altLang="zh-CN"/>
              <a:t>number</a:t>
            </a:r>
            <a:r>
              <a:rPr lang="zh-CN" altLang="en-US"/>
              <a:t> </a:t>
            </a:r>
            <a:r>
              <a:rPr lang="en-US" altLang="zh-CN"/>
              <a:t>of</a:t>
            </a:r>
            <a:r>
              <a:rPr lang="zh-CN" altLang="en-US"/>
              <a:t> </a:t>
            </a:r>
            <a:r>
              <a:rPr lang="en-US" altLang="zh-CN"/>
              <a:t>software</a:t>
            </a:r>
            <a:r>
              <a:rPr lang="zh-CN" altLang="en-US"/>
              <a:t> </a:t>
            </a:r>
            <a:r>
              <a:rPr lang="en-US" altLang="zh-CN"/>
              <a:t>vendors</a:t>
            </a:r>
            <a:r>
              <a:rPr lang="zh-CN" altLang="en-US"/>
              <a:t> </a:t>
            </a:r>
            <a:r>
              <a:rPr lang="en-US" altLang="zh-CN"/>
              <a:t>have</a:t>
            </a:r>
            <a:r>
              <a:rPr lang="zh-CN" altLang="en-US"/>
              <a:t> </a:t>
            </a:r>
            <a:r>
              <a:rPr lang="en-US" altLang="zh-CN"/>
              <a:t>begun</a:t>
            </a:r>
            <a:r>
              <a:rPr lang="zh-CN" altLang="en-US"/>
              <a:t> </a:t>
            </a:r>
            <a:r>
              <a:rPr lang="en-US" altLang="zh-CN"/>
              <a:t>to</a:t>
            </a:r>
            <a:r>
              <a:rPr lang="zh-CN" altLang="en-US"/>
              <a:t> </a:t>
            </a:r>
            <a:r>
              <a:rPr lang="en-US" altLang="zh-CN"/>
              <a:t>reply</a:t>
            </a:r>
            <a:r>
              <a:rPr lang="zh-CN" altLang="en-US"/>
              <a:t> </a:t>
            </a:r>
            <a:r>
              <a:rPr lang="en-US" altLang="zh-CN"/>
              <a:t>on</a:t>
            </a:r>
            <a:r>
              <a:rPr lang="zh-CN" altLang="en-US"/>
              <a:t> </a:t>
            </a:r>
            <a:r>
              <a:rPr lang="en-US" altLang="zh-CN"/>
              <a:t>the</a:t>
            </a:r>
            <a:r>
              <a:rPr lang="zh-CN" altLang="en-US"/>
              <a:t> </a:t>
            </a:r>
            <a:r>
              <a:rPr lang="en-US" altLang="zh-CN"/>
              <a:t>power</a:t>
            </a:r>
            <a:r>
              <a:rPr lang="zh-CN" altLang="en-US"/>
              <a:t> </a:t>
            </a:r>
            <a:r>
              <a:rPr lang="en-US" altLang="zh-CN"/>
              <a:t>of</a:t>
            </a:r>
            <a:r>
              <a:rPr lang="zh-CN" altLang="en-US"/>
              <a:t> </a:t>
            </a:r>
            <a:r>
              <a:rPr lang="en-US" altLang="zh-CN"/>
              <a:t>the</a:t>
            </a:r>
            <a:r>
              <a:rPr lang="zh-CN" altLang="en-US"/>
              <a:t> </a:t>
            </a:r>
            <a:r>
              <a:rPr lang="en-US" altLang="zh-CN"/>
              <a:t>Crowd</a:t>
            </a:r>
            <a:r>
              <a:rPr lang="zh-CN" altLang="en-US"/>
              <a:t> </a:t>
            </a:r>
            <a:r>
              <a:rPr lang="en-US" altLang="zh-CN"/>
              <a:t>(i.e.,</a:t>
            </a:r>
            <a:r>
              <a:rPr lang="zh-CN" altLang="en-US"/>
              <a:t> </a:t>
            </a:r>
            <a:r>
              <a:rPr lang="en-US" altLang="zh-CN"/>
              <a:t>any</a:t>
            </a:r>
            <a:r>
              <a:rPr lang="zh-CN" altLang="en-US"/>
              <a:t> </a:t>
            </a:r>
            <a:r>
              <a:rPr lang="en-US" altLang="zh-CN"/>
              <a:t>software</a:t>
            </a:r>
            <a:r>
              <a:rPr lang="zh-CN" altLang="en-US"/>
              <a:t> </a:t>
            </a:r>
            <a:r>
              <a:rPr lang="en-US" altLang="zh-CN"/>
              <a:t>users</a:t>
            </a:r>
            <a:r>
              <a:rPr lang="zh-CN" altLang="en-US"/>
              <a:t> </a:t>
            </a:r>
            <a:r>
              <a:rPr lang="en-US" altLang="zh-CN"/>
              <a:t>on</a:t>
            </a:r>
            <a:r>
              <a:rPr lang="zh-CN" altLang="en-US"/>
              <a:t> </a:t>
            </a:r>
            <a:r>
              <a:rPr lang="en-US" altLang="zh-CN"/>
              <a:t>the</a:t>
            </a:r>
            <a:r>
              <a:rPr lang="zh-CN" altLang="en-US"/>
              <a:t> </a:t>
            </a:r>
            <a:r>
              <a:rPr lang="en-US" altLang="zh-CN"/>
              <a:t>Internet)</a:t>
            </a:r>
            <a:r>
              <a:rPr lang="zh-CN" altLang="en-US"/>
              <a:t> </a:t>
            </a:r>
            <a:r>
              <a:rPr lang="en-US" altLang="zh-CN"/>
              <a:t>for</a:t>
            </a:r>
            <a:r>
              <a:rPr lang="zh-CN" altLang="en-US"/>
              <a:t> </a:t>
            </a:r>
            <a:r>
              <a:rPr lang="en-US" altLang="zh-CN"/>
              <a:t>vulnerability</a:t>
            </a:r>
            <a:r>
              <a:rPr lang="zh-CN" altLang="en-US"/>
              <a:t> </a:t>
            </a:r>
            <a:r>
              <a:rPr lang="en-US" altLang="zh-CN"/>
              <a:t>discovery.</a:t>
            </a:r>
          </a:p>
        </p:txBody>
      </p:sp>
      <p:sp>
        <p:nvSpPr>
          <p:cNvPr id="4" name="Slide Number Placeholder 3"/>
          <p:cNvSpPr>
            <a:spLocks noGrp="1"/>
          </p:cNvSpPr>
          <p:nvPr>
            <p:ph type="sldNum" sz="quarter" idx="5"/>
          </p:nvPr>
        </p:nvSpPr>
        <p:spPr/>
        <p:txBody>
          <a:bodyPr/>
          <a:lstStyle/>
          <a:p>
            <a:fld id="{E6123A1B-2FB2-C846-992E-5CC4E39B980C}" type="slidenum">
              <a:rPr lang="en-US" smtClean="0"/>
              <a:t>56</a:t>
            </a:fld>
            <a:endParaRPr lang="en-US"/>
          </a:p>
        </p:txBody>
      </p:sp>
    </p:spTree>
    <p:extLst>
      <p:ext uri="{BB962C8B-B14F-4D97-AF65-F5344CB8AC3E}">
        <p14:creationId xmlns:p14="http://schemas.microsoft.com/office/powerpoint/2010/main" val="3606458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mn-lt"/>
                <a:ea typeface="+mn-ea"/>
                <a:cs typeface="+mn-cs"/>
              </a:rPr>
              <a:t>Horizontally</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explore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more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problems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those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three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steps.</a:t>
            </a:r>
            <a:r>
              <a:rPr lang="zh-CN" altLang="en-US" sz="1200" b="0" i="0" u="none" strike="noStrike" kern="1200">
                <a:solidFill>
                  <a:schemeClr val="tx1"/>
                </a:solidFill>
                <a:effectLst/>
                <a:latin typeface="+mn-lt"/>
                <a:ea typeface="+mn-ea"/>
                <a:cs typeface="+mn-cs"/>
              </a:rPr>
              <a:t> </a:t>
            </a:r>
            <a:r>
              <a:rPr lang="en-US" altLang="zh-CN" sz="1200">
                <a:solidFill>
                  <a:schemeClr val="tx1"/>
                </a:solidFill>
                <a:latin typeface="Avenir Next Condensed" panose="020B0506020202020204" pitchFamily="34" charset="0"/>
                <a:cs typeface="Calibri"/>
              </a:rPr>
              <a:t>First,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explore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possibility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automatic</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reproduction.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mentioned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early,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many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key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information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related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reproduction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can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missing,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such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a:t>
            </a:r>
            <a:r>
              <a:rPr lang="zh-CN" altLang="en-US" sz="1200">
                <a:solidFill>
                  <a:schemeClr val="tx1"/>
                </a:solidFill>
                <a:latin typeface="Avenir Next Condensed" panose="020B0506020202020204" pitchFamily="34" charset="0"/>
                <a:cs typeface="Calibri"/>
              </a:rPr>
              <a:t> </a:t>
            </a:r>
            <a:r>
              <a:rPr lang="en-US" altLang="zh-CN" sz="1200" err="1">
                <a:solidFill>
                  <a:schemeClr val="tx1"/>
                </a:solidFill>
                <a:latin typeface="Avenir Next Condensed" panose="020B0506020202020204" pitchFamily="34" charset="0"/>
                <a:cs typeface="Calibri"/>
              </a:rPr>
              <a:t>PoC</a:t>
            </a:r>
            <a:r>
              <a:rPr lang="en-US" altLang="zh-CN" sz="1200">
                <a:solidFill>
                  <a:schemeClr val="tx1"/>
                </a:solidFill>
                <a:latin typeface="Avenir Next Condensed" panose="020B0506020202020204" pitchFamily="34" charset="0"/>
                <a:cs typeface="Calibri"/>
              </a:rPr>
              <a: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compilation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options.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If</a:t>
            </a:r>
            <a:r>
              <a:rPr lang="zh-CN" altLang="en-US" sz="1200">
                <a:solidFill>
                  <a:schemeClr val="tx1"/>
                </a:solidFill>
                <a:latin typeface="Avenir Next Condensed" panose="020B0506020202020204" pitchFamily="34" charset="0"/>
                <a:cs typeface="Calibri"/>
              </a:rPr>
              <a:t> </a:t>
            </a:r>
            <a:r>
              <a:rPr lang="en-US" altLang="zh-CN" sz="1200" err="1">
                <a:solidFill>
                  <a:schemeClr val="tx1"/>
                </a:solidFill>
                <a:latin typeface="Avenir Next Condensed" panose="020B0506020202020204" pitchFamily="34" charset="0"/>
                <a:cs typeface="Calibri"/>
              </a:rPr>
              <a:t>PoC</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missing,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try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directed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fuzzing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guide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execution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faulty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which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practical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than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symbolic</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execution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model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checking.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compilation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options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missing,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try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infer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compilation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options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based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code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segments.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Through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binary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diffing,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can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figure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out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whether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one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option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enabled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not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checking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existence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code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in</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code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segments.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Second,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explore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possibility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Quality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Assurance.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hard-to-reproduce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vulnerabilities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software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failures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manually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analyzed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by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software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developers.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develop</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purely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from</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their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understandings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vulnerabilities.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Without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testing,</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irresponsible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deliver</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those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patches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the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end-users.</a:t>
            </a:r>
            <a:r>
              <a:rPr lang="zh-CN" altLang="en-US" sz="1200" b="0" i="0" u="none" strike="noStrike" kern="1200">
                <a:solidFill>
                  <a:schemeClr val="tx1"/>
                </a:solidFill>
                <a:effectLst/>
                <a:latin typeface="Avenir Next Condensed" panose="020B0506020202020204" pitchFamily="34" charset="0"/>
                <a:ea typeface="+mn-ea"/>
                <a:cs typeface="Calibri"/>
              </a:rPr>
              <a:t> </a:t>
            </a:r>
            <a:r>
              <a:rPr lang="en-US" sz="1200" b="0" i="0" u="none" strike="noStrike" kern="1200">
                <a:solidFill>
                  <a:schemeClr val="tx1"/>
                </a:solidFill>
                <a:effectLst/>
                <a:latin typeface="+mn-lt"/>
                <a:ea typeface="+mn-ea"/>
                <a:cs typeface="+mn-cs"/>
              </a:rPr>
              <a:t>From the vertical perspective</a:t>
            </a:r>
            <a:r>
              <a:rPr lang="en-US" altLang="zh-CN" sz="1200" b="0" i="0" u="none" strike="noStrike" kern="1200">
                <a:solidFill>
                  <a:schemeClr val="tx1"/>
                </a:solidFill>
                <a:effectLst/>
                <a:latin typeface="+mn-lt"/>
                <a:ea typeface="+mn-ea"/>
                <a:cs typeface="+mn-cs"/>
              </a:rPr>
              <a: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will</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continue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leverage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more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emerging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techniques(like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Reinforcement</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Learning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and</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Deep</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Learning</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in</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AI,</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hardware</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features)</a:t>
            </a:r>
            <a:r>
              <a:rPr lang="zh-CN" altLang="en-US" sz="1200" b="0" i="0" u="none" strike="noStrike" kern="1200">
                <a:solidFill>
                  <a:schemeClr val="tx1"/>
                </a:solidFill>
                <a:effectLst/>
                <a:latin typeface="+mn-lt"/>
                <a:ea typeface="+mn-ea"/>
                <a:cs typeface="+mn-cs"/>
              </a:rPr>
              <a:t> </a:t>
            </a:r>
            <a:r>
              <a:rPr lang="en-US" altLang="zh-CN" sz="1200" b="0" i="0" u="none" strike="noStrike" kern="1200">
                <a:solidFill>
                  <a:schemeClr val="tx1"/>
                </a:solidFill>
                <a:effectLst/>
                <a:latin typeface="+mn-lt"/>
                <a:ea typeface="+mn-ea"/>
                <a:cs typeface="+mn-cs"/>
              </a:rPr>
              <a:t>to</a:t>
            </a:r>
            <a:r>
              <a:rPr lang="zh-CN" altLang="en-US" sz="1200" b="0" i="0" u="none" strike="noStrike" kern="1200">
                <a:solidFill>
                  <a:schemeClr val="tx1"/>
                </a:solidFill>
                <a:effectLst/>
                <a:latin typeface="+mn-lt"/>
                <a:ea typeface="+mn-ea"/>
                <a:cs typeface="+mn-cs"/>
              </a:rPr>
              <a:t> </a:t>
            </a:r>
            <a:r>
              <a:rPr lang="en-US" altLang="zh-CN" sz="1200">
                <a:solidFill>
                  <a:schemeClr val="tx1"/>
                </a:solidFill>
                <a:latin typeface="Avenir Next Condensed" panose="020B0506020202020204" pitchFamily="34" charset="0"/>
                <a:cs typeface="Calibri"/>
              </a:rPr>
              <a:t>solve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some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security-critical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problems.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Meanwhile,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will</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extend</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research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of</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security</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problems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to</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more</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platforms,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such</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as</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IoT</a:t>
            </a:r>
            <a:r>
              <a:rPr lang="zh-CN" altLang="en-US" sz="1200">
                <a:solidFill>
                  <a:schemeClr val="tx1"/>
                </a:solidFill>
                <a:latin typeface="Avenir Next Condensed" panose="020B0506020202020204" pitchFamily="34" charset="0"/>
                <a:cs typeface="Calibri"/>
              </a:rPr>
              <a:t> </a:t>
            </a:r>
            <a:r>
              <a:rPr lang="en-US" altLang="zh-CN" sz="1200">
                <a:solidFill>
                  <a:schemeClr val="tx1"/>
                </a:solidFill>
                <a:latin typeface="Avenir Next Condensed" panose="020B0506020202020204" pitchFamily="34" charset="0"/>
                <a:cs typeface="Calibri"/>
              </a:rPr>
              <a:t>platform.</a:t>
            </a:r>
            <a:endParaRPr lang="en-US" altLang="zh-CN">
              <a:cs typeface="Calibri"/>
            </a:endParaRPr>
          </a:p>
        </p:txBody>
      </p:sp>
      <p:sp>
        <p:nvSpPr>
          <p:cNvPr id="4" name="Slide Number Placeholder 3"/>
          <p:cNvSpPr>
            <a:spLocks noGrp="1"/>
          </p:cNvSpPr>
          <p:nvPr>
            <p:ph type="sldNum" sz="quarter" idx="5"/>
          </p:nvPr>
        </p:nvSpPr>
        <p:spPr/>
        <p:txBody>
          <a:bodyPr/>
          <a:lstStyle/>
          <a:p>
            <a:fld id="{E6123A1B-2FB2-C846-992E-5CC4E39B980C}" type="slidenum">
              <a:rPr lang="en-US" smtClean="0"/>
              <a:t>57</a:t>
            </a:fld>
            <a:endParaRPr lang="en-US"/>
          </a:p>
        </p:txBody>
      </p:sp>
    </p:spTree>
    <p:extLst>
      <p:ext uri="{BB962C8B-B14F-4D97-AF65-F5344CB8AC3E}">
        <p14:creationId xmlns:p14="http://schemas.microsoft.com/office/powerpoint/2010/main" val="1103389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However,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no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matter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vulnerabilities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discovered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by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testing</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teams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reported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by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Crowd,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Diagnosis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follows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two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steps: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1.</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software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developers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try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to</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reproduce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identify</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vulnerabilities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following</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reports;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2.</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software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developers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diagnose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root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causes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of</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those</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vulnerabilities.</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However,</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t</a:t>
            </a:r>
            <a:r>
              <a:rPr lang="en-US"/>
              <a:t>he vulnerability reproduction, as a critical early step for </a:t>
            </a:r>
            <a:r>
              <a:rPr lang="en-US" altLang="zh-CN"/>
              <a:t>vulnerability</a:t>
            </a:r>
            <a:r>
              <a:rPr lang="zh-CN" altLang="en-US"/>
              <a:t> </a:t>
            </a:r>
            <a:r>
              <a:rPr lang="en-US" altLang="zh-CN"/>
              <a:t>patching</a:t>
            </a:r>
            <a:r>
              <a:rPr lang="en-US"/>
              <a:t>, has not been well understood.</a:t>
            </a:r>
            <a:r>
              <a:rPr lang="zh-CN" altLang="en-US"/>
              <a:t> </a:t>
            </a:r>
            <a:r>
              <a:rPr lang="en-US" altLang="zh-CN"/>
              <a:t>Meanwhile,</a:t>
            </a:r>
            <a:r>
              <a:rPr lang="zh-CN" altLang="en-US"/>
              <a:t> </a:t>
            </a:r>
            <a:r>
              <a:rPr lang="en-US" altLang="zh-CN"/>
              <a:t>it</a:t>
            </a:r>
            <a:r>
              <a:rPr lang="zh-CN" altLang="en-US"/>
              <a:t> </a:t>
            </a:r>
            <a:r>
              <a:rPr lang="en-US" altLang="zh-CN"/>
              <a:t>is</a:t>
            </a:r>
            <a:r>
              <a:rPr lang="zh-CN" altLang="en-US"/>
              <a:t> </a:t>
            </a:r>
            <a:r>
              <a:rPr lang="en-US" altLang="zh-CN"/>
              <a:t>hard</a:t>
            </a:r>
            <a:r>
              <a:rPr lang="zh-CN" altLang="en-US"/>
              <a:t> </a:t>
            </a:r>
            <a:r>
              <a:rPr lang="en-US" altLang="zh-CN"/>
              <a:t>to</a:t>
            </a:r>
            <a:r>
              <a:rPr lang="zh-CN" altLang="en-US"/>
              <a:t> </a:t>
            </a:r>
            <a:r>
              <a:rPr lang="en-US" altLang="zh-CN"/>
              <a:t>diagnose</a:t>
            </a:r>
            <a:r>
              <a:rPr lang="zh-CN" altLang="en-US"/>
              <a:t> </a:t>
            </a:r>
            <a:r>
              <a:rPr lang="en-US" altLang="zh-CN"/>
              <a:t>software</a:t>
            </a:r>
            <a:r>
              <a:rPr lang="zh-CN" altLang="en-US"/>
              <a:t> </a:t>
            </a:r>
            <a:r>
              <a:rPr lang="en-US" altLang="zh-CN"/>
              <a:t>failures</a:t>
            </a:r>
            <a:r>
              <a:rPr lang="zh-CN" altLang="en-US"/>
              <a:t> </a:t>
            </a:r>
            <a:r>
              <a:rPr lang="en-US" altLang="zh-CN"/>
              <a:t>since</a:t>
            </a:r>
            <a:r>
              <a:rPr lang="zh-CN" altLang="en-US"/>
              <a:t> </a:t>
            </a:r>
            <a:r>
              <a:rPr lang="en-US" altLang="zh-CN"/>
              <a:t>software</a:t>
            </a:r>
            <a:r>
              <a:rPr lang="zh-CN" altLang="en-US"/>
              <a:t> </a:t>
            </a:r>
            <a:r>
              <a:rPr lang="en-US" altLang="zh-CN"/>
              <a:t>vendors</a:t>
            </a:r>
            <a:r>
              <a:rPr lang="zh-CN" altLang="en-US"/>
              <a:t> </a:t>
            </a:r>
            <a:r>
              <a:rPr lang="en-US" altLang="zh-CN"/>
              <a:t>may</a:t>
            </a:r>
            <a:r>
              <a:rPr lang="zh-CN" altLang="en-US"/>
              <a:t> </a:t>
            </a:r>
            <a:r>
              <a:rPr lang="en-US" altLang="zh-CN"/>
              <a:t>receive</a:t>
            </a:r>
            <a:r>
              <a:rPr lang="zh-CN" altLang="en-US"/>
              <a:t> </a:t>
            </a:r>
            <a:r>
              <a:rPr lang="en-US" altLang="zh-CN"/>
              <a:t>million</a:t>
            </a:r>
            <a:r>
              <a:rPr lang="zh-CN" altLang="en-US"/>
              <a:t> </a:t>
            </a:r>
            <a:r>
              <a:rPr lang="en-US" altLang="zh-CN"/>
              <a:t>reports</a:t>
            </a:r>
            <a:r>
              <a:rPr lang="zh-CN" altLang="en-US"/>
              <a:t> </a:t>
            </a:r>
            <a:r>
              <a:rPr lang="en-US" altLang="zh-CN"/>
              <a:t>every</a:t>
            </a:r>
            <a:r>
              <a:rPr lang="zh-CN" altLang="en-US"/>
              <a:t> </a:t>
            </a:r>
            <a:r>
              <a:rPr lang="en-US" altLang="zh-CN"/>
              <a:t>day</a:t>
            </a:r>
            <a:r>
              <a:rPr lang="zh-CN" altLang="en-US"/>
              <a:t> </a:t>
            </a:r>
            <a:r>
              <a:rPr lang="en-US" altLang="zh-CN"/>
              <a:t>and</a:t>
            </a:r>
            <a:r>
              <a:rPr lang="zh-CN" altLang="en-US"/>
              <a:t> </a:t>
            </a:r>
            <a:r>
              <a:rPr lang="en-US" altLang="zh-CN"/>
              <a:t>those</a:t>
            </a:r>
            <a:r>
              <a:rPr lang="zh-CN" altLang="en-US"/>
              <a:t> </a:t>
            </a:r>
            <a:r>
              <a:rPr lang="en-US" altLang="zh-CN"/>
              <a:t>reports</a:t>
            </a:r>
            <a:r>
              <a:rPr lang="zh-CN" altLang="en-US"/>
              <a:t> </a:t>
            </a:r>
            <a:r>
              <a:rPr lang="en-US" altLang="zh-CN"/>
              <a:t>only</a:t>
            </a:r>
            <a:r>
              <a:rPr lang="zh-CN" altLang="en-US"/>
              <a:t> </a:t>
            </a:r>
            <a:r>
              <a:rPr lang="en-US" altLang="zh-CN"/>
              <a:t>have</a:t>
            </a:r>
            <a:r>
              <a:rPr lang="zh-CN" altLang="en-US"/>
              <a:t> </a:t>
            </a:r>
            <a:r>
              <a:rPr lang="en-US" altLang="zh-CN"/>
              <a:t>limited</a:t>
            </a:r>
            <a:r>
              <a:rPr lang="zh-CN" altLang="en-US"/>
              <a:t> </a:t>
            </a:r>
            <a:r>
              <a:rPr lang="en-US" altLang="zh-CN"/>
              <a:t>information.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And</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m</a:t>
            </a:r>
            <a:r>
              <a:rPr lang="en-US" altLang="zh-CN"/>
              <a:t>y</a:t>
            </a:r>
            <a:r>
              <a:rPr lang="zh-CN" altLang="en-US"/>
              <a:t> </a:t>
            </a:r>
            <a:r>
              <a:rPr lang="en-US" altLang="zh-CN"/>
              <a:t>research</a:t>
            </a:r>
            <a:r>
              <a:rPr lang="zh-CN" altLang="en-US"/>
              <a:t> </a:t>
            </a:r>
            <a:r>
              <a:rPr lang="en-US" altLang="zh-CN"/>
              <a:t>during</a:t>
            </a:r>
            <a:r>
              <a:rPr lang="zh-CN" altLang="en-US"/>
              <a:t> </a:t>
            </a:r>
            <a:r>
              <a:rPr lang="en-US" altLang="zh-CN"/>
              <a:t>my</a:t>
            </a:r>
            <a:r>
              <a:rPr lang="zh-CN" altLang="en-US"/>
              <a:t> </a:t>
            </a:r>
            <a:r>
              <a:rPr lang="en-US" altLang="zh-CN"/>
              <a:t>Ph.D.</a:t>
            </a:r>
            <a:r>
              <a:rPr lang="zh-CN" altLang="en-US"/>
              <a:t> </a:t>
            </a:r>
            <a:r>
              <a:rPr lang="en-US" altLang="zh-CN"/>
              <a:t>studies</a:t>
            </a:r>
            <a:r>
              <a:rPr lang="zh-CN" altLang="en-US"/>
              <a:t> </a:t>
            </a:r>
            <a:r>
              <a:rPr lang="en-US" altLang="zh-CN"/>
              <a:t>mainly</a:t>
            </a:r>
            <a:r>
              <a:rPr lang="zh-CN" altLang="en-US"/>
              <a:t> </a:t>
            </a:r>
            <a:r>
              <a:rPr lang="en-US" altLang="zh-CN"/>
              <a:t>focuses</a:t>
            </a:r>
            <a:r>
              <a:rPr lang="zh-CN" altLang="en-US"/>
              <a:t> </a:t>
            </a:r>
            <a:r>
              <a:rPr lang="en-US" altLang="zh-CN"/>
              <a:t>on</a:t>
            </a:r>
            <a:r>
              <a:rPr lang="zh-CN" altLang="en-US"/>
              <a:t> </a:t>
            </a:r>
            <a:r>
              <a:rPr lang="en-US" altLang="zh-CN"/>
              <a:t>diagnosing</a:t>
            </a:r>
            <a:r>
              <a:rPr lang="zh-CN" altLang="en-US"/>
              <a:t> </a:t>
            </a:r>
            <a:r>
              <a:rPr lang="en-US" altLang="zh-CN"/>
              <a:t>software</a:t>
            </a:r>
            <a:r>
              <a:rPr lang="zh-CN" altLang="en-US"/>
              <a:t> </a:t>
            </a:r>
            <a:r>
              <a:rPr lang="en-US" altLang="zh-CN"/>
              <a:t>failure</a:t>
            </a:r>
            <a:r>
              <a:rPr lang="zh-CN" altLang="en-US"/>
              <a:t> </a:t>
            </a:r>
            <a:r>
              <a:rPr lang="en-US" altLang="zh-CN"/>
              <a:t>to</a:t>
            </a:r>
            <a:r>
              <a:rPr lang="zh-CN" altLang="en-US"/>
              <a:t> </a:t>
            </a:r>
            <a:r>
              <a:rPr lang="en-US" altLang="zh-CN"/>
              <a:t>facilitate</a:t>
            </a:r>
            <a:r>
              <a:rPr lang="zh-CN" altLang="en-US"/>
              <a:t> </a:t>
            </a:r>
            <a:r>
              <a:rPr lang="en-US" altLang="zh-CN"/>
              <a:t>the</a:t>
            </a:r>
            <a:r>
              <a:rPr lang="zh-CN" altLang="en-US"/>
              <a:t> </a:t>
            </a:r>
            <a:r>
              <a:rPr lang="en-US" altLang="zh-CN"/>
              <a:t>vulnerability</a:t>
            </a:r>
            <a:r>
              <a:rPr lang="zh-CN" altLang="en-US"/>
              <a:t> </a:t>
            </a:r>
            <a:r>
              <a:rPr lang="en-US" altLang="zh-CN"/>
              <a:t>removal.</a:t>
            </a:r>
            <a:r>
              <a:rPr lang="zh-CN" altLang="en-US"/>
              <a:t> </a:t>
            </a:r>
            <a:r>
              <a:rPr lang="en-US" altLang="zh-CN"/>
              <a:t>To</a:t>
            </a:r>
            <a:r>
              <a:rPr lang="zh-CN" altLang="en-US"/>
              <a:t> </a:t>
            </a:r>
            <a:r>
              <a:rPr lang="en-US" altLang="zh-CN"/>
              <a:t>be</a:t>
            </a:r>
            <a:r>
              <a:rPr lang="zh-CN" altLang="en-US"/>
              <a:t> </a:t>
            </a:r>
            <a:r>
              <a:rPr lang="en-US" altLang="zh-CN"/>
              <a:t>specific,</a:t>
            </a:r>
            <a:r>
              <a:rPr lang="zh-CN" altLang="en-US"/>
              <a:t> </a:t>
            </a:r>
            <a:r>
              <a:rPr lang="en-US" sz="1200" kern="1200">
                <a:solidFill>
                  <a:schemeClr val="tx1"/>
                </a:solidFill>
                <a:effectLst/>
                <a:latin typeface="+mn-lt"/>
                <a:ea typeface="+mn-ea"/>
                <a:cs typeface="+mn-cs"/>
              </a:rPr>
              <a:t>I conducted the first empirical analysis of real-world security vulnerabilities with the goal of quantifying their reproducibility. </a:t>
            </a:r>
            <a:r>
              <a:rPr lang="en-US" altLang="zh-CN" sz="1200" kern="1200">
                <a:solidFill>
                  <a:schemeClr val="tx1"/>
                </a:solidFill>
                <a:effectLst/>
                <a:latin typeface="+mn-lt"/>
                <a:ea typeface="+mn-ea"/>
                <a:cs typeface="+mn-cs"/>
              </a:rPr>
              <a:t>In</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addition,</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I developed several automatic systems with hardware features, program analysis, and deep learning, to facilitate the work of developers in pinpointing the root causes of software failures</a:t>
            </a:r>
            <a:r>
              <a:rPr lang="en-US" altLang="zh-CN" sz="1200" kern="1200">
                <a:solidFill>
                  <a:schemeClr val="tx1"/>
                </a:solidFill>
                <a:effectLst/>
                <a:latin typeface="+mn-lt"/>
                <a:ea typeface="+mn-ea"/>
                <a:cs typeface="+mn-cs"/>
              </a:rPr>
              <a:t>.</a:t>
            </a:r>
            <a:endParaRPr lang="en-US"/>
          </a:p>
          <a:p>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6</a:t>
            </a:fld>
            <a:endParaRPr lang="en-US"/>
          </a:p>
        </p:txBody>
      </p:sp>
    </p:spTree>
    <p:extLst>
      <p:ext uri="{BB962C8B-B14F-4D97-AF65-F5344CB8AC3E}">
        <p14:creationId xmlns:p14="http://schemas.microsoft.com/office/powerpoint/2010/main" val="864021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cs typeface="Calibri"/>
              </a:rPr>
              <a:t>Finally,</a:t>
            </a:r>
            <a:r>
              <a:rPr lang="zh-CN" altLang="en-US">
                <a:cs typeface="Calibri"/>
              </a:rPr>
              <a:t> </a:t>
            </a:r>
            <a:r>
              <a:rPr lang="en-US" altLang="zh-CN">
                <a:cs typeface="Calibri"/>
              </a:rPr>
              <a:t>with</a:t>
            </a:r>
            <a:r>
              <a:rPr lang="zh-CN" altLang="en-US">
                <a:cs typeface="Calibri"/>
              </a:rPr>
              <a:t> </a:t>
            </a:r>
            <a:r>
              <a:rPr lang="en-US" altLang="zh-CN">
                <a:cs typeface="Calibri"/>
              </a:rPr>
              <a:t>understanding</a:t>
            </a:r>
            <a:r>
              <a:rPr lang="zh-CN" altLang="en-US">
                <a:cs typeface="Calibri"/>
              </a:rPr>
              <a:t> </a:t>
            </a:r>
            <a:r>
              <a:rPr lang="en-US" altLang="zh-CN">
                <a:cs typeface="Calibri"/>
              </a:rPr>
              <a:t>the</a:t>
            </a:r>
            <a:r>
              <a:rPr lang="zh-CN" altLang="en-US">
                <a:cs typeface="Calibri"/>
              </a:rPr>
              <a:t> </a:t>
            </a:r>
            <a:r>
              <a:rPr lang="en-US" altLang="zh-CN">
                <a:cs typeface="Calibri"/>
              </a:rPr>
              <a:t>details</a:t>
            </a:r>
            <a:r>
              <a:rPr lang="zh-CN" altLang="en-US">
                <a:cs typeface="Calibri"/>
              </a:rPr>
              <a:t> </a:t>
            </a:r>
            <a:r>
              <a:rPr lang="en-US" altLang="zh-CN">
                <a:cs typeface="Calibri"/>
              </a:rPr>
              <a:t>of</a:t>
            </a:r>
            <a:r>
              <a:rPr lang="zh-CN" altLang="en-US">
                <a:cs typeface="Calibri"/>
              </a:rPr>
              <a:t> </a:t>
            </a:r>
            <a:r>
              <a:rPr lang="en-US" altLang="zh-CN">
                <a:cs typeface="Calibri"/>
              </a:rPr>
              <a:t>one</a:t>
            </a:r>
            <a:r>
              <a:rPr lang="zh-CN" altLang="en-US">
                <a:cs typeface="Calibri"/>
              </a:rPr>
              <a:t> </a:t>
            </a:r>
            <a:r>
              <a:rPr lang="en-US" altLang="zh-CN">
                <a:cs typeface="Calibri"/>
              </a:rPr>
              <a:t>vulnerability,</a:t>
            </a:r>
            <a:r>
              <a:rPr lang="zh-CN" altLang="en-US">
                <a:cs typeface="Calibri"/>
              </a:rPr>
              <a:t> </a:t>
            </a:r>
            <a:r>
              <a:rPr lang="en-US" altLang="zh-CN">
                <a:cs typeface="Calibri"/>
              </a:rPr>
              <a:t>software</a:t>
            </a:r>
            <a:r>
              <a:rPr lang="zh-CN" altLang="en-US">
                <a:cs typeface="Calibri"/>
              </a:rPr>
              <a:t> </a:t>
            </a:r>
            <a:r>
              <a:rPr lang="en-US" altLang="zh-CN">
                <a:cs typeface="Calibri"/>
              </a:rPr>
              <a:t>developers</a:t>
            </a:r>
            <a:r>
              <a:rPr lang="zh-CN" altLang="en-US">
                <a:cs typeface="Calibri"/>
              </a:rPr>
              <a:t> </a:t>
            </a:r>
            <a:r>
              <a:rPr lang="en-US" altLang="zh-CN">
                <a:cs typeface="Calibri"/>
              </a:rPr>
              <a:t>could</a:t>
            </a:r>
            <a:r>
              <a:rPr lang="zh-CN" altLang="en-US">
                <a:cs typeface="Calibri"/>
              </a:rPr>
              <a:t> </a:t>
            </a:r>
            <a:r>
              <a:rPr lang="en-US" altLang="zh-CN">
                <a:cs typeface="Calibri"/>
              </a:rPr>
              <a:t>generate</a:t>
            </a:r>
            <a:r>
              <a:rPr lang="zh-CN" altLang="en-US">
                <a:cs typeface="Calibri"/>
              </a:rPr>
              <a:t> </a:t>
            </a:r>
            <a:r>
              <a:rPr lang="en-US" altLang="zh-CN">
                <a:cs typeface="Calibri"/>
              </a:rPr>
              <a:t>patches,</a:t>
            </a:r>
            <a:r>
              <a:rPr lang="zh-CN" altLang="en-US">
                <a:cs typeface="Calibri"/>
              </a:rPr>
              <a:t> </a:t>
            </a:r>
            <a:r>
              <a:rPr lang="en-US" altLang="zh-CN">
                <a:cs typeface="Calibri"/>
              </a:rPr>
              <a:t>and</a:t>
            </a:r>
            <a:r>
              <a:rPr lang="zh-CN" altLang="en-US">
                <a:cs typeface="Calibri"/>
              </a:rPr>
              <a:t> </a:t>
            </a:r>
            <a:r>
              <a:rPr lang="en-US" altLang="zh-CN">
                <a:cs typeface="Calibri"/>
              </a:rPr>
              <a:t>release</a:t>
            </a:r>
            <a:r>
              <a:rPr lang="zh-CN" altLang="en-US">
                <a:cs typeface="Calibri"/>
              </a:rPr>
              <a:t> </a:t>
            </a:r>
            <a:r>
              <a:rPr lang="en-US" altLang="zh-CN">
                <a:cs typeface="Calibri"/>
              </a:rPr>
              <a:t>those</a:t>
            </a:r>
            <a:r>
              <a:rPr lang="zh-CN" altLang="en-US">
                <a:cs typeface="Calibri"/>
              </a:rPr>
              <a:t> </a:t>
            </a:r>
            <a:r>
              <a:rPr lang="en-US" altLang="zh-CN">
                <a:cs typeface="Calibri"/>
              </a:rPr>
              <a:t>patches</a:t>
            </a:r>
            <a:r>
              <a:rPr lang="zh-CN" altLang="en-US">
                <a:cs typeface="Calibri"/>
              </a:rPr>
              <a:t> </a:t>
            </a:r>
            <a:r>
              <a:rPr lang="en-US" altLang="zh-CN">
                <a:cs typeface="Calibri"/>
              </a:rPr>
              <a:t>after</a:t>
            </a:r>
            <a:r>
              <a:rPr lang="zh-CN" altLang="en-US">
                <a:cs typeface="Calibri"/>
              </a:rPr>
              <a:t> </a:t>
            </a:r>
            <a:r>
              <a:rPr lang="en-US" altLang="zh-CN">
                <a:cs typeface="Calibri"/>
              </a:rPr>
              <a:t>quality</a:t>
            </a:r>
            <a:r>
              <a:rPr lang="zh-CN" altLang="en-US">
                <a:cs typeface="Calibri"/>
              </a:rPr>
              <a:t> </a:t>
            </a:r>
            <a:r>
              <a:rPr lang="en-US" altLang="zh-CN">
                <a:cs typeface="Calibri"/>
              </a:rPr>
              <a:t>assurance</a:t>
            </a:r>
            <a:r>
              <a:rPr lang="zh-CN" altLang="en-US">
                <a:cs typeface="Calibri"/>
              </a:rPr>
              <a:t> </a:t>
            </a:r>
            <a:r>
              <a:rPr lang="en-US" altLang="zh-CN">
                <a:cs typeface="Calibri"/>
              </a:rPr>
              <a:t>or</a:t>
            </a:r>
            <a:r>
              <a:rPr lang="zh-CN" altLang="en-US">
                <a:cs typeface="Calibri"/>
              </a:rPr>
              <a:t> </a:t>
            </a:r>
            <a:r>
              <a:rPr lang="en-US" altLang="zh-CN">
                <a:cs typeface="Calibri"/>
              </a:rPr>
              <a:t>patch</a:t>
            </a:r>
            <a:r>
              <a:rPr lang="zh-CN" altLang="en-US">
                <a:cs typeface="Calibri"/>
              </a:rPr>
              <a:t> </a:t>
            </a:r>
            <a:r>
              <a:rPr lang="en-US" altLang="zh-CN">
                <a:cs typeface="Calibri"/>
              </a:rPr>
              <a:t>testing.</a:t>
            </a:r>
            <a:r>
              <a:rPr lang="zh-CN" altLang="en-US">
                <a:cs typeface="Calibri"/>
              </a:rPr>
              <a:t> </a:t>
            </a:r>
            <a:r>
              <a:rPr lang="en-US" altLang="zh-CN">
                <a:cs typeface="Calibri"/>
              </a:rPr>
              <a:t>We</a:t>
            </a:r>
            <a:r>
              <a:rPr lang="zh-CN" altLang="en-US">
                <a:cs typeface="Calibri"/>
              </a:rPr>
              <a:t> </a:t>
            </a:r>
            <a:r>
              <a:rPr lang="en-US" altLang="zh-CN">
                <a:cs typeface="Calibri"/>
              </a:rPr>
              <a:t>will</a:t>
            </a:r>
            <a:r>
              <a:rPr lang="zh-CN" altLang="en-US">
                <a:cs typeface="Calibri"/>
              </a:rPr>
              <a:t> </a:t>
            </a:r>
            <a:r>
              <a:rPr lang="en-US" altLang="zh-CN">
                <a:cs typeface="Calibri"/>
              </a:rPr>
              <a:t>take</a:t>
            </a:r>
            <a:r>
              <a:rPr lang="zh-CN" altLang="en-US">
                <a:cs typeface="Calibri"/>
              </a:rPr>
              <a:t> </a:t>
            </a:r>
            <a:r>
              <a:rPr lang="en-US" altLang="zh-CN">
                <a:cs typeface="Calibri"/>
              </a:rPr>
              <a:t>this</a:t>
            </a:r>
            <a:r>
              <a:rPr lang="zh-CN" altLang="en-US">
                <a:cs typeface="Calibri"/>
              </a:rPr>
              <a:t> </a:t>
            </a:r>
            <a:r>
              <a:rPr lang="en-US" altLang="zh-CN">
                <a:cs typeface="Calibri"/>
              </a:rPr>
              <a:t>step</a:t>
            </a:r>
            <a:r>
              <a:rPr lang="zh-CN" altLang="en-US">
                <a:cs typeface="Calibri"/>
              </a:rPr>
              <a:t> </a:t>
            </a:r>
            <a:r>
              <a:rPr lang="en-US" altLang="zh-CN">
                <a:cs typeface="Calibri"/>
              </a:rPr>
              <a:t>as</a:t>
            </a:r>
            <a:r>
              <a:rPr lang="zh-CN" altLang="en-US">
                <a:cs typeface="Calibri"/>
              </a:rPr>
              <a:t> </a:t>
            </a:r>
            <a:r>
              <a:rPr lang="en-US" altLang="zh-CN">
                <a:cs typeface="Calibri"/>
              </a:rPr>
              <a:t>our</a:t>
            </a:r>
            <a:r>
              <a:rPr lang="zh-CN" altLang="en-US">
                <a:cs typeface="Calibri"/>
              </a:rPr>
              <a:t> </a:t>
            </a:r>
            <a:r>
              <a:rPr lang="en-US" altLang="zh-CN">
                <a:cs typeface="Calibri"/>
              </a:rPr>
              <a:t>future</a:t>
            </a:r>
            <a:r>
              <a:rPr lang="zh-CN" altLang="en-US">
                <a:cs typeface="Calibri"/>
              </a:rPr>
              <a:t> </a:t>
            </a:r>
            <a:r>
              <a:rPr lang="en-US" altLang="zh-CN">
                <a:cs typeface="Calibri"/>
              </a:rPr>
              <a:t>work</a:t>
            </a:r>
            <a:r>
              <a:rPr lang="zh-CN" altLang="en-US">
                <a:cs typeface="Calibri"/>
              </a:rPr>
              <a:t> </a:t>
            </a:r>
            <a:r>
              <a:rPr lang="en-US" altLang="zh-CN">
                <a:cs typeface="Calibri"/>
              </a:rPr>
              <a:t>and</a:t>
            </a:r>
            <a:r>
              <a:rPr lang="zh-CN" altLang="en-US">
                <a:cs typeface="Calibri"/>
              </a:rPr>
              <a:t> </a:t>
            </a:r>
            <a:r>
              <a:rPr lang="en-US" altLang="zh-CN">
                <a:cs typeface="Calibri"/>
              </a:rPr>
              <a:t>talk</a:t>
            </a:r>
            <a:r>
              <a:rPr lang="zh-CN" altLang="en-US">
                <a:cs typeface="Calibri"/>
              </a:rPr>
              <a:t> </a:t>
            </a:r>
            <a:r>
              <a:rPr lang="en-US" altLang="zh-CN">
                <a:cs typeface="Calibri"/>
              </a:rPr>
              <a:t>more</a:t>
            </a:r>
            <a:r>
              <a:rPr lang="zh-CN" altLang="en-US">
                <a:cs typeface="Calibri"/>
              </a:rPr>
              <a:t> </a:t>
            </a:r>
            <a:r>
              <a:rPr lang="en-US" altLang="zh-CN">
                <a:cs typeface="Calibri"/>
              </a:rPr>
              <a:t>later.</a:t>
            </a:r>
          </a:p>
        </p:txBody>
      </p:sp>
      <p:sp>
        <p:nvSpPr>
          <p:cNvPr id="4" name="Slide Number Placeholder 3"/>
          <p:cNvSpPr>
            <a:spLocks noGrp="1"/>
          </p:cNvSpPr>
          <p:nvPr>
            <p:ph type="sldNum" sz="quarter" idx="5"/>
          </p:nvPr>
        </p:nvSpPr>
        <p:spPr/>
        <p:txBody>
          <a:bodyPr/>
          <a:lstStyle/>
          <a:p>
            <a:fld id="{E6123A1B-2FB2-C846-992E-5CC4E39B980C}" type="slidenum">
              <a:rPr lang="en-US" smtClean="0"/>
              <a:t>7</a:t>
            </a:fld>
            <a:endParaRPr lang="en-US"/>
          </a:p>
        </p:txBody>
      </p:sp>
    </p:spTree>
    <p:extLst>
      <p:ext uri="{BB962C8B-B14F-4D97-AF65-F5344CB8AC3E}">
        <p14:creationId xmlns:p14="http://schemas.microsoft.com/office/powerpoint/2010/main" val="1969295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First,</a:t>
            </a:r>
            <a:r>
              <a:rPr lang="zh-CN" altLang="en-US"/>
              <a:t> </a:t>
            </a:r>
            <a:r>
              <a:rPr lang="en-US" altLang="zh-CN"/>
              <a:t>I</a:t>
            </a:r>
            <a:r>
              <a:rPr lang="zh-CN" altLang="en-US"/>
              <a:t> </a:t>
            </a:r>
            <a:r>
              <a:rPr lang="en-US" altLang="zh-CN"/>
              <a:t>will</a:t>
            </a:r>
            <a:r>
              <a:rPr lang="zh-CN" altLang="en-US"/>
              <a:t> </a:t>
            </a:r>
            <a:r>
              <a:rPr lang="en-US" altLang="zh-CN"/>
              <a:t>introduce</a:t>
            </a:r>
            <a:r>
              <a:rPr lang="zh-CN" altLang="en-US"/>
              <a:t> </a:t>
            </a:r>
            <a:r>
              <a:rPr lang="en-US" altLang="zh-CN"/>
              <a:t>one</a:t>
            </a:r>
            <a:r>
              <a:rPr lang="zh-CN" altLang="en-US"/>
              <a:t> </a:t>
            </a:r>
            <a:r>
              <a:rPr lang="en-US" altLang="zh-CN"/>
              <a:t>work</a:t>
            </a:r>
            <a:r>
              <a:rPr lang="zh-CN" altLang="en-US"/>
              <a:t> </a:t>
            </a:r>
            <a:r>
              <a:rPr lang="en-US" altLang="zh-CN"/>
              <a:t>in</a:t>
            </a:r>
            <a:r>
              <a:rPr lang="zh-CN" altLang="en-US"/>
              <a:t> </a:t>
            </a:r>
            <a:r>
              <a:rPr lang="en-US" altLang="zh-CN"/>
              <a:t>vulnerability</a:t>
            </a:r>
            <a:r>
              <a:rPr lang="zh-CN" altLang="en-US"/>
              <a:t> </a:t>
            </a:r>
            <a:r>
              <a:rPr lang="en-US" altLang="zh-CN"/>
              <a:t>reproduction</a:t>
            </a:r>
            <a:r>
              <a:rPr lang="zh-CN" altLang="en-US"/>
              <a:t> </a:t>
            </a:r>
            <a:r>
              <a:rPr lang="en-US" altLang="zh-CN"/>
              <a:t>-</a:t>
            </a:r>
            <a:r>
              <a:rPr lang="zh-CN" altLang="en-US"/>
              <a:t> </a:t>
            </a:r>
            <a:r>
              <a:rPr lang="en-US"/>
              <a:t>Understanding the Reproducibility of Crowd-reported Security Vulnerabilities</a:t>
            </a:r>
            <a:r>
              <a:rPr lang="en-US" altLang="zh-CN"/>
              <a:t>.</a:t>
            </a:r>
            <a:endParaRPr lang="en-US"/>
          </a:p>
        </p:txBody>
      </p:sp>
      <p:sp>
        <p:nvSpPr>
          <p:cNvPr id="4" name="Slide Number Placeholder 3"/>
          <p:cNvSpPr>
            <a:spLocks noGrp="1"/>
          </p:cNvSpPr>
          <p:nvPr>
            <p:ph type="sldNum" sz="quarter" idx="5"/>
          </p:nvPr>
        </p:nvSpPr>
        <p:spPr/>
        <p:txBody>
          <a:bodyPr/>
          <a:lstStyle/>
          <a:p>
            <a:fld id="{E6123A1B-2FB2-C846-992E-5CC4E39B980C}" type="slidenum">
              <a:rPr lang="en-US" smtClean="0"/>
              <a:t>8</a:t>
            </a:fld>
            <a:endParaRPr lang="en-US"/>
          </a:p>
        </p:txBody>
      </p:sp>
    </p:spTree>
    <p:extLst>
      <p:ext uri="{BB962C8B-B14F-4D97-AF65-F5344CB8AC3E}">
        <p14:creationId xmlns:p14="http://schemas.microsoft.com/office/powerpoint/2010/main" val="189571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kern="1200">
                <a:effectLst/>
                <a:latin typeface="+mn-lt"/>
                <a:ea typeface="+mn-ea"/>
                <a:cs typeface="+mn-cs"/>
              </a:rPr>
              <a:t>As</a:t>
            </a:r>
            <a:r>
              <a:rPr lang="zh-CN" altLang="en-US" kern="1200">
                <a:effectLst/>
                <a:latin typeface="+mn-lt"/>
                <a:ea typeface="+mn-ea"/>
                <a:cs typeface="+mn-cs"/>
              </a:rPr>
              <a:t> </a:t>
            </a:r>
            <a:r>
              <a:rPr lang="en-US" altLang="zh-CN" kern="1200">
                <a:effectLst/>
                <a:latin typeface="+mn-lt"/>
                <a:ea typeface="+mn-ea"/>
                <a:cs typeface="+mn-cs"/>
              </a:rPr>
              <a:t>mentioned</a:t>
            </a:r>
            <a:r>
              <a:rPr lang="zh-CN" altLang="en-US" kern="1200">
                <a:effectLst/>
                <a:latin typeface="+mn-lt"/>
                <a:ea typeface="+mn-ea"/>
                <a:cs typeface="+mn-cs"/>
              </a:rPr>
              <a:t> </a:t>
            </a:r>
            <a:r>
              <a:rPr lang="en-US" altLang="zh-CN" kern="1200">
                <a:effectLst/>
                <a:latin typeface="+mn-lt"/>
                <a:ea typeface="+mn-ea"/>
                <a:cs typeface="+mn-cs"/>
              </a:rPr>
              <a:t>before,</a:t>
            </a:r>
            <a:r>
              <a:rPr lang="en-US"/>
              <a:t> </a:t>
            </a:r>
            <a:r>
              <a:rPr lang="en-US" altLang="zh-CN"/>
              <a:t>nowadays</a:t>
            </a:r>
            <a:r>
              <a:rPr lang="zh-CN" altLang="en-US"/>
              <a:t> </a:t>
            </a:r>
            <a:r>
              <a:rPr lang="en-US" altLang="zh-CN"/>
              <a:t>anyone</a:t>
            </a:r>
            <a:r>
              <a:rPr lang="zh-CN" altLang="en-US"/>
              <a:t> </a:t>
            </a:r>
            <a:r>
              <a:rPr lang="en-US" altLang="zh-CN"/>
              <a:t>on</a:t>
            </a:r>
            <a:r>
              <a:rPr lang="zh-CN" altLang="en-US"/>
              <a:t> </a:t>
            </a:r>
            <a:r>
              <a:rPr lang="en-US" altLang="zh-CN"/>
              <a:t>the</a:t>
            </a:r>
            <a:r>
              <a:rPr lang="zh-CN" altLang="en-US"/>
              <a:t> </a:t>
            </a:r>
            <a:r>
              <a:rPr lang="en-US" altLang="zh-CN"/>
              <a:t>Internet</a:t>
            </a:r>
            <a:r>
              <a:rPr lang="zh-CN" altLang="en-US"/>
              <a:t> </a:t>
            </a:r>
            <a:r>
              <a:rPr lang="en-US" altLang="zh-CN"/>
              <a:t>could</a:t>
            </a:r>
            <a:r>
              <a:rPr lang="zh-CN" altLang="en-US"/>
              <a:t> </a:t>
            </a:r>
            <a:r>
              <a:rPr lang="en-US" altLang="zh-CN"/>
              <a:t>identify</a:t>
            </a:r>
            <a:r>
              <a:rPr lang="zh-CN" altLang="en-US"/>
              <a:t> </a:t>
            </a:r>
            <a:r>
              <a:rPr lang="en-US" altLang="zh-CN"/>
              <a:t>and</a:t>
            </a:r>
            <a:r>
              <a:rPr lang="zh-CN" altLang="en-US"/>
              <a:t> </a:t>
            </a:r>
            <a:r>
              <a:rPr lang="en-US" altLang="zh-CN"/>
              <a:t>report</a:t>
            </a:r>
            <a:r>
              <a:rPr lang="zh-CN" altLang="en-US"/>
              <a:t> </a:t>
            </a:r>
            <a:r>
              <a:rPr lang="en-US" altLang="zh-CN"/>
              <a:t>security</a:t>
            </a:r>
            <a:r>
              <a:rPr lang="zh-CN" altLang="en-US"/>
              <a:t> </a:t>
            </a:r>
            <a:r>
              <a:rPr lang="en-US" altLang="zh-CN"/>
              <a:t>vulnerabilities</a:t>
            </a:r>
            <a:r>
              <a:rPr lang="en-US"/>
              <a:t>.</a:t>
            </a:r>
            <a:r>
              <a:rPr lang="en-US">
                <a:cs typeface="Calibri"/>
              </a:rPr>
              <a:t> </a:t>
            </a:r>
            <a:r>
              <a:rPr lang="en-US"/>
              <a:t>And </a:t>
            </a:r>
            <a:r>
              <a:rPr lang="en-US" altLang="zh-CN"/>
              <a:t>software</a:t>
            </a:r>
            <a:r>
              <a:rPr lang="zh-CN" altLang="en-US"/>
              <a:t> </a:t>
            </a:r>
            <a:r>
              <a:rPr lang="en-US" altLang="zh-CN"/>
              <a:t>vendors</a:t>
            </a:r>
            <a:r>
              <a:rPr lang="en-US" kern="1200">
                <a:effectLst/>
                <a:latin typeface="+mn-lt"/>
                <a:ea typeface="+mn-ea"/>
                <a:cs typeface="+mn-cs"/>
              </a:rPr>
              <a:t>, like Google and Microsoft are spending millions of dollars on their “bug bounty” programs </a:t>
            </a:r>
            <a:r>
              <a:rPr lang="en-US"/>
              <a:t>to </a:t>
            </a:r>
            <a:r>
              <a:rPr lang="en-US" kern="1200">
                <a:effectLst/>
                <a:latin typeface="+mn-lt"/>
                <a:ea typeface="+mn-ea"/>
                <a:cs typeface="+mn-cs"/>
              </a:rPr>
              <a:t>reward vulnerability reporters. </a:t>
            </a:r>
            <a:r>
              <a:rPr lang="en-US"/>
              <a:t>After vulnerabilities are publicly released, reporters</a:t>
            </a:r>
            <a:r>
              <a:rPr lang="en-US" kern="1200">
                <a:effectLst/>
                <a:latin typeface="+mn-lt"/>
                <a:ea typeface="+mn-ea"/>
                <a:cs typeface="+mn-cs"/>
              </a:rPr>
              <a:t> usually request </a:t>
            </a:r>
            <a:r>
              <a:rPr lang="en-US"/>
              <a:t>an </a:t>
            </a:r>
            <a:r>
              <a:rPr lang="en-US" kern="1200">
                <a:effectLst/>
                <a:latin typeface="+mn-lt"/>
                <a:ea typeface="+mn-ea"/>
                <a:cs typeface="+mn-cs"/>
              </a:rPr>
              <a:t>ID from</a:t>
            </a:r>
            <a:r>
              <a:rPr lang="en-US"/>
              <a:t> CVE website to further raise community awareness</a:t>
            </a:r>
            <a:r>
              <a:rPr lang="en-US">
                <a:cs typeface="Calibri"/>
              </a:rPr>
              <a:t>.</a:t>
            </a:r>
            <a:r>
              <a:rPr lang="zh-CN" altLang="en-US">
                <a:cs typeface="Calibri"/>
              </a:rPr>
              <a:t> </a:t>
            </a:r>
            <a:r>
              <a:rPr lang="en-US" altLang="zh-CN">
                <a:cs typeface="Calibri"/>
              </a:rPr>
              <a:t>Following</a:t>
            </a:r>
            <a:r>
              <a:rPr lang="zh-CN" altLang="en-US">
                <a:cs typeface="Calibri"/>
              </a:rPr>
              <a:t> </a:t>
            </a:r>
            <a:r>
              <a:rPr lang="en-US" altLang="zh-CN">
                <a:cs typeface="Calibri"/>
              </a:rPr>
              <a:t>the</a:t>
            </a:r>
            <a:r>
              <a:rPr lang="zh-CN" altLang="en-US">
                <a:cs typeface="Calibri"/>
              </a:rPr>
              <a:t> </a:t>
            </a:r>
            <a:r>
              <a:rPr lang="en-US" altLang="zh-CN">
                <a:cs typeface="Calibri"/>
              </a:rPr>
              <a:t>vulnerability</a:t>
            </a:r>
            <a:r>
              <a:rPr lang="zh-CN" altLang="en-US">
                <a:cs typeface="Calibri"/>
              </a:rPr>
              <a:t> </a:t>
            </a:r>
            <a:r>
              <a:rPr lang="en-US" altLang="zh-CN">
                <a:cs typeface="Calibri"/>
              </a:rPr>
              <a:t>reports,</a:t>
            </a:r>
            <a:r>
              <a:rPr lang="zh-CN" altLang="en-US">
                <a:cs typeface="Calibri"/>
              </a:rPr>
              <a:t> </a:t>
            </a:r>
            <a:r>
              <a:rPr lang="en-US" altLang="zh-CN">
                <a:cs typeface="Calibri"/>
              </a:rPr>
              <a:t>software</a:t>
            </a:r>
            <a:r>
              <a:rPr lang="zh-CN" altLang="en-US">
                <a:cs typeface="Calibri"/>
              </a:rPr>
              <a:t> </a:t>
            </a:r>
            <a:r>
              <a:rPr lang="en-US" altLang="zh-CN">
                <a:cs typeface="Calibri"/>
              </a:rPr>
              <a:t>developers</a:t>
            </a:r>
            <a:r>
              <a:rPr lang="zh-CN" altLang="en-US">
                <a:cs typeface="Calibri"/>
              </a:rPr>
              <a:t> </a:t>
            </a:r>
            <a:r>
              <a:rPr lang="en-US" altLang="zh-CN">
                <a:cs typeface="Calibri"/>
              </a:rPr>
              <a:t>reproduce</a:t>
            </a:r>
            <a:r>
              <a:rPr lang="zh-CN" altLang="en-US">
                <a:cs typeface="Calibri"/>
              </a:rPr>
              <a:t> </a:t>
            </a:r>
            <a:r>
              <a:rPr lang="en-US" altLang="zh-CN">
                <a:cs typeface="Calibri"/>
              </a:rPr>
              <a:t>and</a:t>
            </a:r>
            <a:r>
              <a:rPr lang="zh-CN" altLang="en-US">
                <a:cs typeface="Calibri"/>
              </a:rPr>
              <a:t> </a:t>
            </a:r>
            <a:r>
              <a:rPr lang="en-US" altLang="zh-CN">
                <a:cs typeface="Calibri"/>
              </a:rPr>
              <a:t>identify</a:t>
            </a:r>
            <a:r>
              <a:rPr lang="zh-CN" altLang="en-US">
                <a:cs typeface="Calibri"/>
              </a:rPr>
              <a:t> </a:t>
            </a:r>
            <a:r>
              <a:rPr lang="en-US" altLang="zh-CN">
                <a:cs typeface="Calibri"/>
              </a:rPr>
              <a:t>the</a:t>
            </a:r>
            <a:r>
              <a:rPr lang="zh-CN" altLang="en-US">
                <a:cs typeface="Calibri"/>
              </a:rPr>
              <a:t> </a:t>
            </a:r>
            <a:r>
              <a:rPr lang="en-US" altLang="zh-CN">
                <a:cs typeface="Calibri"/>
              </a:rPr>
              <a:t>existence</a:t>
            </a:r>
            <a:r>
              <a:rPr lang="zh-CN" altLang="en-US">
                <a:cs typeface="Calibri"/>
              </a:rPr>
              <a:t> </a:t>
            </a:r>
            <a:r>
              <a:rPr lang="en-US" altLang="zh-CN">
                <a:cs typeface="Calibri"/>
              </a:rPr>
              <a:t>of</a:t>
            </a:r>
            <a:r>
              <a:rPr lang="zh-CN" altLang="en-US">
                <a:cs typeface="Calibri"/>
              </a:rPr>
              <a:t> </a:t>
            </a:r>
            <a:r>
              <a:rPr lang="en-US" altLang="zh-CN">
                <a:cs typeface="Calibri"/>
              </a:rPr>
              <a:t>vulnerabilities.</a:t>
            </a:r>
            <a:endParaRPr lang="en-US">
              <a:cs typeface="Calibri"/>
            </a:endParaRPr>
          </a:p>
        </p:txBody>
      </p:sp>
      <p:sp>
        <p:nvSpPr>
          <p:cNvPr id="4" name="Slide Number Placeholder 3"/>
          <p:cNvSpPr>
            <a:spLocks noGrp="1"/>
          </p:cNvSpPr>
          <p:nvPr>
            <p:ph type="sldNum" sz="quarter" idx="10"/>
          </p:nvPr>
        </p:nvSpPr>
        <p:spPr/>
        <p:txBody>
          <a:bodyPr/>
          <a:lstStyle/>
          <a:p>
            <a:fld id="{DA984AFA-F9D9-CB44-846E-DF497F8252BD}" type="slidenum">
              <a:rPr lang="en-US" smtClean="0"/>
              <a:t>9</a:t>
            </a:fld>
            <a:endParaRPr lang="en-US"/>
          </a:p>
        </p:txBody>
      </p:sp>
    </p:spTree>
    <p:extLst>
      <p:ext uri="{BB962C8B-B14F-4D97-AF65-F5344CB8AC3E}">
        <p14:creationId xmlns:p14="http://schemas.microsoft.com/office/powerpoint/2010/main" val="889445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730F8-946B-6F4D-AFEF-6244F1B4AEAE}"/>
              </a:ext>
            </a:extLst>
          </p:cNvPr>
          <p:cNvSpPr>
            <a:spLocks noGrp="1"/>
          </p:cNvSpPr>
          <p:nvPr>
            <p:ph type="ctrTitle"/>
          </p:nvPr>
        </p:nvSpPr>
        <p:spPr>
          <a:xfrm>
            <a:off x="1524000" y="1122363"/>
            <a:ext cx="9144000" cy="2387600"/>
          </a:xfrm>
        </p:spPr>
        <p:txBody>
          <a:bodyPr anchor="b"/>
          <a:lstStyle>
            <a:lvl1pPr algn="ctr">
              <a:defRPr sz="6000">
                <a:latin typeface="Avenir Next Condensed" panose="020B0506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07EA06A6-8840-174A-BC24-809A485A9C89}"/>
              </a:ext>
            </a:extLst>
          </p:cNvPr>
          <p:cNvSpPr>
            <a:spLocks noGrp="1"/>
          </p:cNvSpPr>
          <p:nvPr>
            <p:ph type="subTitle" idx="1"/>
          </p:nvPr>
        </p:nvSpPr>
        <p:spPr>
          <a:xfrm>
            <a:off x="1524000" y="3602038"/>
            <a:ext cx="9144000" cy="1655762"/>
          </a:xfrm>
        </p:spPr>
        <p:txBody>
          <a:bodyPr/>
          <a:lstStyle>
            <a:lvl1pPr marL="0" indent="0" algn="ctr">
              <a:buNone/>
              <a:defRPr sz="2400">
                <a:latin typeface="Avenir Next Condensed" panose="020B0506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10B6A0-8D7F-6944-9128-72A4147EDCF1}"/>
              </a:ext>
            </a:extLst>
          </p:cNvPr>
          <p:cNvSpPr>
            <a:spLocks noGrp="1"/>
          </p:cNvSpPr>
          <p:nvPr>
            <p:ph type="dt" sz="half" idx="10"/>
          </p:nvPr>
        </p:nvSpPr>
        <p:spPr/>
        <p:txBody>
          <a:bodyPr/>
          <a:lstStyle>
            <a:lvl1pPr>
              <a:defRPr sz="1400">
                <a:latin typeface="Avenir Next Condensed" panose="020B0506020202020204" pitchFamily="34" charset="0"/>
              </a:defRPr>
            </a:lvl1pPr>
          </a:lstStyle>
          <a:p>
            <a:fld id="{92B85A5D-0BD7-6B47-9A87-C10E88883A29}" type="datetime1">
              <a:rPr lang="en-US" smtClean="0"/>
              <a:t>2/12/20</a:t>
            </a:fld>
            <a:endParaRPr lang="en-US"/>
          </a:p>
        </p:txBody>
      </p:sp>
      <p:sp>
        <p:nvSpPr>
          <p:cNvPr id="5" name="Footer Placeholder 4">
            <a:extLst>
              <a:ext uri="{FF2B5EF4-FFF2-40B4-BE49-F238E27FC236}">
                <a16:creationId xmlns:a16="http://schemas.microsoft.com/office/drawing/2014/main" id="{4171C162-7083-934B-851B-CA94BEB7D076}"/>
              </a:ext>
            </a:extLst>
          </p:cNvPr>
          <p:cNvSpPr>
            <a:spLocks noGrp="1"/>
          </p:cNvSpPr>
          <p:nvPr>
            <p:ph type="ftr" sz="quarter" idx="11"/>
          </p:nvPr>
        </p:nvSpPr>
        <p:spPr/>
        <p:txBody>
          <a:bodyPr/>
          <a:lstStyle>
            <a:lvl1pPr>
              <a:defRPr sz="1400">
                <a:latin typeface="Avenir Next Condensed" panose="020B0506020202020204" pitchFamily="34" charset="0"/>
              </a:defRPr>
            </a:lvl1p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C84462CF-84D7-9F49-A840-310EFFB15046}"/>
              </a:ext>
            </a:extLst>
          </p:cNvPr>
          <p:cNvSpPr>
            <a:spLocks noGrp="1"/>
          </p:cNvSpPr>
          <p:nvPr>
            <p:ph type="sldNum" sz="quarter" idx="12"/>
          </p:nvPr>
        </p:nvSpPr>
        <p:spPr/>
        <p:txBody>
          <a:bodyPr/>
          <a:lstStyle>
            <a:lvl1pPr>
              <a:defRPr sz="1400"/>
            </a:lvl1pPr>
          </a:lstStyle>
          <a:p>
            <a:fld id="{F8061FB7-9699-2F4A-B4E4-1A11C5385D5F}" type="slidenum">
              <a:rPr lang="en-US" smtClean="0"/>
              <a:pPr/>
              <a:t>‹#›</a:t>
            </a:fld>
            <a:endParaRPr lang="en-US"/>
          </a:p>
        </p:txBody>
      </p:sp>
      <p:sp>
        <p:nvSpPr>
          <p:cNvPr id="7" name="Rectangle 6">
            <a:extLst>
              <a:ext uri="{FF2B5EF4-FFF2-40B4-BE49-F238E27FC236}">
                <a16:creationId xmlns:a16="http://schemas.microsoft.com/office/drawing/2014/main" id="{DF633CF9-BBBF-B444-89C1-74138156F911}"/>
              </a:ext>
            </a:extLst>
          </p:cNvPr>
          <p:cNvSpPr/>
          <p:nvPr userDrawn="1"/>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7996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887A3-0F83-1A41-8BE5-882EC7110D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1C000B-3535-ED48-AE35-7F15EB2311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F51DFF-DE87-5D47-8210-3F0859C27C33}"/>
              </a:ext>
            </a:extLst>
          </p:cNvPr>
          <p:cNvSpPr>
            <a:spLocks noGrp="1"/>
          </p:cNvSpPr>
          <p:nvPr>
            <p:ph type="dt" sz="half" idx="10"/>
          </p:nvPr>
        </p:nvSpPr>
        <p:spPr/>
        <p:txBody>
          <a:bodyPr/>
          <a:lstStyle/>
          <a:p>
            <a:fld id="{171CEF73-8FB7-9241-80A0-8DEF58E8D291}" type="datetime1">
              <a:rPr lang="en-US" smtClean="0"/>
              <a:t>2/12/20</a:t>
            </a:fld>
            <a:endParaRPr lang="en-US"/>
          </a:p>
        </p:txBody>
      </p:sp>
      <p:sp>
        <p:nvSpPr>
          <p:cNvPr id="5" name="Footer Placeholder 4">
            <a:extLst>
              <a:ext uri="{FF2B5EF4-FFF2-40B4-BE49-F238E27FC236}">
                <a16:creationId xmlns:a16="http://schemas.microsoft.com/office/drawing/2014/main" id="{F2A27A4B-76D1-2049-920E-BF02DD924DFE}"/>
              </a:ext>
            </a:extLst>
          </p:cNvPr>
          <p:cNvSpPr>
            <a:spLocks noGrp="1"/>
          </p:cNvSpPr>
          <p:nvPr>
            <p:ph type="ftr" sz="quarter" idx="11"/>
          </p:nvPr>
        </p:nvSpPr>
        <p:spPr/>
        <p:txBody>
          <a:bodyPr/>
          <a:lstStyle/>
          <a:p>
            <a:r>
              <a:rPr lang="en-US"/>
              <a:t>Presented by Dongliang Mu</a:t>
            </a:r>
          </a:p>
        </p:txBody>
      </p:sp>
      <p:sp>
        <p:nvSpPr>
          <p:cNvPr id="6" name="Slide Number Placeholder 5">
            <a:extLst>
              <a:ext uri="{FF2B5EF4-FFF2-40B4-BE49-F238E27FC236}">
                <a16:creationId xmlns:a16="http://schemas.microsoft.com/office/drawing/2014/main" id="{E4C96E57-7E78-EF48-8E3F-828D5F2E63A7}"/>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1735722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820955-3284-084F-8E5B-AC16DDA561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2ED816-3B4E-2C4A-A919-BCA59450C1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22D3D-3800-1B47-97AB-6E35997986DA}"/>
              </a:ext>
            </a:extLst>
          </p:cNvPr>
          <p:cNvSpPr>
            <a:spLocks noGrp="1"/>
          </p:cNvSpPr>
          <p:nvPr>
            <p:ph type="dt" sz="half" idx="10"/>
          </p:nvPr>
        </p:nvSpPr>
        <p:spPr/>
        <p:txBody>
          <a:bodyPr/>
          <a:lstStyle/>
          <a:p>
            <a:fld id="{FA8B3AD5-0A40-6B49-BB7A-8D3BD1491DCA}" type="datetime1">
              <a:rPr lang="en-US" smtClean="0"/>
              <a:t>2/12/20</a:t>
            </a:fld>
            <a:endParaRPr lang="en-US"/>
          </a:p>
        </p:txBody>
      </p:sp>
      <p:sp>
        <p:nvSpPr>
          <p:cNvPr id="5" name="Footer Placeholder 4">
            <a:extLst>
              <a:ext uri="{FF2B5EF4-FFF2-40B4-BE49-F238E27FC236}">
                <a16:creationId xmlns:a16="http://schemas.microsoft.com/office/drawing/2014/main" id="{4DB876DA-F30E-D34E-A11B-BFDD9C2A199F}"/>
              </a:ext>
            </a:extLst>
          </p:cNvPr>
          <p:cNvSpPr>
            <a:spLocks noGrp="1"/>
          </p:cNvSpPr>
          <p:nvPr>
            <p:ph type="ftr" sz="quarter" idx="11"/>
          </p:nvPr>
        </p:nvSpPr>
        <p:spPr/>
        <p:txBody>
          <a:bodyPr/>
          <a:lstStyle/>
          <a:p>
            <a:r>
              <a:rPr lang="en-US"/>
              <a:t>Presented by Dongliang Mu</a:t>
            </a:r>
          </a:p>
        </p:txBody>
      </p:sp>
      <p:sp>
        <p:nvSpPr>
          <p:cNvPr id="6" name="Slide Number Placeholder 5">
            <a:extLst>
              <a:ext uri="{FF2B5EF4-FFF2-40B4-BE49-F238E27FC236}">
                <a16:creationId xmlns:a16="http://schemas.microsoft.com/office/drawing/2014/main" id="{5B8F0615-D394-1844-A5A6-D47A4ACB7FF3}"/>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3673554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35A09-ADB9-6A40-82A0-ED6932200E4B}"/>
              </a:ext>
            </a:extLst>
          </p:cNvPr>
          <p:cNvSpPr>
            <a:spLocks noGrp="1"/>
          </p:cNvSpPr>
          <p:nvPr>
            <p:ph type="title"/>
          </p:nvPr>
        </p:nvSpPr>
        <p:spPr>
          <a:xfrm>
            <a:off x="838200" y="365760"/>
            <a:ext cx="10515600" cy="1190356"/>
          </a:xfrm>
        </p:spPr>
        <p:txBody>
          <a:bodyPr/>
          <a:lstStyle>
            <a:lvl1pPr>
              <a:defRPr>
                <a:latin typeface="Avenir Next Condensed" panose="020B0506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E9C1F66-F267-B647-B816-AB35D3A57921}"/>
              </a:ext>
            </a:extLst>
          </p:cNvPr>
          <p:cNvSpPr>
            <a:spLocks noGrp="1"/>
          </p:cNvSpPr>
          <p:nvPr>
            <p:ph idx="1"/>
          </p:nvPr>
        </p:nvSpPr>
        <p:spPr/>
        <p:txBody>
          <a:bodyPr/>
          <a:lstStyle>
            <a:lvl1pPr>
              <a:defRPr>
                <a:latin typeface="Avenir Next Condensed" panose="020B0506020202020204" pitchFamily="34" charset="0"/>
              </a:defRPr>
            </a:lvl1pPr>
            <a:lvl2pPr>
              <a:defRPr>
                <a:latin typeface="Avenir Next Condensed" panose="020B0506020202020204" pitchFamily="34" charset="0"/>
              </a:defRPr>
            </a:lvl2pPr>
            <a:lvl3pPr>
              <a:defRPr>
                <a:latin typeface="Avenir Next Condensed" panose="020B0506020202020204" pitchFamily="34" charset="0"/>
              </a:defRPr>
            </a:lvl3pPr>
            <a:lvl4pPr>
              <a:defRPr>
                <a:latin typeface="Avenir Next Condensed" panose="020B0506020202020204" pitchFamily="34" charset="0"/>
              </a:defRPr>
            </a:lvl4pPr>
            <a:lvl5pPr>
              <a:defRPr>
                <a:latin typeface="Avenir Next Condensed" panose="020B0506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1A6A9A-90CD-AB45-A649-540D85ABE495}"/>
              </a:ext>
            </a:extLst>
          </p:cNvPr>
          <p:cNvSpPr>
            <a:spLocks noGrp="1"/>
          </p:cNvSpPr>
          <p:nvPr>
            <p:ph type="dt" sz="half" idx="10"/>
          </p:nvPr>
        </p:nvSpPr>
        <p:spPr/>
        <p:txBody>
          <a:bodyPr/>
          <a:lstStyle>
            <a:lvl1pPr>
              <a:defRPr sz="1400">
                <a:latin typeface="Avenir Next Condensed" panose="020B0506020202020204" pitchFamily="34" charset="0"/>
              </a:defRPr>
            </a:lvl1pPr>
          </a:lstStyle>
          <a:p>
            <a:fld id="{967A74EA-02D8-624A-9C85-420838F4FE7A}" type="datetime1">
              <a:rPr lang="en-US" smtClean="0"/>
              <a:t>2/12/20</a:t>
            </a:fld>
            <a:endParaRPr lang="en-US"/>
          </a:p>
        </p:txBody>
      </p:sp>
      <p:sp>
        <p:nvSpPr>
          <p:cNvPr id="5" name="Footer Placeholder 4">
            <a:extLst>
              <a:ext uri="{FF2B5EF4-FFF2-40B4-BE49-F238E27FC236}">
                <a16:creationId xmlns:a16="http://schemas.microsoft.com/office/drawing/2014/main" id="{25AE83FC-F017-3243-A0FE-586CCAE2B64B}"/>
              </a:ext>
            </a:extLst>
          </p:cNvPr>
          <p:cNvSpPr>
            <a:spLocks noGrp="1"/>
          </p:cNvSpPr>
          <p:nvPr>
            <p:ph type="ftr" sz="quarter" idx="11"/>
          </p:nvPr>
        </p:nvSpPr>
        <p:spPr/>
        <p:txBody>
          <a:bodyPr/>
          <a:lstStyle>
            <a:lvl1pPr>
              <a:defRPr sz="1400">
                <a:latin typeface="Avenir Next Condensed" panose="020B0506020202020204" pitchFamily="34" charset="0"/>
              </a:defRPr>
            </a:lvl1p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CF2AF7F-0F43-C740-BB9D-F79B3E2D5AFF}"/>
              </a:ext>
            </a:extLst>
          </p:cNvPr>
          <p:cNvSpPr>
            <a:spLocks noGrp="1"/>
          </p:cNvSpPr>
          <p:nvPr>
            <p:ph type="sldNum" sz="quarter" idx="12"/>
          </p:nvPr>
        </p:nvSpPr>
        <p:spPr/>
        <p:txBody>
          <a:bodyPr/>
          <a:lstStyle>
            <a:lvl1pPr>
              <a:defRPr sz="1400"/>
            </a:lvl1pPr>
          </a:lstStyle>
          <a:p>
            <a:fld id="{F8061FB7-9699-2F4A-B4E4-1A11C5385D5F}" type="slidenum">
              <a:rPr lang="en-US" smtClean="0"/>
              <a:pPr/>
              <a:t>‹#›</a:t>
            </a:fld>
            <a:endParaRPr lang="en-US"/>
          </a:p>
        </p:txBody>
      </p:sp>
      <p:sp>
        <p:nvSpPr>
          <p:cNvPr id="7" name="Rectangle 6">
            <a:extLst>
              <a:ext uri="{FF2B5EF4-FFF2-40B4-BE49-F238E27FC236}">
                <a16:creationId xmlns:a16="http://schemas.microsoft.com/office/drawing/2014/main" id="{13F387A1-83DC-B04A-8938-2E6E4E68C515}"/>
              </a:ext>
            </a:extLst>
          </p:cNvPr>
          <p:cNvSpPr/>
          <p:nvPr userDrawn="1"/>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628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F0A7-F004-AB43-96B4-C1CC35126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E6045-0FF3-8A4E-A9FB-D3831E5B71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7CBE9C-DF96-314C-86E6-13926F8B0A70}"/>
              </a:ext>
            </a:extLst>
          </p:cNvPr>
          <p:cNvSpPr>
            <a:spLocks noGrp="1"/>
          </p:cNvSpPr>
          <p:nvPr>
            <p:ph type="dt" sz="half" idx="10"/>
          </p:nvPr>
        </p:nvSpPr>
        <p:spPr/>
        <p:txBody>
          <a:bodyPr/>
          <a:lstStyle/>
          <a:p>
            <a:fld id="{64A779C7-2107-6E48-B0E1-1437BBF69BA9}" type="datetime1">
              <a:rPr lang="en-US" smtClean="0"/>
              <a:t>2/12/20</a:t>
            </a:fld>
            <a:endParaRPr lang="en-US"/>
          </a:p>
        </p:txBody>
      </p:sp>
      <p:sp>
        <p:nvSpPr>
          <p:cNvPr id="5" name="Footer Placeholder 4">
            <a:extLst>
              <a:ext uri="{FF2B5EF4-FFF2-40B4-BE49-F238E27FC236}">
                <a16:creationId xmlns:a16="http://schemas.microsoft.com/office/drawing/2014/main" id="{D5D041DF-2E19-F044-BB96-F75C255ECE4A}"/>
              </a:ext>
            </a:extLst>
          </p:cNvPr>
          <p:cNvSpPr>
            <a:spLocks noGrp="1"/>
          </p:cNvSpPr>
          <p:nvPr>
            <p:ph type="ftr" sz="quarter" idx="11"/>
          </p:nvPr>
        </p:nvSpPr>
        <p:spPr/>
        <p:txBody>
          <a:bodyPr/>
          <a:lstStyle/>
          <a:p>
            <a:r>
              <a:rPr lang="en-US"/>
              <a:t>Presented by Dongliang Mu</a:t>
            </a:r>
          </a:p>
        </p:txBody>
      </p:sp>
      <p:sp>
        <p:nvSpPr>
          <p:cNvPr id="6" name="Slide Number Placeholder 5">
            <a:extLst>
              <a:ext uri="{FF2B5EF4-FFF2-40B4-BE49-F238E27FC236}">
                <a16:creationId xmlns:a16="http://schemas.microsoft.com/office/drawing/2014/main" id="{4472D50E-FD3C-4B44-B222-553068B5FF04}"/>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4267932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C6228-8371-0F43-9980-2E713BFA90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41EFF-143E-694B-9EF6-5035F2480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2B1A5E-0303-3E4F-8002-58A610DFEC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549096-936E-304E-B631-965CD9729ECA}"/>
              </a:ext>
            </a:extLst>
          </p:cNvPr>
          <p:cNvSpPr>
            <a:spLocks noGrp="1"/>
          </p:cNvSpPr>
          <p:nvPr>
            <p:ph type="dt" sz="half" idx="10"/>
          </p:nvPr>
        </p:nvSpPr>
        <p:spPr/>
        <p:txBody>
          <a:bodyPr/>
          <a:lstStyle/>
          <a:p>
            <a:fld id="{8DEAD999-D349-FA45-BDB9-9EC99C8D1FF5}" type="datetime1">
              <a:rPr lang="en-US" smtClean="0"/>
              <a:t>2/12/20</a:t>
            </a:fld>
            <a:endParaRPr lang="en-US"/>
          </a:p>
        </p:txBody>
      </p:sp>
      <p:sp>
        <p:nvSpPr>
          <p:cNvPr id="6" name="Footer Placeholder 5">
            <a:extLst>
              <a:ext uri="{FF2B5EF4-FFF2-40B4-BE49-F238E27FC236}">
                <a16:creationId xmlns:a16="http://schemas.microsoft.com/office/drawing/2014/main" id="{AB2C1B39-DE56-9C42-B2EA-3C7D1CD6A53C}"/>
              </a:ext>
            </a:extLst>
          </p:cNvPr>
          <p:cNvSpPr>
            <a:spLocks noGrp="1"/>
          </p:cNvSpPr>
          <p:nvPr>
            <p:ph type="ftr" sz="quarter" idx="11"/>
          </p:nvPr>
        </p:nvSpPr>
        <p:spPr/>
        <p:txBody>
          <a:bodyPr/>
          <a:lstStyle/>
          <a:p>
            <a:r>
              <a:rPr lang="en-US"/>
              <a:t>Presented by Dongliang Mu</a:t>
            </a:r>
          </a:p>
        </p:txBody>
      </p:sp>
      <p:sp>
        <p:nvSpPr>
          <p:cNvPr id="7" name="Slide Number Placeholder 6">
            <a:extLst>
              <a:ext uri="{FF2B5EF4-FFF2-40B4-BE49-F238E27FC236}">
                <a16:creationId xmlns:a16="http://schemas.microsoft.com/office/drawing/2014/main" id="{A8B0E5EE-3637-084F-A32A-B85786E64F75}"/>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2979211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C49C-4D04-0F4F-81A0-CF0E904EAA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EA7ACB-51A7-BE4E-A677-80203986F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AD8B9A-497B-B644-AF5A-20B9DB3D1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591FC4-0283-8944-B636-150BDFBDF1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B11339-E873-9D49-AE33-6C0F21B4CC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3D593C-3928-3140-8903-5D0C00F0D4DF}"/>
              </a:ext>
            </a:extLst>
          </p:cNvPr>
          <p:cNvSpPr>
            <a:spLocks noGrp="1"/>
          </p:cNvSpPr>
          <p:nvPr>
            <p:ph type="dt" sz="half" idx="10"/>
          </p:nvPr>
        </p:nvSpPr>
        <p:spPr/>
        <p:txBody>
          <a:bodyPr/>
          <a:lstStyle/>
          <a:p>
            <a:fld id="{3075CE39-3496-3449-89E9-F68021613800}" type="datetime1">
              <a:rPr lang="en-US" smtClean="0"/>
              <a:t>2/12/20</a:t>
            </a:fld>
            <a:endParaRPr lang="en-US"/>
          </a:p>
        </p:txBody>
      </p:sp>
      <p:sp>
        <p:nvSpPr>
          <p:cNvPr id="8" name="Footer Placeholder 7">
            <a:extLst>
              <a:ext uri="{FF2B5EF4-FFF2-40B4-BE49-F238E27FC236}">
                <a16:creationId xmlns:a16="http://schemas.microsoft.com/office/drawing/2014/main" id="{F5A37174-3C0E-5A47-B8F0-CC9C16F72672}"/>
              </a:ext>
            </a:extLst>
          </p:cNvPr>
          <p:cNvSpPr>
            <a:spLocks noGrp="1"/>
          </p:cNvSpPr>
          <p:nvPr>
            <p:ph type="ftr" sz="quarter" idx="11"/>
          </p:nvPr>
        </p:nvSpPr>
        <p:spPr/>
        <p:txBody>
          <a:bodyPr/>
          <a:lstStyle/>
          <a:p>
            <a:r>
              <a:rPr lang="en-US"/>
              <a:t>Presented by Dongliang Mu</a:t>
            </a:r>
          </a:p>
        </p:txBody>
      </p:sp>
      <p:sp>
        <p:nvSpPr>
          <p:cNvPr id="9" name="Slide Number Placeholder 8">
            <a:extLst>
              <a:ext uri="{FF2B5EF4-FFF2-40B4-BE49-F238E27FC236}">
                <a16:creationId xmlns:a16="http://schemas.microsoft.com/office/drawing/2014/main" id="{C4DD4000-DEEB-B048-B3F2-9F0A368B7ACD}"/>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3353545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8B17-C1B9-804A-9DD8-6D288BBB043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1A9EEA-6A43-5147-A012-EC9409577B25}"/>
              </a:ext>
            </a:extLst>
          </p:cNvPr>
          <p:cNvSpPr>
            <a:spLocks noGrp="1"/>
          </p:cNvSpPr>
          <p:nvPr>
            <p:ph type="dt" sz="half" idx="10"/>
          </p:nvPr>
        </p:nvSpPr>
        <p:spPr/>
        <p:txBody>
          <a:bodyPr/>
          <a:lstStyle/>
          <a:p>
            <a:fld id="{6E3F71EC-EBD2-2347-8BF5-22D56B9E80ED}" type="datetime1">
              <a:rPr lang="en-US" smtClean="0"/>
              <a:t>2/12/20</a:t>
            </a:fld>
            <a:endParaRPr lang="en-US"/>
          </a:p>
        </p:txBody>
      </p:sp>
      <p:sp>
        <p:nvSpPr>
          <p:cNvPr id="4" name="Footer Placeholder 3">
            <a:extLst>
              <a:ext uri="{FF2B5EF4-FFF2-40B4-BE49-F238E27FC236}">
                <a16:creationId xmlns:a16="http://schemas.microsoft.com/office/drawing/2014/main" id="{27B9B1D0-666E-F643-ACCA-E310A158AFA2}"/>
              </a:ext>
            </a:extLst>
          </p:cNvPr>
          <p:cNvSpPr>
            <a:spLocks noGrp="1"/>
          </p:cNvSpPr>
          <p:nvPr>
            <p:ph type="ftr" sz="quarter" idx="11"/>
          </p:nvPr>
        </p:nvSpPr>
        <p:spPr/>
        <p:txBody>
          <a:bodyPr/>
          <a:lstStyle/>
          <a:p>
            <a:r>
              <a:rPr lang="en-US"/>
              <a:t>Presented by Dongliang Mu</a:t>
            </a:r>
          </a:p>
        </p:txBody>
      </p:sp>
      <p:sp>
        <p:nvSpPr>
          <p:cNvPr id="5" name="Slide Number Placeholder 4">
            <a:extLst>
              <a:ext uri="{FF2B5EF4-FFF2-40B4-BE49-F238E27FC236}">
                <a16:creationId xmlns:a16="http://schemas.microsoft.com/office/drawing/2014/main" id="{09DEF335-6A68-8545-BA02-06DD400AD7C4}"/>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3339642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3C9C35-C581-BE43-9926-99E1CB056BDD}"/>
              </a:ext>
            </a:extLst>
          </p:cNvPr>
          <p:cNvSpPr>
            <a:spLocks noGrp="1"/>
          </p:cNvSpPr>
          <p:nvPr>
            <p:ph type="dt" sz="half" idx="10"/>
          </p:nvPr>
        </p:nvSpPr>
        <p:spPr/>
        <p:txBody>
          <a:bodyPr/>
          <a:lstStyle/>
          <a:p>
            <a:fld id="{C4920206-1A4F-974D-A66D-7975E8F44758}" type="datetime1">
              <a:rPr lang="en-US" smtClean="0"/>
              <a:t>2/12/20</a:t>
            </a:fld>
            <a:endParaRPr lang="en-US"/>
          </a:p>
        </p:txBody>
      </p:sp>
      <p:sp>
        <p:nvSpPr>
          <p:cNvPr id="3" name="Footer Placeholder 2">
            <a:extLst>
              <a:ext uri="{FF2B5EF4-FFF2-40B4-BE49-F238E27FC236}">
                <a16:creationId xmlns:a16="http://schemas.microsoft.com/office/drawing/2014/main" id="{6AA28F66-5BEF-A04F-B282-206A37A163C6}"/>
              </a:ext>
            </a:extLst>
          </p:cNvPr>
          <p:cNvSpPr>
            <a:spLocks noGrp="1"/>
          </p:cNvSpPr>
          <p:nvPr>
            <p:ph type="ftr" sz="quarter" idx="11"/>
          </p:nvPr>
        </p:nvSpPr>
        <p:spPr/>
        <p:txBody>
          <a:bodyPr/>
          <a:lstStyle/>
          <a:p>
            <a:r>
              <a:rPr lang="en-US"/>
              <a:t>Presented by Dongliang Mu</a:t>
            </a:r>
          </a:p>
        </p:txBody>
      </p:sp>
      <p:sp>
        <p:nvSpPr>
          <p:cNvPr id="4" name="Slide Number Placeholder 3">
            <a:extLst>
              <a:ext uri="{FF2B5EF4-FFF2-40B4-BE49-F238E27FC236}">
                <a16:creationId xmlns:a16="http://schemas.microsoft.com/office/drawing/2014/main" id="{A05F8555-BFA9-EE4F-9B5C-D6A46820A3F1}"/>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148339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57439-5A4A-054D-898D-3DAFA56581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0CE4D2-C2A8-4D49-AD9E-8DD0BE3A06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D5DE10-E3F8-5641-840E-C366479BB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B2994D-7074-1644-B821-6D0DD8D31B89}"/>
              </a:ext>
            </a:extLst>
          </p:cNvPr>
          <p:cNvSpPr>
            <a:spLocks noGrp="1"/>
          </p:cNvSpPr>
          <p:nvPr>
            <p:ph type="dt" sz="half" idx="10"/>
          </p:nvPr>
        </p:nvSpPr>
        <p:spPr/>
        <p:txBody>
          <a:bodyPr/>
          <a:lstStyle/>
          <a:p>
            <a:fld id="{50674A23-75A6-C94F-B2FE-38D076281255}" type="datetime1">
              <a:rPr lang="en-US" smtClean="0"/>
              <a:t>2/12/20</a:t>
            </a:fld>
            <a:endParaRPr lang="en-US"/>
          </a:p>
        </p:txBody>
      </p:sp>
      <p:sp>
        <p:nvSpPr>
          <p:cNvPr id="6" name="Footer Placeholder 5">
            <a:extLst>
              <a:ext uri="{FF2B5EF4-FFF2-40B4-BE49-F238E27FC236}">
                <a16:creationId xmlns:a16="http://schemas.microsoft.com/office/drawing/2014/main" id="{D2BB9D82-BFC5-2B4A-9F22-FFFE783A478A}"/>
              </a:ext>
            </a:extLst>
          </p:cNvPr>
          <p:cNvSpPr>
            <a:spLocks noGrp="1"/>
          </p:cNvSpPr>
          <p:nvPr>
            <p:ph type="ftr" sz="quarter" idx="11"/>
          </p:nvPr>
        </p:nvSpPr>
        <p:spPr/>
        <p:txBody>
          <a:bodyPr/>
          <a:lstStyle/>
          <a:p>
            <a:r>
              <a:rPr lang="en-US"/>
              <a:t>Presented by Dongliang Mu</a:t>
            </a:r>
          </a:p>
        </p:txBody>
      </p:sp>
      <p:sp>
        <p:nvSpPr>
          <p:cNvPr id="7" name="Slide Number Placeholder 6">
            <a:extLst>
              <a:ext uri="{FF2B5EF4-FFF2-40B4-BE49-F238E27FC236}">
                <a16:creationId xmlns:a16="http://schemas.microsoft.com/office/drawing/2014/main" id="{5F2483AB-F958-7A43-8FE9-13DEC57C906C}"/>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1122879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9D84-C853-7841-ADC9-84AF54B92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65E7FC-6439-7C41-886B-2F4102D669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E6FE01-6873-0C46-9661-FF481FE0FD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36029-EB62-234F-A41C-A9B5DF8FC940}"/>
              </a:ext>
            </a:extLst>
          </p:cNvPr>
          <p:cNvSpPr>
            <a:spLocks noGrp="1"/>
          </p:cNvSpPr>
          <p:nvPr>
            <p:ph type="dt" sz="half" idx="10"/>
          </p:nvPr>
        </p:nvSpPr>
        <p:spPr/>
        <p:txBody>
          <a:bodyPr/>
          <a:lstStyle/>
          <a:p>
            <a:fld id="{3FAE32C2-BD47-5342-87CC-C24B7B041DF4}" type="datetime1">
              <a:rPr lang="en-US" smtClean="0"/>
              <a:t>2/12/20</a:t>
            </a:fld>
            <a:endParaRPr lang="en-US"/>
          </a:p>
        </p:txBody>
      </p:sp>
      <p:sp>
        <p:nvSpPr>
          <p:cNvPr id="6" name="Footer Placeholder 5">
            <a:extLst>
              <a:ext uri="{FF2B5EF4-FFF2-40B4-BE49-F238E27FC236}">
                <a16:creationId xmlns:a16="http://schemas.microsoft.com/office/drawing/2014/main" id="{0794AC3E-7C93-A545-AD6F-A1326E2796E0}"/>
              </a:ext>
            </a:extLst>
          </p:cNvPr>
          <p:cNvSpPr>
            <a:spLocks noGrp="1"/>
          </p:cNvSpPr>
          <p:nvPr>
            <p:ph type="ftr" sz="quarter" idx="11"/>
          </p:nvPr>
        </p:nvSpPr>
        <p:spPr/>
        <p:txBody>
          <a:bodyPr/>
          <a:lstStyle/>
          <a:p>
            <a:r>
              <a:rPr lang="en-US"/>
              <a:t>Presented by Dongliang Mu</a:t>
            </a:r>
          </a:p>
        </p:txBody>
      </p:sp>
      <p:sp>
        <p:nvSpPr>
          <p:cNvPr id="7" name="Slide Number Placeholder 6">
            <a:extLst>
              <a:ext uri="{FF2B5EF4-FFF2-40B4-BE49-F238E27FC236}">
                <a16:creationId xmlns:a16="http://schemas.microsoft.com/office/drawing/2014/main" id="{88F1D4F5-5401-024A-B859-B3D5CC7EA020}"/>
              </a:ext>
            </a:extLst>
          </p:cNvPr>
          <p:cNvSpPr>
            <a:spLocks noGrp="1"/>
          </p:cNvSpPr>
          <p:nvPr>
            <p:ph type="sldNum" sz="quarter" idx="12"/>
          </p:nvPr>
        </p:nvSpPr>
        <p:spPr/>
        <p:txBody>
          <a:bodyPr/>
          <a:lstStyle/>
          <a:p>
            <a:fld id="{F8061FB7-9699-2F4A-B4E4-1A11C5385D5F}" type="slidenum">
              <a:rPr lang="en-US" smtClean="0"/>
              <a:t>‹#›</a:t>
            </a:fld>
            <a:endParaRPr lang="en-US"/>
          </a:p>
        </p:txBody>
      </p:sp>
    </p:spTree>
    <p:extLst>
      <p:ext uri="{BB962C8B-B14F-4D97-AF65-F5344CB8AC3E}">
        <p14:creationId xmlns:p14="http://schemas.microsoft.com/office/powerpoint/2010/main" val="3745973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15D9FB-81A0-494E-BA61-1292A658B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D43FC1-5B4D-5B49-807D-9BB425CE37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ACDC73-026D-D444-9151-C4103BF917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400">
                <a:solidFill>
                  <a:schemeClr val="tx1">
                    <a:tint val="75000"/>
                  </a:schemeClr>
                </a:solidFill>
                <a:latin typeface="Avenir Next Condensed" panose="020B0506020202020204" pitchFamily="34" charset="0"/>
              </a:defRPr>
            </a:lvl1pPr>
          </a:lstStyle>
          <a:p>
            <a:fld id="{B5D0AE90-02AB-D849-BB06-2D3B18382A2C}" type="datetime1">
              <a:rPr lang="en-US" smtClean="0"/>
              <a:t>2/12/20</a:t>
            </a:fld>
            <a:endParaRPr lang="en-US"/>
          </a:p>
        </p:txBody>
      </p:sp>
      <p:sp>
        <p:nvSpPr>
          <p:cNvPr id="5" name="Footer Placeholder 4">
            <a:extLst>
              <a:ext uri="{FF2B5EF4-FFF2-40B4-BE49-F238E27FC236}">
                <a16:creationId xmlns:a16="http://schemas.microsoft.com/office/drawing/2014/main" id="{8BDFCE5F-A10D-A34D-8B7F-B1E7E28F63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latin typeface="Avenir Next Condensed" panose="020B0506020202020204" pitchFamily="34" charset="0"/>
              </a:defRPr>
            </a:lvl1p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9A6A14BD-77AA-7E4B-9711-F27B2E4AD9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061FB7-9699-2F4A-B4E4-1A11C5385D5F}" type="slidenum">
              <a:rPr lang="en-US" smtClean="0"/>
              <a:t>‹#›</a:t>
            </a:fld>
            <a:endParaRPr lang="en-US"/>
          </a:p>
        </p:txBody>
      </p:sp>
    </p:spTree>
    <p:extLst>
      <p:ext uri="{BB962C8B-B14F-4D97-AF65-F5344CB8AC3E}">
        <p14:creationId xmlns:p14="http://schemas.microsoft.com/office/powerpoint/2010/main" val="56690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Avenir Next Condensed" panose="020B0506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jpeg"/><Relationship Id="rId7"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png"/><Relationship Id="rId5" Type="http://schemas.openxmlformats.org/officeDocument/2006/relationships/image" Target="../media/image67.jpe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jpeg"/></Relationships>
</file>

<file path=ppt/slides/_rels/slide1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4.jpeg"/><Relationship Id="rId7"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69.jpeg"/><Relationship Id="rId4" Type="http://schemas.openxmlformats.org/officeDocument/2006/relationships/image" Target="../media/image65.jpeg"/></Relationships>
</file>

<file path=ppt/slides/_rels/slide17.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4.jpeg"/><Relationship Id="rId7"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69.jpeg"/><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4.jpeg"/><Relationship Id="rId7"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69.jpeg"/><Relationship Id="rId4" Type="http://schemas.openxmlformats.org/officeDocument/2006/relationships/image" Target="../media/image65.jpe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4.jpe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69.jpeg"/><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21"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11.tiff"/><Relationship Id="rId17" Type="http://schemas.openxmlformats.org/officeDocument/2006/relationships/image" Target="../media/image16.tiff"/><Relationship Id="rId2" Type="http://schemas.openxmlformats.org/officeDocument/2006/relationships/notesSlide" Target="../notesSlides/notesSlide2.xml"/><Relationship Id="rId16" Type="http://schemas.openxmlformats.org/officeDocument/2006/relationships/image" Target="../media/image15.tiff"/><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5" Type="http://schemas.openxmlformats.org/officeDocument/2006/relationships/image" Target="../media/image14.tiff"/><Relationship Id="rId10" Type="http://schemas.openxmlformats.org/officeDocument/2006/relationships/image" Target="../media/image9.tiff"/><Relationship Id="rId19" Type="http://schemas.openxmlformats.org/officeDocument/2006/relationships/image" Target="../media/image18.jpeg"/><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 Id="rId22" Type="http://schemas.openxmlformats.org/officeDocument/2006/relationships/image" Target="../media/image21.tiff"/></Relationships>
</file>

<file path=ppt/slides/_rels/slide2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vulnreproduction.github.i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github.com/VulnReproduction/LinuxFlaw"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tiff"/><Relationship Id="rId7"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9.tiff"/><Relationship Id="rId5" Type="http://schemas.openxmlformats.org/officeDocument/2006/relationships/image" Target="../media/image78.tiff"/><Relationship Id="rId4" Type="http://schemas.openxmlformats.org/officeDocument/2006/relationships/image" Target="../media/image77.tiff"/></Relationships>
</file>

<file path=ppt/slides/_rels/slide28.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www.cvedetails.com/browse-by-date.php" TargetMode="External"/><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86.tiff"/><Relationship Id="rId7" Type="http://schemas.openxmlformats.org/officeDocument/2006/relationships/image" Target="../media/image90.tif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9.tiff"/><Relationship Id="rId5" Type="http://schemas.openxmlformats.org/officeDocument/2006/relationships/image" Target="../media/image88.tiff"/><Relationship Id="rId4" Type="http://schemas.openxmlformats.org/officeDocument/2006/relationships/image" Target="../media/image87.tiff"/></Relationships>
</file>

<file path=ppt/slides/_rels/slide31.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6.tiff"/></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86.tiff"/><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6.tiff"/><Relationship Id="rId4" Type="http://schemas.openxmlformats.org/officeDocument/2006/relationships/image" Target="../media/image87.tiff"/></Relationships>
</file>

<file path=ppt/slides/_rels/slide37.xml.rels><?xml version="1.0" encoding="UTF-8" standalone="yes"?>
<Relationships xmlns="http://schemas.openxmlformats.org/package/2006/relationships"><Relationship Id="rId3" Type="http://schemas.openxmlformats.org/officeDocument/2006/relationships/image" Target="../media/image97.tif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8.tiff"/><Relationship Id="rId5" Type="http://schemas.openxmlformats.org/officeDocument/2006/relationships/image" Target="../media/image74.jpeg"/><Relationship Id="rId4" Type="http://schemas.openxmlformats.org/officeDocument/2006/relationships/image" Target="../media/image75.jpe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image" Target="../media/image99.tiff"/><Relationship Id="rId7" Type="http://schemas.openxmlformats.org/officeDocument/2006/relationships/image" Target="../media/image103.tif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2.tiff"/><Relationship Id="rId11" Type="http://schemas.openxmlformats.org/officeDocument/2006/relationships/image" Target="../media/image107.png"/><Relationship Id="rId5" Type="http://schemas.openxmlformats.org/officeDocument/2006/relationships/image" Target="../media/image101.tiff"/><Relationship Id="rId10" Type="http://schemas.openxmlformats.org/officeDocument/2006/relationships/image" Target="../media/image106.tiff"/><Relationship Id="rId4" Type="http://schemas.openxmlformats.org/officeDocument/2006/relationships/image" Target="../media/image100.tiff"/><Relationship Id="rId9" Type="http://schemas.openxmlformats.org/officeDocument/2006/relationships/image" Target="../media/image105.tiff"/></Relationships>
</file>

<file path=ppt/slides/_rels/slide4.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gif"/><Relationship Id="rId5" Type="http://schemas.openxmlformats.org/officeDocument/2006/relationships/image" Target="../media/image27.tiff"/><Relationship Id="rId4" Type="http://schemas.openxmlformats.org/officeDocument/2006/relationships/image" Target="../media/image26.tiff"/></Relationships>
</file>

<file path=ppt/slides/_rels/slide4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5.tiff"/><Relationship Id="rId7"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2.tiff"/><Relationship Id="rId11" Type="http://schemas.openxmlformats.org/officeDocument/2006/relationships/image" Target="../media/image111.tiff"/><Relationship Id="rId5" Type="http://schemas.openxmlformats.org/officeDocument/2006/relationships/image" Target="../media/image31.tiff"/><Relationship Id="rId10" Type="http://schemas.openxmlformats.org/officeDocument/2006/relationships/image" Target="../media/image110.tiff"/><Relationship Id="rId4" Type="http://schemas.openxmlformats.org/officeDocument/2006/relationships/image" Target="../media/image27.tiff"/><Relationship Id="rId9" Type="http://schemas.openxmlformats.org/officeDocument/2006/relationships/image" Target="../media/image40.tiff"/></Relationships>
</file>

<file path=ppt/slides/_rels/slide45.xml.rels><?xml version="1.0" encoding="UTF-8" standalone="yes"?>
<Relationships xmlns="http://schemas.openxmlformats.org/package/2006/relationships"><Relationship Id="rId3" Type="http://schemas.openxmlformats.org/officeDocument/2006/relationships/hyperlink" Target="mailto:dzm77@ist.psu.edu"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github.com/mudongliang" TargetMode="External"/><Relationship Id="rId4" Type="http://schemas.openxmlformats.org/officeDocument/2006/relationships/hyperlink" Target="http://mudongliang.me/about/"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117.tiff"/><Relationship Id="rId13" Type="http://schemas.openxmlformats.org/officeDocument/2006/relationships/image" Target="../media/image122.tiff"/><Relationship Id="rId18" Type="http://schemas.openxmlformats.org/officeDocument/2006/relationships/image" Target="../media/image127.png"/><Relationship Id="rId26" Type="http://schemas.openxmlformats.org/officeDocument/2006/relationships/image" Target="../media/image135.tiff"/><Relationship Id="rId3" Type="http://schemas.openxmlformats.org/officeDocument/2006/relationships/image" Target="../media/image112.tiff"/><Relationship Id="rId21" Type="http://schemas.openxmlformats.org/officeDocument/2006/relationships/image" Target="../media/image130.png"/><Relationship Id="rId7" Type="http://schemas.openxmlformats.org/officeDocument/2006/relationships/image" Target="../media/image116.tiff"/><Relationship Id="rId12" Type="http://schemas.openxmlformats.org/officeDocument/2006/relationships/image" Target="../media/image121.tiff"/><Relationship Id="rId17" Type="http://schemas.openxmlformats.org/officeDocument/2006/relationships/image" Target="../media/image126.jpeg"/><Relationship Id="rId25" Type="http://schemas.openxmlformats.org/officeDocument/2006/relationships/image" Target="../media/image134.tiff"/><Relationship Id="rId2" Type="http://schemas.openxmlformats.org/officeDocument/2006/relationships/notesSlide" Target="../notesSlides/notesSlide46.xml"/><Relationship Id="rId16" Type="http://schemas.openxmlformats.org/officeDocument/2006/relationships/image" Target="../media/image125.tiff"/><Relationship Id="rId20" Type="http://schemas.openxmlformats.org/officeDocument/2006/relationships/image" Target="../media/image129.tiff"/><Relationship Id="rId1" Type="http://schemas.openxmlformats.org/officeDocument/2006/relationships/slideLayout" Target="../slideLayouts/slideLayout2.xml"/><Relationship Id="rId6" Type="http://schemas.openxmlformats.org/officeDocument/2006/relationships/image" Target="../media/image115.tiff"/><Relationship Id="rId11" Type="http://schemas.openxmlformats.org/officeDocument/2006/relationships/image" Target="../media/image120.tiff"/><Relationship Id="rId24" Type="http://schemas.openxmlformats.org/officeDocument/2006/relationships/image" Target="../media/image133.tiff"/><Relationship Id="rId5" Type="http://schemas.openxmlformats.org/officeDocument/2006/relationships/image" Target="../media/image114.tiff"/><Relationship Id="rId15" Type="http://schemas.openxmlformats.org/officeDocument/2006/relationships/image" Target="../media/image124.tiff"/><Relationship Id="rId23" Type="http://schemas.openxmlformats.org/officeDocument/2006/relationships/image" Target="../media/image132.tiff"/><Relationship Id="rId10" Type="http://schemas.openxmlformats.org/officeDocument/2006/relationships/image" Target="../media/image119.tiff"/><Relationship Id="rId19" Type="http://schemas.openxmlformats.org/officeDocument/2006/relationships/image" Target="../media/image128.tiff"/><Relationship Id="rId4" Type="http://schemas.openxmlformats.org/officeDocument/2006/relationships/image" Target="../media/image113.tiff"/><Relationship Id="rId9" Type="http://schemas.openxmlformats.org/officeDocument/2006/relationships/image" Target="../media/image118.tiff"/><Relationship Id="rId14" Type="http://schemas.openxmlformats.org/officeDocument/2006/relationships/image" Target="../media/image123.png"/><Relationship Id="rId22" Type="http://schemas.openxmlformats.org/officeDocument/2006/relationships/image" Target="../media/image131.tif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4.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5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tiff"/><Relationship Id="rId1" Type="http://schemas.openxmlformats.org/officeDocument/2006/relationships/slideLayout" Target="../slideLayouts/slideLayout2.xml"/><Relationship Id="rId4" Type="http://schemas.openxmlformats.org/officeDocument/2006/relationships/image" Target="../media/image142.tiff"/></Relationships>
</file>

<file path=ppt/slides/_rels/slide55.xml.rels><?xml version="1.0" encoding="UTF-8" standalone="yes"?>
<Relationships xmlns="http://schemas.openxmlformats.org/package/2006/relationships"><Relationship Id="rId8" Type="http://schemas.openxmlformats.org/officeDocument/2006/relationships/image" Target="../media/image2.tiff"/><Relationship Id="rId13" Type="http://schemas.openxmlformats.org/officeDocument/2006/relationships/image" Target="../media/image10.tiff"/><Relationship Id="rId3" Type="http://schemas.openxmlformats.org/officeDocument/2006/relationships/image" Target="../media/image18.jpeg"/><Relationship Id="rId7" Type="http://schemas.openxmlformats.org/officeDocument/2006/relationships/image" Target="../media/image7.tiff"/><Relationship Id="rId12" Type="http://schemas.openxmlformats.org/officeDocument/2006/relationships/image" Target="../media/image14.tiff"/><Relationship Id="rId17" Type="http://schemas.openxmlformats.org/officeDocument/2006/relationships/image" Target="../media/image3.tiff"/><Relationship Id="rId2" Type="http://schemas.openxmlformats.org/officeDocument/2006/relationships/notesSlide" Target="../notesSlides/notesSlide50.xml"/><Relationship Id="rId16"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9.tiff"/><Relationship Id="rId5" Type="http://schemas.openxmlformats.org/officeDocument/2006/relationships/image" Target="../media/image6.png"/><Relationship Id="rId15" Type="http://schemas.openxmlformats.org/officeDocument/2006/relationships/image" Target="../media/image11.tiff"/><Relationship Id="rId10" Type="http://schemas.openxmlformats.org/officeDocument/2006/relationships/image" Target="../media/image4.tiff"/><Relationship Id="rId4" Type="http://schemas.openxmlformats.org/officeDocument/2006/relationships/image" Target="../media/image19.png"/><Relationship Id="rId9" Type="http://schemas.openxmlformats.org/officeDocument/2006/relationships/image" Target="../media/image8.tiff"/><Relationship Id="rId14" Type="http://schemas.openxmlformats.org/officeDocument/2006/relationships/image" Target="../media/image5.tiff"/></Relationships>
</file>

<file path=ppt/slides/_rels/slide5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2.tiff"/><Relationship Id="rId4" Type="http://schemas.openxmlformats.org/officeDocument/2006/relationships/image" Target="../media/image31.tiff"/></Relationships>
</file>

<file path=ppt/slides/_rels/slide57.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5.tiff"/><Relationship Id="rId7"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2.tiff"/><Relationship Id="rId11" Type="http://schemas.openxmlformats.org/officeDocument/2006/relationships/image" Target="../media/image111.tiff"/><Relationship Id="rId5" Type="http://schemas.openxmlformats.org/officeDocument/2006/relationships/image" Target="../media/image31.tiff"/><Relationship Id="rId10" Type="http://schemas.openxmlformats.org/officeDocument/2006/relationships/image" Target="../media/image110.tiff"/><Relationship Id="rId4" Type="http://schemas.openxmlformats.org/officeDocument/2006/relationships/image" Target="../media/image27.tiff"/><Relationship Id="rId9" Type="http://schemas.openxmlformats.org/officeDocument/2006/relationships/image" Target="../media/image40.tiff"/></Relationships>
</file>

<file path=ppt/slides/_rels/slide6.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35.tiff"/><Relationship Id="rId7" Type="http://schemas.openxmlformats.org/officeDocument/2006/relationships/image" Target="../media/image36.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38.tiff"/><Relationship Id="rId4" Type="http://schemas.openxmlformats.org/officeDocument/2006/relationships/image" Target="../media/image27.tiff"/><Relationship Id="rId9" Type="http://schemas.openxmlformats.org/officeDocument/2006/relationships/image" Target="../media/image37.png"/></Relationships>
</file>

<file path=ppt/slides/_rels/slide7.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5.tiff"/><Relationship Id="rId7"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1.tiff"/><Relationship Id="rId10" Type="http://schemas.openxmlformats.org/officeDocument/2006/relationships/image" Target="../media/image33.tiff"/><Relationship Id="rId4" Type="http://schemas.openxmlformats.org/officeDocument/2006/relationships/image" Target="../media/image27.tiff"/><Relationship Id="rId9" Type="http://schemas.openxmlformats.org/officeDocument/2006/relationships/image" Target="../media/image40.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3" Type="http://schemas.openxmlformats.org/officeDocument/2006/relationships/image" Target="../media/image41.jpeg"/><Relationship Id="rId7" Type="http://schemas.openxmlformats.org/officeDocument/2006/relationships/image" Target="../media/image45.png"/><Relationship Id="rId12"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tiff"/><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984BF-B128-2E49-8BDC-D6B427363A09}"/>
              </a:ext>
            </a:extLst>
          </p:cNvPr>
          <p:cNvSpPr>
            <a:spLocks noGrp="1"/>
          </p:cNvSpPr>
          <p:nvPr>
            <p:ph type="ctrTitle"/>
          </p:nvPr>
        </p:nvSpPr>
        <p:spPr/>
        <p:txBody>
          <a:bodyPr/>
          <a:lstStyle/>
          <a:p>
            <a:r>
              <a:rPr lang="en-US" altLang="zh-CN">
                <a:ea typeface="SimSun"/>
              </a:rPr>
              <a:t>Towards Facilitating the Removal of Software</a:t>
            </a:r>
            <a:r>
              <a:rPr lang="zh-CN" altLang="en-US">
                <a:ea typeface="SimSun"/>
              </a:rPr>
              <a:t> </a:t>
            </a:r>
            <a:r>
              <a:rPr lang="en-US" altLang="zh-CN">
                <a:ea typeface="SimSun"/>
              </a:rPr>
              <a:t>Vulnerability</a:t>
            </a:r>
            <a:endParaRPr lang="en-US"/>
          </a:p>
        </p:txBody>
      </p:sp>
      <p:sp>
        <p:nvSpPr>
          <p:cNvPr id="3" name="Subtitle 2">
            <a:extLst>
              <a:ext uri="{FF2B5EF4-FFF2-40B4-BE49-F238E27FC236}">
                <a16:creationId xmlns:a16="http://schemas.microsoft.com/office/drawing/2014/main" id="{B5B40937-23B0-A448-BF32-92415F2038CB}"/>
              </a:ext>
            </a:extLst>
          </p:cNvPr>
          <p:cNvSpPr>
            <a:spLocks noGrp="1"/>
          </p:cNvSpPr>
          <p:nvPr>
            <p:ph type="subTitle" idx="1"/>
          </p:nvPr>
        </p:nvSpPr>
        <p:spPr>
          <a:xfrm>
            <a:off x="6629400" y="4373884"/>
            <a:ext cx="3848100" cy="1035024"/>
          </a:xfrm>
        </p:spPr>
        <p:txBody>
          <a:bodyPr>
            <a:noAutofit/>
          </a:bodyPr>
          <a:lstStyle/>
          <a:p>
            <a:r>
              <a:rPr lang="en-US" altLang="zh-CN" sz="2800">
                <a:latin typeface="Avenir Next Condensed Medium" panose="020B0506020202020204" pitchFamily="34" charset="0"/>
                <a:ea typeface="SimSun"/>
              </a:rPr>
              <a:t>Dongliang</a:t>
            </a:r>
            <a:r>
              <a:rPr lang="zh-CN" altLang="en-US" sz="2800">
                <a:latin typeface="Avenir Next Condensed Medium" panose="020B0506020202020204" pitchFamily="34" charset="0"/>
                <a:ea typeface="SimSun"/>
              </a:rPr>
              <a:t> </a:t>
            </a:r>
            <a:r>
              <a:rPr lang="en-US" altLang="zh-CN" sz="2800">
                <a:latin typeface="Avenir Next Condensed Medium" panose="020B0506020202020204" pitchFamily="34" charset="0"/>
                <a:ea typeface="SimSun"/>
              </a:rPr>
              <a:t>Mu</a:t>
            </a:r>
          </a:p>
          <a:p>
            <a:r>
              <a:rPr lang="en-US" sz="2800"/>
              <a:t>Pennsylvania</a:t>
            </a:r>
            <a:r>
              <a:rPr lang="en-US" sz="2800">
                <a:ea typeface="SimSun"/>
              </a:rPr>
              <a:t> State University</a:t>
            </a:r>
          </a:p>
        </p:txBody>
      </p:sp>
      <p:pic>
        <p:nvPicPr>
          <p:cNvPr id="4" name="Picture 3">
            <a:extLst>
              <a:ext uri="{FF2B5EF4-FFF2-40B4-BE49-F238E27FC236}">
                <a16:creationId xmlns:a16="http://schemas.microsoft.com/office/drawing/2014/main" id="{33BF05DC-A20C-9547-A956-19B40E1EAF39}"/>
              </a:ext>
            </a:extLst>
          </p:cNvPr>
          <p:cNvPicPr>
            <a:picLocks noChangeAspect="1"/>
          </p:cNvPicPr>
          <p:nvPr/>
        </p:nvPicPr>
        <p:blipFill>
          <a:blip r:embed="rId3"/>
          <a:stretch>
            <a:fillRect/>
          </a:stretch>
        </p:blipFill>
        <p:spPr>
          <a:xfrm>
            <a:off x="10477500" y="5676900"/>
            <a:ext cx="1714500" cy="1181100"/>
          </a:xfrm>
          <a:prstGeom prst="rect">
            <a:avLst/>
          </a:prstGeom>
        </p:spPr>
      </p:pic>
    </p:spTree>
    <p:extLst>
      <p:ext uri="{BB962C8B-B14F-4D97-AF65-F5344CB8AC3E}">
        <p14:creationId xmlns:p14="http://schemas.microsoft.com/office/powerpoint/2010/main" val="932121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22EA546-F7EF-7849-8DB2-709F4D6FF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1" y="1750738"/>
            <a:ext cx="10515600" cy="4364555"/>
          </a:xfrm>
          <a:prstGeom prst="rect">
            <a:avLst/>
          </a:prstGeom>
          <a:ln w="25400">
            <a:solidFill>
              <a:srgbClr val="FF7476"/>
            </a:solidFill>
          </a:ln>
        </p:spPr>
      </p:pic>
      <p:sp>
        <p:nvSpPr>
          <p:cNvPr id="2" name="Title 1">
            <a:extLst>
              <a:ext uri="{FF2B5EF4-FFF2-40B4-BE49-F238E27FC236}">
                <a16:creationId xmlns:a16="http://schemas.microsoft.com/office/drawing/2014/main" id="{4EA0A36A-BB46-4D1F-8CC6-A2AAD7F7D569}"/>
              </a:ext>
            </a:extLst>
          </p:cNvPr>
          <p:cNvSpPr>
            <a:spLocks noGrp="1"/>
          </p:cNvSpPr>
          <p:nvPr>
            <p:ph type="title"/>
          </p:nvPr>
        </p:nvSpPr>
        <p:spPr/>
        <p:txBody>
          <a:bodyPr/>
          <a:lstStyle/>
          <a:p>
            <a:r>
              <a:rPr lang="en-US">
                <a:latin typeface="Avenir Next Condensed" panose="020B0506020202020204" pitchFamily="34" charset="0"/>
                <a:cs typeface="Calibri Light"/>
              </a:rPr>
              <a:t>Vulnerability Reproduction Can be Challenging</a:t>
            </a:r>
          </a:p>
        </p:txBody>
      </p:sp>
      <p:sp>
        <p:nvSpPr>
          <p:cNvPr id="4" name="Slide Number Placeholder 3">
            <a:extLst>
              <a:ext uri="{FF2B5EF4-FFF2-40B4-BE49-F238E27FC236}">
                <a16:creationId xmlns:a16="http://schemas.microsoft.com/office/drawing/2014/main" id="{953E6471-9F2C-4441-AF75-E46BFA8C2FF0}"/>
              </a:ext>
            </a:extLst>
          </p:cNvPr>
          <p:cNvSpPr>
            <a:spLocks noGrp="1"/>
          </p:cNvSpPr>
          <p:nvPr>
            <p:ph type="sldNum" sz="quarter" idx="12"/>
          </p:nvPr>
        </p:nvSpPr>
        <p:spPr/>
        <p:txBody>
          <a:bodyPr/>
          <a:lstStyle/>
          <a:p>
            <a:fld id="{079CB688-378F-4534-BFFE-AF122467FDB7}" type="slidenum">
              <a:rPr lang="zh-CN" altLang="en-US" smtClean="0"/>
              <a:t>10</a:t>
            </a:fld>
            <a:endParaRPr lang="zh-CN" altLang="en-US"/>
          </a:p>
        </p:txBody>
      </p:sp>
      <p:sp>
        <p:nvSpPr>
          <p:cNvPr id="12" name="Rectangle 11">
            <a:extLst>
              <a:ext uri="{FF2B5EF4-FFF2-40B4-BE49-F238E27FC236}">
                <a16:creationId xmlns:a16="http://schemas.microsoft.com/office/drawing/2014/main" id="{D1C4771C-FAE7-304C-A920-6AC017BF4A18}"/>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03B6B5-4168-5B42-9C53-C5F9204EE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1753312"/>
            <a:ext cx="6756400" cy="2574351"/>
          </a:xfrm>
          <a:prstGeom prst="rect">
            <a:avLst/>
          </a:prstGeom>
          <a:ln w="25400">
            <a:solidFill>
              <a:srgbClr val="FF7476"/>
            </a:solidFill>
          </a:ln>
        </p:spPr>
      </p:pic>
      <p:pic>
        <p:nvPicPr>
          <p:cNvPr id="20" name="Picture 19">
            <a:extLst>
              <a:ext uri="{FF2B5EF4-FFF2-40B4-BE49-F238E27FC236}">
                <a16:creationId xmlns:a16="http://schemas.microsoft.com/office/drawing/2014/main" id="{32D00C01-1D0D-CC42-A662-A6D5022476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4150088"/>
            <a:ext cx="10515600" cy="1980516"/>
          </a:xfrm>
          <a:prstGeom prst="rect">
            <a:avLst/>
          </a:prstGeom>
          <a:ln w="25400">
            <a:solidFill>
              <a:srgbClr val="FF7476"/>
            </a:solidFill>
          </a:ln>
        </p:spPr>
      </p:pic>
      <p:pic>
        <p:nvPicPr>
          <p:cNvPr id="10" name="Picture 9">
            <a:extLst>
              <a:ext uri="{FF2B5EF4-FFF2-40B4-BE49-F238E27FC236}">
                <a16:creationId xmlns:a16="http://schemas.microsoft.com/office/drawing/2014/main" id="{290F8915-4522-BF47-B226-965C22EB54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1283" y="3040039"/>
            <a:ext cx="8082517" cy="1062839"/>
          </a:xfrm>
          <a:prstGeom prst="rect">
            <a:avLst/>
          </a:prstGeom>
          <a:ln w="25400">
            <a:solidFill>
              <a:srgbClr val="FF7476"/>
            </a:solidFill>
          </a:ln>
        </p:spPr>
      </p:pic>
      <p:pic>
        <p:nvPicPr>
          <p:cNvPr id="11" name="Picture 10">
            <a:extLst>
              <a:ext uri="{FF2B5EF4-FFF2-40B4-BE49-F238E27FC236}">
                <a16:creationId xmlns:a16="http://schemas.microsoft.com/office/drawing/2014/main" id="{CD72160B-3EE1-2947-86A9-8D7D0D53B7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199" y="1735427"/>
            <a:ext cx="6985000" cy="3340100"/>
          </a:xfrm>
          <a:prstGeom prst="rect">
            <a:avLst/>
          </a:prstGeom>
          <a:ln w="25400">
            <a:solidFill>
              <a:srgbClr val="FF7476"/>
            </a:solidFill>
          </a:ln>
        </p:spPr>
      </p:pic>
      <p:sp>
        <p:nvSpPr>
          <p:cNvPr id="5" name="Footer Placeholder 4">
            <a:extLst>
              <a:ext uri="{FF2B5EF4-FFF2-40B4-BE49-F238E27FC236}">
                <a16:creationId xmlns:a16="http://schemas.microsoft.com/office/drawing/2014/main" id="{DC212BA4-40A3-424D-9339-6D8B5AB3C31B}"/>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2754061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fill="hold"/>
                                        <p:tgtEl>
                                          <p:spTgt spid="20"/>
                                        </p:tgtEl>
                                        <p:attrNameLst>
                                          <p:attrName>ppt_x</p:attrName>
                                        </p:attrNameLst>
                                      </p:cBhvr>
                                      <p:tavLst>
                                        <p:tav tm="0">
                                          <p:val>
                                            <p:strVal val="#ppt_x"/>
                                          </p:val>
                                        </p:tav>
                                        <p:tav tm="100000">
                                          <p:val>
                                            <p:strVal val="#ppt_x"/>
                                          </p:val>
                                        </p:tav>
                                      </p:tavLst>
                                    </p:anim>
                                    <p:anim calcmode="lin" valueType="num">
                                      <p:cBhvr additive="base">
                                        <p:cTn id="12" dur="1000" fill="hold"/>
                                        <p:tgtEl>
                                          <p:spTgt spid="2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10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10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1D6F6-47F8-6940-86C1-0C31034AF97F}"/>
              </a:ext>
            </a:extLst>
          </p:cNvPr>
          <p:cNvSpPr>
            <a:spLocks noGrp="1"/>
          </p:cNvSpPr>
          <p:nvPr>
            <p:ph type="title"/>
          </p:nvPr>
        </p:nvSpPr>
        <p:spPr/>
        <p:txBody>
          <a:bodyPr/>
          <a:lstStyle/>
          <a:p>
            <a:r>
              <a:rPr lang="en-US">
                <a:latin typeface="Avenir Next Condensed" panose="020B0506020202020204" pitchFamily="34" charset="0"/>
              </a:rPr>
              <a:t>Consequences of Poor Reproducibility</a:t>
            </a:r>
          </a:p>
        </p:txBody>
      </p:sp>
      <p:sp>
        <p:nvSpPr>
          <p:cNvPr id="4" name="Slide Number Placeholder 3">
            <a:extLst>
              <a:ext uri="{FF2B5EF4-FFF2-40B4-BE49-F238E27FC236}">
                <a16:creationId xmlns:a16="http://schemas.microsoft.com/office/drawing/2014/main" id="{89F4C7EB-B251-EA4E-8E18-2453762E84B3}"/>
              </a:ext>
            </a:extLst>
          </p:cNvPr>
          <p:cNvSpPr>
            <a:spLocks noGrp="1"/>
          </p:cNvSpPr>
          <p:nvPr>
            <p:ph type="sldNum" sz="quarter" idx="12"/>
          </p:nvPr>
        </p:nvSpPr>
        <p:spPr/>
        <p:txBody>
          <a:bodyPr/>
          <a:lstStyle/>
          <a:p>
            <a:fld id="{079CB688-378F-4534-BFFE-AF122467FDB7}" type="slidenum">
              <a:rPr lang="zh-CN" altLang="en-US" smtClean="0"/>
              <a:t>11</a:t>
            </a:fld>
            <a:endParaRPr lang="zh-CN" altLang="en-US"/>
          </a:p>
        </p:txBody>
      </p:sp>
      <p:sp>
        <p:nvSpPr>
          <p:cNvPr id="5" name="Rectangle 4">
            <a:extLst>
              <a:ext uri="{FF2B5EF4-FFF2-40B4-BE49-F238E27FC236}">
                <a16:creationId xmlns:a16="http://schemas.microsoft.com/office/drawing/2014/main" id="{C1523DD2-D661-A848-AF9A-3507A1A6B3B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E64776B5-96F8-3843-8633-C1117C7A469A}"/>
              </a:ext>
            </a:extLst>
          </p:cNvPr>
          <p:cNvSpPr/>
          <p:nvPr/>
        </p:nvSpPr>
        <p:spPr>
          <a:xfrm>
            <a:off x="3433708" y="1713558"/>
            <a:ext cx="7920092" cy="8332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Medium" panose="020B0506020202020204" pitchFamily="34" charset="0"/>
                <a:ea typeface="宋体"/>
                <a:cs typeface="Calibri"/>
              </a:rPr>
              <a:t>Poor reproducibility delays the patching of vulnerabilities</a:t>
            </a:r>
            <a:endParaRPr lang="zh-CN" altLang="en-US" sz="2800">
              <a:solidFill>
                <a:srgbClr val="000000"/>
              </a:solidFill>
              <a:latin typeface="Avenir Next Condensed Medium" panose="020B0506020202020204" pitchFamily="34" charset="0"/>
              <a:ea typeface="宋体"/>
              <a:cs typeface="Calibri"/>
            </a:endParaRPr>
          </a:p>
        </p:txBody>
      </p:sp>
      <p:sp>
        <p:nvSpPr>
          <p:cNvPr id="12" name="TextBox 11">
            <a:extLst>
              <a:ext uri="{FF2B5EF4-FFF2-40B4-BE49-F238E27FC236}">
                <a16:creationId xmlns:a16="http://schemas.microsoft.com/office/drawing/2014/main" id="{016DA8C9-14AB-4F43-91EF-9B30139DCA66}"/>
              </a:ext>
            </a:extLst>
          </p:cNvPr>
          <p:cNvSpPr txBox="1"/>
          <p:nvPr/>
        </p:nvSpPr>
        <p:spPr>
          <a:xfrm>
            <a:off x="861237" y="2105119"/>
            <a:ext cx="2519916" cy="523220"/>
          </a:xfrm>
          <a:prstGeom prst="rect">
            <a:avLst/>
          </a:prstGeom>
          <a:noFill/>
        </p:spPr>
        <p:txBody>
          <a:bodyPr wrap="square" rtlCol="0">
            <a:spAutoFit/>
          </a:bodyPr>
          <a:lstStyle/>
          <a:p>
            <a:r>
              <a:rPr lang="en-US" sz="2800">
                <a:latin typeface="Avenir Next Condensed Medium" panose="020B0506020202020204" pitchFamily="34" charset="0"/>
              </a:rPr>
              <a:t>Software vendors</a:t>
            </a:r>
          </a:p>
        </p:txBody>
      </p:sp>
      <p:pic>
        <p:nvPicPr>
          <p:cNvPr id="16" name="Picture 15">
            <a:extLst>
              <a:ext uri="{FF2B5EF4-FFF2-40B4-BE49-F238E27FC236}">
                <a16:creationId xmlns:a16="http://schemas.microsoft.com/office/drawing/2014/main" id="{FB25227C-0994-2946-B59F-B1A2593CE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525" y="1527709"/>
            <a:ext cx="731874" cy="731874"/>
          </a:xfrm>
          <a:prstGeom prst="rect">
            <a:avLst/>
          </a:prstGeom>
        </p:spPr>
      </p:pic>
      <p:pic>
        <p:nvPicPr>
          <p:cNvPr id="20" name="Picture 19">
            <a:extLst>
              <a:ext uri="{FF2B5EF4-FFF2-40B4-BE49-F238E27FC236}">
                <a16:creationId xmlns:a16="http://schemas.microsoft.com/office/drawing/2014/main" id="{DB5BFA03-51C5-1D4E-885C-2B835D041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5929" y="1638833"/>
            <a:ext cx="505500" cy="505500"/>
          </a:xfrm>
          <a:prstGeom prst="rect">
            <a:avLst/>
          </a:prstGeom>
        </p:spPr>
      </p:pic>
      <p:grpSp>
        <p:nvGrpSpPr>
          <p:cNvPr id="17" name="Group 16">
            <a:extLst>
              <a:ext uri="{FF2B5EF4-FFF2-40B4-BE49-F238E27FC236}">
                <a16:creationId xmlns:a16="http://schemas.microsoft.com/office/drawing/2014/main" id="{1E869C37-2764-EA49-BF10-4B24D89BDF64}"/>
              </a:ext>
            </a:extLst>
          </p:cNvPr>
          <p:cNvGrpSpPr/>
          <p:nvPr/>
        </p:nvGrpSpPr>
        <p:grpSpPr>
          <a:xfrm>
            <a:off x="995613" y="3145168"/>
            <a:ext cx="10358188" cy="1222317"/>
            <a:chOff x="995613" y="3145168"/>
            <a:chExt cx="10358188" cy="1222317"/>
          </a:xfrm>
        </p:grpSpPr>
        <p:sp>
          <p:nvSpPr>
            <p:cNvPr id="9" name="Rounded Rectangle 8">
              <a:extLst>
                <a:ext uri="{FF2B5EF4-FFF2-40B4-BE49-F238E27FC236}">
                  <a16:creationId xmlns:a16="http://schemas.microsoft.com/office/drawing/2014/main" id="{74227F07-5253-FE41-B38A-31CDB91A7C99}"/>
                </a:ext>
              </a:extLst>
            </p:cNvPr>
            <p:cNvSpPr/>
            <p:nvPr/>
          </p:nvSpPr>
          <p:spPr>
            <a:xfrm>
              <a:off x="3433708" y="3378806"/>
              <a:ext cx="7920093" cy="98363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Medium" panose="020B0506020202020204" pitchFamily="34" charset="0"/>
                  <a:ea typeface="宋体"/>
                  <a:cs typeface="Calibri"/>
                </a:rPr>
                <a:t>Poor reproducibility prevents analysts from assessing potential threats to their customers in a timely fashion</a:t>
              </a:r>
              <a:endParaRPr lang="zh-CN" altLang="en-US" sz="2800">
                <a:solidFill>
                  <a:srgbClr val="000000"/>
                </a:solidFill>
                <a:latin typeface="Avenir Next Condensed Medium" panose="020B0506020202020204" pitchFamily="34" charset="0"/>
                <a:ea typeface="宋体"/>
                <a:cs typeface="Calibri"/>
              </a:endParaRPr>
            </a:p>
          </p:txBody>
        </p:sp>
        <p:grpSp>
          <p:nvGrpSpPr>
            <p:cNvPr id="6" name="Group 5">
              <a:extLst>
                <a:ext uri="{FF2B5EF4-FFF2-40B4-BE49-F238E27FC236}">
                  <a16:creationId xmlns:a16="http://schemas.microsoft.com/office/drawing/2014/main" id="{29A8897F-5AB5-F04D-A5C4-8D2327CE810F}"/>
                </a:ext>
              </a:extLst>
            </p:cNvPr>
            <p:cNvGrpSpPr/>
            <p:nvPr/>
          </p:nvGrpSpPr>
          <p:grpSpPr>
            <a:xfrm>
              <a:off x="995613" y="3145168"/>
              <a:ext cx="2211572" cy="1222317"/>
              <a:chOff x="995613" y="3145168"/>
              <a:chExt cx="2211572" cy="1222317"/>
            </a:xfrm>
          </p:grpSpPr>
          <p:sp>
            <p:nvSpPr>
              <p:cNvPr id="13" name="TextBox 12">
                <a:extLst>
                  <a:ext uri="{FF2B5EF4-FFF2-40B4-BE49-F238E27FC236}">
                    <a16:creationId xmlns:a16="http://schemas.microsoft.com/office/drawing/2014/main" id="{0B9D6D37-C474-4A4F-AFC9-1E2D62B5628C}"/>
                  </a:ext>
                </a:extLst>
              </p:cNvPr>
              <p:cNvSpPr txBox="1"/>
              <p:nvPr/>
            </p:nvSpPr>
            <p:spPr>
              <a:xfrm>
                <a:off x="995613" y="3844265"/>
                <a:ext cx="2211572" cy="523220"/>
              </a:xfrm>
              <a:prstGeom prst="rect">
                <a:avLst/>
              </a:prstGeom>
              <a:noFill/>
            </p:spPr>
            <p:txBody>
              <a:bodyPr wrap="square" rtlCol="0">
                <a:spAutoFit/>
              </a:bodyPr>
              <a:lstStyle/>
              <a:p>
                <a:r>
                  <a:rPr lang="en-US" altLang="zh-CN" sz="2800">
                    <a:solidFill>
                      <a:srgbClr val="000000"/>
                    </a:solidFill>
                    <a:latin typeface="Avenir Next Condensed Medium" panose="020B0506020202020204" pitchFamily="34" charset="0"/>
                    <a:ea typeface="宋体"/>
                    <a:cs typeface="Calibri"/>
                  </a:rPr>
                  <a:t>Security Firms</a:t>
                </a:r>
                <a:endParaRPr lang="en-US"/>
              </a:p>
            </p:txBody>
          </p:sp>
          <p:pic>
            <p:nvPicPr>
              <p:cNvPr id="22" name="Picture 21">
                <a:extLst>
                  <a:ext uri="{FF2B5EF4-FFF2-40B4-BE49-F238E27FC236}">
                    <a16:creationId xmlns:a16="http://schemas.microsoft.com/office/drawing/2014/main" id="{18203614-B614-F044-99ED-4D683D21D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113" y="3499728"/>
                <a:ext cx="1300568" cy="381500"/>
              </a:xfrm>
              <a:prstGeom prst="rect">
                <a:avLst/>
              </a:prstGeom>
            </p:spPr>
          </p:pic>
          <p:pic>
            <p:nvPicPr>
              <p:cNvPr id="24" name="Picture 23">
                <a:extLst>
                  <a:ext uri="{FF2B5EF4-FFF2-40B4-BE49-F238E27FC236}">
                    <a16:creationId xmlns:a16="http://schemas.microsoft.com/office/drawing/2014/main" id="{39312D70-9D91-3547-B8C5-5750BCB86A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658" y="3145168"/>
                <a:ext cx="1295691" cy="408143"/>
              </a:xfrm>
              <a:prstGeom prst="rect">
                <a:avLst/>
              </a:prstGeom>
            </p:spPr>
          </p:pic>
        </p:grpSp>
      </p:grpSp>
      <p:grpSp>
        <p:nvGrpSpPr>
          <p:cNvPr id="18" name="Group 17">
            <a:extLst>
              <a:ext uri="{FF2B5EF4-FFF2-40B4-BE49-F238E27FC236}">
                <a16:creationId xmlns:a16="http://schemas.microsoft.com/office/drawing/2014/main" id="{DA8FAAB2-3C3D-F749-A0CA-032B43E97101}"/>
              </a:ext>
            </a:extLst>
          </p:cNvPr>
          <p:cNvGrpSpPr/>
          <p:nvPr/>
        </p:nvGrpSpPr>
        <p:grpSpPr>
          <a:xfrm>
            <a:off x="578479" y="4782526"/>
            <a:ext cx="10775322" cy="1395527"/>
            <a:chOff x="578479" y="4782526"/>
            <a:chExt cx="10775322" cy="1395527"/>
          </a:xfrm>
        </p:grpSpPr>
        <p:sp>
          <p:nvSpPr>
            <p:cNvPr id="7" name="Rounded Rectangle 6">
              <a:extLst>
                <a:ext uri="{FF2B5EF4-FFF2-40B4-BE49-F238E27FC236}">
                  <a16:creationId xmlns:a16="http://schemas.microsoft.com/office/drawing/2014/main" id="{A71B228B-BC4D-BE4D-AC53-577D1DD975A7}"/>
                </a:ext>
              </a:extLst>
            </p:cNvPr>
            <p:cNvSpPr/>
            <p:nvPr/>
          </p:nvSpPr>
          <p:spPr>
            <a:xfrm>
              <a:off x="3433708" y="5194413"/>
              <a:ext cx="7920093" cy="98364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Medium" panose="020B0506020202020204" pitchFamily="34" charset="0"/>
                  <a:ea typeface="宋体"/>
                  <a:cs typeface="Calibri"/>
                </a:rPr>
                <a:t>Poor reproducibility makes it hard to thoroughly evaluate security solutions </a:t>
              </a:r>
              <a:endParaRPr lang="zh-CN" altLang="en-US" sz="2800">
                <a:solidFill>
                  <a:srgbClr val="000000"/>
                </a:solidFill>
                <a:latin typeface="Avenir Next Condensed Medium" panose="020B0506020202020204" pitchFamily="34" charset="0"/>
                <a:ea typeface="宋体"/>
                <a:cs typeface="Calibri"/>
              </a:endParaRPr>
            </a:p>
          </p:txBody>
        </p:sp>
        <p:grpSp>
          <p:nvGrpSpPr>
            <p:cNvPr id="15" name="Group 14">
              <a:extLst>
                <a:ext uri="{FF2B5EF4-FFF2-40B4-BE49-F238E27FC236}">
                  <a16:creationId xmlns:a16="http://schemas.microsoft.com/office/drawing/2014/main" id="{1F9DB8D4-E428-1442-A232-5AAC199A44F4}"/>
                </a:ext>
              </a:extLst>
            </p:cNvPr>
            <p:cNvGrpSpPr/>
            <p:nvPr/>
          </p:nvGrpSpPr>
          <p:grpSpPr>
            <a:xfrm>
              <a:off x="578479" y="4782526"/>
              <a:ext cx="2853836" cy="1201394"/>
              <a:chOff x="578479" y="4782526"/>
              <a:chExt cx="2853836" cy="1201394"/>
            </a:xfrm>
          </p:grpSpPr>
          <p:sp>
            <p:nvSpPr>
              <p:cNvPr id="14" name="TextBox 13">
                <a:extLst>
                  <a:ext uri="{FF2B5EF4-FFF2-40B4-BE49-F238E27FC236}">
                    <a16:creationId xmlns:a16="http://schemas.microsoft.com/office/drawing/2014/main" id="{39093966-B369-A647-90A4-66664A64D2AD}"/>
                  </a:ext>
                </a:extLst>
              </p:cNvPr>
              <p:cNvSpPr txBox="1"/>
              <p:nvPr/>
            </p:nvSpPr>
            <p:spPr>
              <a:xfrm>
                <a:off x="578479" y="5460700"/>
                <a:ext cx="2853836" cy="523220"/>
              </a:xfrm>
              <a:prstGeom prst="rect">
                <a:avLst/>
              </a:prstGeom>
              <a:noFill/>
            </p:spPr>
            <p:txBody>
              <a:bodyPr wrap="square" rtlCol="0">
                <a:spAutoFit/>
              </a:bodyPr>
              <a:lstStyle/>
              <a:p>
                <a:r>
                  <a:rPr lang="en-US" altLang="zh-CN" sz="2800">
                    <a:solidFill>
                      <a:srgbClr val="000000"/>
                    </a:solidFill>
                    <a:latin typeface="Avenir Next Condensed Medium" panose="020B0506020202020204" pitchFamily="34" charset="0"/>
                    <a:ea typeface="宋体"/>
                    <a:cs typeface="Calibri"/>
                  </a:rPr>
                  <a:t>Security Researchers</a:t>
                </a:r>
                <a:endParaRPr lang="en-US"/>
              </a:p>
            </p:txBody>
          </p:sp>
          <p:pic>
            <p:nvPicPr>
              <p:cNvPr id="26" name="Picture 25">
                <a:extLst>
                  <a:ext uri="{FF2B5EF4-FFF2-40B4-BE49-F238E27FC236}">
                    <a16:creationId xmlns:a16="http://schemas.microsoft.com/office/drawing/2014/main" id="{7E6992A9-ECF6-9348-8EC4-A552E4EC30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0243" y="4782526"/>
                <a:ext cx="782523" cy="782523"/>
              </a:xfrm>
              <a:prstGeom prst="rect">
                <a:avLst/>
              </a:prstGeom>
            </p:spPr>
          </p:pic>
        </p:grpSp>
      </p:grpSp>
      <p:sp>
        <p:nvSpPr>
          <p:cNvPr id="10" name="Footer Placeholder 9">
            <a:extLst>
              <a:ext uri="{FF2B5EF4-FFF2-40B4-BE49-F238E27FC236}">
                <a16:creationId xmlns:a16="http://schemas.microsoft.com/office/drawing/2014/main" id="{3DD1D80C-7477-3F40-A01F-6B91600AC23A}"/>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100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2012A-A8DF-924E-B688-BE7B70C35855}"/>
              </a:ext>
            </a:extLst>
          </p:cNvPr>
          <p:cNvSpPr>
            <a:spLocks noGrp="1"/>
          </p:cNvSpPr>
          <p:nvPr>
            <p:ph type="title"/>
          </p:nvPr>
        </p:nvSpPr>
        <p:spPr>
          <a:xfrm>
            <a:off x="838200" y="365760"/>
            <a:ext cx="10802112" cy="1190356"/>
          </a:xfrm>
        </p:spPr>
        <p:txBody>
          <a:bodyPr/>
          <a:lstStyle/>
          <a:p>
            <a:r>
              <a:rPr lang="en-US" altLang="zh-CN">
                <a:latin typeface="Avenir Next Condensed" panose="020B0506020202020204" pitchFamily="34" charset="0"/>
              </a:rPr>
              <a:t>This Work</a:t>
            </a:r>
            <a:endParaRPr lang="en-US">
              <a:latin typeface="Avenir Next Condensed" panose="020B0506020202020204" pitchFamily="34" charset="0"/>
            </a:endParaRPr>
          </a:p>
        </p:txBody>
      </p:sp>
      <p:sp>
        <p:nvSpPr>
          <p:cNvPr id="4" name="Rounded Rectangle 3">
            <a:extLst>
              <a:ext uri="{FF2B5EF4-FFF2-40B4-BE49-F238E27FC236}">
                <a16:creationId xmlns:a16="http://schemas.microsoft.com/office/drawing/2014/main" id="{B83E1094-C527-1A42-BE8B-5CB3A70C7B74}"/>
              </a:ext>
            </a:extLst>
          </p:cNvPr>
          <p:cNvSpPr/>
          <p:nvPr/>
        </p:nvSpPr>
        <p:spPr>
          <a:xfrm>
            <a:off x="1506881" y="1690687"/>
            <a:ext cx="9509760" cy="6400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panose="020B0506020202020204" pitchFamily="34" charset="0"/>
                <a:ea typeface="宋体"/>
                <a:cs typeface="Calibri"/>
              </a:rPr>
              <a:t>Q1: How reproducible are public security vulnerability reports?</a:t>
            </a:r>
            <a:endParaRPr lang="zh-CN" altLang="en-US" sz="2800">
              <a:solidFill>
                <a:srgbClr val="000000"/>
              </a:solidFill>
              <a:latin typeface="Avenir Next Condensed" panose="020B0506020202020204" pitchFamily="34" charset="0"/>
              <a:ea typeface="宋体"/>
              <a:cs typeface="Calibri"/>
            </a:endParaRPr>
          </a:p>
        </p:txBody>
      </p:sp>
      <p:sp>
        <p:nvSpPr>
          <p:cNvPr id="5" name="Rounded Rectangle 4">
            <a:extLst>
              <a:ext uri="{FF2B5EF4-FFF2-40B4-BE49-F238E27FC236}">
                <a16:creationId xmlns:a16="http://schemas.microsoft.com/office/drawing/2014/main" id="{16351EE0-6CBA-6540-AA87-460F7F6BA37C}"/>
              </a:ext>
            </a:extLst>
          </p:cNvPr>
          <p:cNvSpPr/>
          <p:nvPr/>
        </p:nvSpPr>
        <p:spPr>
          <a:xfrm>
            <a:off x="1506881" y="2627761"/>
            <a:ext cx="9509760" cy="6400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panose="020B0506020202020204" pitchFamily="34" charset="0"/>
                <a:ea typeface="宋体"/>
                <a:cs typeface="Calibri"/>
              </a:rPr>
              <a:t>Q2:</a:t>
            </a:r>
            <a:r>
              <a:rPr lang="zh-CN" altLang="en-US" sz="2800">
                <a:solidFill>
                  <a:srgbClr val="000000"/>
                </a:solidFill>
                <a:latin typeface="Avenir Next Condensed" panose="020B0506020202020204" pitchFamily="34" charset="0"/>
                <a:ea typeface="宋体"/>
                <a:cs typeface="Calibri"/>
              </a:rPr>
              <a:t> W</a:t>
            </a:r>
            <a:r>
              <a:rPr lang="en-US" altLang="zh-CN" sz="2800">
                <a:solidFill>
                  <a:srgbClr val="000000"/>
                </a:solidFill>
                <a:latin typeface="Avenir Next Condensed" panose="020B0506020202020204" pitchFamily="34" charset="0"/>
                <a:ea typeface="宋体"/>
                <a:cs typeface="Calibri"/>
              </a:rPr>
              <a:t>hat makes vulnerability reproduction difficult?</a:t>
            </a:r>
          </a:p>
        </p:txBody>
      </p:sp>
      <p:sp>
        <p:nvSpPr>
          <p:cNvPr id="6" name="Rounded Rectangle 5">
            <a:extLst>
              <a:ext uri="{FF2B5EF4-FFF2-40B4-BE49-F238E27FC236}">
                <a16:creationId xmlns:a16="http://schemas.microsoft.com/office/drawing/2014/main" id="{EAB96BE2-4EFE-4048-A8A6-FE90F9813DD3}"/>
              </a:ext>
            </a:extLst>
          </p:cNvPr>
          <p:cNvSpPr/>
          <p:nvPr/>
        </p:nvSpPr>
        <p:spPr>
          <a:xfrm>
            <a:off x="1506881" y="3564835"/>
            <a:ext cx="9509760" cy="64008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panose="020B0506020202020204" pitchFamily="34" charset="0"/>
                <a:ea typeface="宋体"/>
                <a:cs typeface="Calibri"/>
              </a:rPr>
              <a:t>Q3:</a:t>
            </a:r>
            <a:r>
              <a:rPr lang="zh-CN" altLang="en-US" sz="2800">
                <a:solidFill>
                  <a:srgbClr val="000000"/>
                </a:solidFill>
                <a:latin typeface="Avenir Next Condensed" panose="020B0506020202020204" pitchFamily="34" charset="0"/>
                <a:ea typeface="宋体"/>
                <a:cs typeface="Calibri"/>
              </a:rPr>
              <a:t> </a:t>
            </a:r>
            <a:r>
              <a:rPr lang="en-US" altLang="zh-CN" sz="2800">
                <a:solidFill>
                  <a:srgbClr val="000000"/>
                </a:solidFill>
                <a:latin typeface="Avenir Next Condensed" panose="020B0506020202020204" pitchFamily="34" charset="0"/>
                <a:ea typeface="宋体"/>
                <a:cs typeface="Calibri"/>
              </a:rPr>
              <a:t>How to improve the efficiency of vulnerability reproduction?</a:t>
            </a:r>
            <a:endParaRPr lang="zh-CN" altLang="en-US" sz="2800">
              <a:solidFill>
                <a:srgbClr val="000000"/>
              </a:solidFill>
              <a:latin typeface="Avenir Next Condensed" panose="020B0506020202020204" pitchFamily="34" charset="0"/>
              <a:cs typeface="Calibri"/>
            </a:endParaRPr>
          </a:p>
        </p:txBody>
      </p:sp>
      <p:sp>
        <p:nvSpPr>
          <p:cNvPr id="8" name="Rectangle 7">
            <a:extLst>
              <a:ext uri="{FF2B5EF4-FFF2-40B4-BE49-F238E27FC236}">
                <a16:creationId xmlns:a16="http://schemas.microsoft.com/office/drawing/2014/main" id="{14F6E368-9CA0-45B0-AFCB-0557B7E163E5}"/>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31DA2E2-2A85-1543-AEC1-CB38D0F13023}"/>
              </a:ext>
            </a:extLst>
          </p:cNvPr>
          <p:cNvSpPr>
            <a:spLocks noGrp="1"/>
          </p:cNvSpPr>
          <p:nvPr>
            <p:ph type="sldNum" sz="quarter" idx="12"/>
          </p:nvPr>
        </p:nvSpPr>
        <p:spPr/>
        <p:txBody>
          <a:bodyPr/>
          <a:lstStyle/>
          <a:p>
            <a:fld id="{079CB688-378F-4534-BFFE-AF122467FDB7}" type="slidenum">
              <a:rPr lang="zh-CN" altLang="en-US" smtClean="0"/>
              <a:t>12</a:t>
            </a:fld>
            <a:endParaRPr lang="zh-CN" altLang="en-US"/>
          </a:p>
        </p:txBody>
      </p:sp>
      <p:sp>
        <p:nvSpPr>
          <p:cNvPr id="9" name="Content Placeholder 2">
            <a:extLst>
              <a:ext uri="{FF2B5EF4-FFF2-40B4-BE49-F238E27FC236}">
                <a16:creationId xmlns:a16="http://schemas.microsoft.com/office/drawing/2014/main" id="{5FA48AA7-434E-6E40-95C2-4091A1F0EC83}"/>
              </a:ext>
            </a:extLst>
          </p:cNvPr>
          <p:cNvSpPr>
            <a:spLocks noGrp="1"/>
          </p:cNvSpPr>
          <p:nvPr>
            <p:ph idx="1"/>
          </p:nvPr>
        </p:nvSpPr>
        <p:spPr>
          <a:xfrm>
            <a:off x="1506880" y="4937759"/>
            <a:ext cx="9509761" cy="580173"/>
          </a:xfrm>
          <a:ln w="50800">
            <a:noFill/>
          </a:ln>
        </p:spPr>
        <p:txBody>
          <a:bodyPr vert="horz" lIns="91440" tIns="45720" rIns="91440" bIns="45720" rtlCol="0" anchor="t">
            <a:noAutofit/>
          </a:bodyPr>
          <a:lstStyle/>
          <a:p>
            <a:pPr marL="0" indent="0">
              <a:buNone/>
            </a:pPr>
            <a:r>
              <a:rPr lang="en-US">
                <a:latin typeface="Avenir Next Condensed" panose="020B0506020202020204" pitchFamily="34" charset="0"/>
              </a:rPr>
              <a:t>We answer three questions </a:t>
            </a:r>
            <a:r>
              <a:rPr lang="en-US" sz="3200">
                <a:latin typeface="Avenir Next Condensed Medium" panose="020B0506020202020204" pitchFamily="34" charset="0"/>
              </a:rPr>
              <a:t>by manually reproducing vulnerabilities</a:t>
            </a:r>
            <a:endParaRPr lang="en-US" sz="3200">
              <a:latin typeface="Avenir Next Condensed Medium" panose="020B0506020202020204" pitchFamily="34" charset="0"/>
              <a:cs typeface="Calibri"/>
            </a:endParaRPr>
          </a:p>
        </p:txBody>
      </p:sp>
      <p:sp>
        <p:nvSpPr>
          <p:cNvPr id="10" name="Footer Placeholder 9">
            <a:extLst>
              <a:ext uri="{FF2B5EF4-FFF2-40B4-BE49-F238E27FC236}">
                <a16:creationId xmlns:a16="http://schemas.microsoft.com/office/drawing/2014/main" id="{A389BCAD-DB3B-874E-B378-E83ACCFEC4F9}"/>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12280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B1A0-3094-1E45-B8EE-C1E1043D5342}"/>
              </a:ext>
            </a:extLst>
          </p:cNvPr>
          <p:cNvSpPr>
            <a:spLocks noGrp="1"/>
          </p:cNvSpPr>
          <p:nvPr>
            <p:ph type="title"/>
          </p:nvPr>
        </p:nvSpPr>
        <p:spPr/>
        <p:txBody>
          <a:bodyPr/>
          <a:lstStyle/>
          <a:p>
            <a:r>
              <a:rPr lang="en-US" altLang="zh-CN">
                <a:latin typeface="Avenir Next Condensed" panose="020B0506020202020204" pitchFamily="34" charset="0"/>
                <a:ea typeface="SimSun" panose="02010600030101010101" pitchFamily="2" charset="-122"/>
                <a:cs typeface="Calibri"/>
              </a:rPr>
              <a:t>Vulnerability</a:t>
            </a:r>
            <a:r>
              <a:rPr lang="en-US" altLang="zh-CN">
                <a:latin typeface="Avenir Next Condensed" panose="020B0506020202020204" pitchFamily="34" charset="0"/>
                <a:cs typeface="Calibri Light"/>
              </a:rPr>
              <a:t> Report Dataset</a:t>
            </a:r>
            <a:endParaRPr lang="en-US"/>
          </a:p>
        </p:txBody>
      </p:sp>
      <p:sp>
        <p:nvSpPr>
          <p:cNvPr id="3" name="Content Placeholder 2">
            <a:extLst>
              <a:ext uri="{FF2B5EF4-FFF2-40B4-BE49-F238E27FC236}">
                <a16:creationId xmlns:a16="http://schemas.microsoft.com/office/drawing/2014/main" id="{E04A8BAA-EBD0-7F4D-92D9-C75AD2254A25}"/>
              </a:ext>
            </a:extLst>
          </p:cNvPr>
          <p:cNvSpPr>
            <a:spLocks noGrp="1"/>
          </p:cNvSpPr>
          <p:nvPr>
            <p:ph idx="1"/>
          </p:nvPr>
        </p:nvSpPr>
        <p:spPr/>
        <p:txBody>
          <a:bodyPr/>
          <a:lstStyle/>
          <a:p>
            <a:r>
              <a:rPr lang="en-US">
                <a:latin typeface="Avenir Next Condensed" panose="020B0506020202020204" pitchFamily="34" charset="0"/>
                <a:cs typeface="Calibri"/>
              </a:rPr>
              <a:t>We randomly selected a large collection of reported vulnerabilities</a:t>
            </a:r>
          </a:p>
          <a:p>
            <a:pPr lvl="1"/>
            <a:r>
              <a:rPr lang="en-US">
                <a:latin typeface="Avenir Next Condensed" panose="020B0506020202020204" pitchFamily="34" charset="0"/>
                <a:cs typeface="Calibri"/>
              </a:rPr>
              <a:t>We focused on </a:t>
            </a:r>
            <a:r>
              <a:rPr lang="en-US" b="1">
                <a:latin typeface="Avenir Next Condensed Demi Bold" panose="020B0506020202020204" pitchFamily="34" charset="0"/>
                <a:cs typeface="Calibri"/>
              </a:rPr>
              <a:t>Memory Error Vulnerabilities </a:t>
            </a:r>
            <a:r>
              <a:rPr lang="en-US">
                <a:latin typeface="Avenir Next Condensed" panose="020B0506020202020204" pitchFamily="34" charset="0"/>
                <a:cs typeface="Calibri"/>
              </a:rPr>
              <a:t>due to their high severity (</a:t>
            </a:r>
            <a:r>
              <a:rPr lang="en-US" b="1" i="1">
                <a:latin typeface="Avenir Next Condensed Demi Bold" panose="020B0506020202020204" pitchFamily="34" charset="0"/>
                <a:cs typeface="Calibri"/>
              </a:rPr>
              <a:t>Average CVSS Score 7.6 &gt; Overall Average CVSS Score 6.2</a:t>
            </a:r>
            <a:r>
              <a:rPr lang="en-US">
                <a:latin typeface="Avenir Next Condensed" panose="020B0506020202020204" pitchFamily="34" charset="0"/>
                <a:cs typeface="Calibri"/>
              </a:rPr>
              <a:t>) and significant real-world impact</a:t>
            </a:r>
          </a:p>
          <a:p>
            <a:pPr lvl="1"/>
            <a:r>
              <a:rPr lang="en-US">
                <a:latin typeface="Avenir Next Condensed" panose="020B0506020202020204" pitchFamily="34" charset="0"/>
                <a:cs typeface="Calibri"/>
              </a:rPr>
              <a:t>We focused on </a:t>
            </a:r>
            <a:r>
              <a:rPr lang="en-US" b="1">
                <a:latin typeface="Avenir Next Condensed Demi Bold" panose="020B0506020202020204" pitchFamily="34" charset="0"/>
                <a:cs typeface="Calibri"/>
              </a:rPr>
              <a:t>Open Source Linux Software </a:t>
            </a:r>
            <a:r>
              <a:rPr lang="en-US">
                <a:latin typeface="Avenir Next Condensed" panose="020B0506020202020204" pitchFamily="34" charset="0"/>
                <a:cs typeface="Calibri"/>
              </a:rPr>
              <a:t>due to debugging and diagnosing capabilities</a:t>
            </a:r>
          </a:p>
          <a:p>
            <a:pPr lvl="4"/>
            <a:endParaRPr lang="en-US">
              <a:latin typeface="Avenir Next Condensed" panose="020B0506020202020204" pitchFamily="34" charset="0"/>
              <a:cs typeface="Calibri"/>
            </a:endParaRPr>
          </a:p>
          <a:p>
            <a:r>
              <a:rPr lang="en-US">
                <a:latin typeface="Avenir Next Condensed" panose="020B0506020202020204" pitchFamily="34" charset="0"/>
                <a:cs typeface="Calibri"/>
              </a:rPr>
              <a:t>We collected two datasets including,</a:t>
            </a:r>
          </a:p>
          <a:p>
            <a:pPr lvl="1"/>
            <a:r>
              <a:rPr lang="en-US" i="1">
                <a:latin typeface="Avenir Next Condensed Medium" panose="020B0506020202020204" pitchFamily="34" charset="0"/>
                <a:cs typeface="Calibri"/>
              </a:rPr>
              <a:t>A primary dataset of 291 vulnerabilities with CVE IDs</a:t>
            </a:r>
            <a:endParaRPr lang="en-US" i="1">
              <a:latin typeface="Avenir Next Condensed" panose="020B0506020202020204" pitchFamily="34" charset="0"/>
              <a:cs typeface="Calibri"/>
            </a:endParaRPr>
          </a:p>
          <a:p>
            <a:pPr lvl="1"/>
            <a:r>
              <a:rPr lang="en-US" i="1">
                <a:latin typeface="Avenir Next Condensed Medium" panose="020B0506020202020204" pitchFamily="34" charset="0"/>
                <a:cs typeface="Calibri"/>
              </a:rPr>
              <a:t>A complementary dataset for 77 vulnerabilities without CVE ID</a:t>
            </a:r>
          </a:p>
          <a:p>
            <a:endParaRPr lang="en-US"/>
          </a:p>
        </p:txBody>
      </p:sp>
      <p:sp>
        <p:nvSpPr>
          <p:cNvPr id="4" name="Slide Number Placeholder 3">
            <a:extLst>
              <a:ext uri="{FF2B5EF4-FFF2-40B4-BE49-F238E27FC236}">
                <a16:creationId xmlns:a16="http://schemas.microsoft.com/office/drawing/2014/main" id="{CADDEE22-BDAF-8B46-AF3E-3CE31A4467E2}"/>
              </a:ext>
            </a:extLst>
          </p:cNvPr>
          <p:cNvSpPr>
            <a:spLocks noGrp="1"/>
          </p:cNvSpPr>
          <p:nvPr>
            <p:ph type="sldNum" sz="quarter" idx="12"/>
          </p:nvPr>
        </p:nvSpPr>
        <p:spPr/>
        <p:txBody>
          <a:bodyPr/>
          <a:lstStyle/>
          <a:p>
            <a:fld id="{079CB688-378F-4534-BFFE-AF122467FDB7}" type="slidenum">
              <a:rPr lang="zh-CN" altLang="en-US" smtClean="0"/>
              <a:t>13</a:t>
            </a:fld>
            <a:endParaRPr lang="zh-CN" altLang="en-US"/>
          </a:p>
        </p:txBody>
      </p:sp>
      <p:sp>
        <p:nvSpPr>
          <p:cNvPr id="5" name="Rectangle 4">
            <a:extLst>
              <a:ext uri="{FF2B5EF4-FFF2-40B4-BE49-F238E27FC236}">
                <a16:creationId xmlns:a16="http://schemas.microsoft.com/office/drawing/2014/main" id="{8EA0EC2B-22C5-B843-81C9-820B0304A28A}"/>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72CBD662-84C4-3F4F-8397-3B0D0A1C8629}"/>
              </a:ext>
            </a:extLst>
          </p:cNvPr>
          <p:cNvGraphicFramePr>
            <a:graphicFrameLocks noGrp="1"/>
          </p:cNvGraphicFramePr>
          <p:nvPr>
            <p:extLst>
              <p:ext uri="{D42A27DB-BD31-4B8C-83A1-F6EECF244321}">
                <p14:modId xmlns:p14="http://schemas.microsoft.com/office/powerpoint/2010/main" val="1329846166"/>
              </p:ext>
            </p:extLst>
          </p:nvPr>
        </p:nvGraphicFramePr>
        <p:xfrm>
          <a:off x="8610600" y="3429000"/>
          <a:ext cx="2976279" cy="2590800"/>
        </p:xfrm>
        <a:graphic>
          <a:graphicData uri="http://schemas.openxmlformats.org/drawingml/2006/table">
            <a:tbl>
              <a:tblPr firstRow="1" bandRow="1">
                <a:tableStyleId>{5C22544A-7EE6-4342-B048-85BDC9FD1C3A}</a:tableStyleId>
              </a:tblPr>
              <a:tblGrid>
                <a:gridCol w="1587347">
                  <a:extLst>
                    <a:ext uri="{9D8B030D-6E8A-4147-A177-3AD203B41FA5}">
                      <a16:colId xmlns:a16="http://schemas.microsoft.com/office/drawing/2014/main" val="3955464980"/>
                    </a:ext>
                  </a:extLst>
                </a:gridCol>
                <a:gridCol w="1388932">
                  <a:extLst>
                    <a:ext uri="{9D8B030D-6E8A-4147-A177-3AD203B41FA5}">
                      <a16:colId xmlns:a16="http://schemas.microsoft.com/office/drawing/2014/main" val="1171486790"/>
                    </a:ext>
                  </a:extLst>
                </a:gridCol>
              </a:tblGrid>
              <a:tr h="283911">
                <a:tc>
                  <a:txBody>
                    <a:bodyPr/>
                    <a:lstStyle/>
                    <a:p>
                      <a:pPr algn="ctr"/>
                      <a:r>
                        <a:rPr lang="en-US" sz="2800" b="0" i="0">
                          <a:solidFill>
                            <a:schemeClr val="tx1"/>
                          </a:solidFill>
                          <a:latin typeface="Avenir Next Condensed" panose="020B0506020202020204" pitchFamily="34" charset="0"/>
                        </a:rPr>
                        <a:t>CVSS Score</a:t>
                      </a:r>
                    </a:p>
                  </a:txBody>
                  <a:tcPr>
                    <a:solidFill>
                      <a:schemeClr val="accent5"/>
                    </a:solidFill>
                  </a:tcPr>
                </a:tc>
                <a:tc>
                  <a:txBody>
                    <a:bodyPr/>
                    <a:lstStyle/>
                    <a:p>
                      <a:pPr algn="ctr"/>
                      <a:r>
                        <a:rPr lang="en-US" sz="2800" b="0" i="0">
                          <a:solidFill>
                            <a:schemeClr val="tx1"/>
                          </a:solidFill>
                          <a:latin typeface="Avenir Next Condensed" panose="020B0506020202020204" pitchFamily="34" charset="0"/>
                        </a:rPr>
                        <a:t>Rating</a:t>
                      </a:r>
                    </a:p>
                  </a:txBody>
                  <a:tcPr>
                    <a:solidFill>
                      <a:schemeClr val="accent5"/>
                    </a:solidFill>
                  </a:tcPr>
                </a:tc>
                <a:extLst>
                  <a:ext uri="{0D108BD9-81ED-4DB2-BD59-A6C34878D82A}">
                    <a16:rowId xmlns:a16="http://schemas.microsoft.com/office/drawing/2014/main" val="1710031642"/>
                  </a:ext>
                </a:extLst>
              </a:tr>
              <a:tr h="283911">
                <a:tc>
                  <a:txBody>
                    <a:bodyPr/>
                    <a:lstStyle/>
                    <a:p>
                      <a:pPr algn="ctr"/>
                      <a:r>
                        <a:rPr lang="en-US" sz="2800" b="0" i="0">
                          <a:latin typeface="Avenir Next Condensed" panose="020B0506020202020204" pitchFamily="34" charset="0"/>
                        </a:rPr>
                        <a:t>0.1 - 3.9</a:t>
                      </a:r>
                    </a:p>
                  </a:txBody>
                  <a:tcPr/>
                </a:tc>
                <a:tc>
                  <a:txBody>
                    <a:bodyPr/>
                    <a:lstStyle/>
                    <a:p>
                      <a:pPr algn="ctr"/>
                      <a:r>
                        <a:rPr lang="en-US" sz="2800" b="0" i="0">
                          <a:latin typeface="Avenir Next Condensed" panose="020B0506020202020204" pitchFamily="34" charset="0"/>
                        </a:rPr>
                        <a:t>Low</a:t>
                      </a:r>
                    </a:p>
                  </a:txBody>
                  <a:tcPr/>
                </a:tc>
                <a:extLst>
                  <a:ext uri="{0D108BD9-81ED-4DB2-BD59-A6C34878D82A}">
                    <a16:rowId xmlns:a16="http://schemas.microsoft.com/office/drawing/2014/main" val="2168100666"/>
                  </a:ext>
                </a:extLst>
              </a:tr>
              <a:tr h="283911">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b="0" i="0">
                          <a:latin typeface="Avenir Next Condensed" panose="020B0506020202020204" pitchFamily="34" charset="0"/>
                        </a:rPr>
                        <a:t>4.0 - 6.9</a:t>
                      </a:r>
                    </a:p>
                  </a:txBody>
                  <a:tcPr/>
                </a:tc>
                <a:tc>
                  <a:txBody>
                    <a:bodyPr/>
                    <a:lstStyle/>
                    <a:p>
                      <a:pPr algn="ctr"/>
                      <a:r>
                        <a:rPr lang="en-US" sz="2800" b="0" i="0" kern="1200">
                          <a:solidFill>
                            <a:schemeClr val="dk1"/>
                          </a:solidFill>
                          <a:effectLst/>
                          <a:latin typeface="Avenir Next Condensed" panose="020B0506020202020204" pitchFamily="34" charset="0"/>
                          <a:ea typeface="+mn-ea"/>
                          <a:cs typeface="+mn-cs"/>
                        </a:rPr>
                        <a:t>Medium</a:t>
                      </a:r>
                      <a:endParaRPr lang="en-US" sz="2800" b="0" i="0">
                        <a:latin typeface="Avenir Next Condensed" panose="020B0506020202020204" pitchFamily="34" charset="0"/>
                      </a:endParaRPr>
                    </a:p>
                  </a:txBody>
                  <a:tcPr/>
                </a:tc>
                <a:extLst>
                  <a:ext uri="{0D108BD9-81ED-4DB2-BD59-A6C34878D82A}">
                    <a16:rowId xmlns:a16="http://schemas.microsoft.com/office/drawing/2014/main" val="3584923568"/>
                  </a:ext>
                </a:extLst>
              </a:tr>
              <a:tr h="283911">
                <a:tc>
                  <a:txBody>
                    <a:bodyPr/>
                    <a:lstStyle/>
                    <a:p>
                      <a:pPr algn="ctr"/>
                      <a:r>
                        <a:rPr lang="en-US" sz="2800" b="0" i="0" kern="1200">
                          <a:solidFill>
                            <a:schemeClr val="dk1"/>
                          </a:solidFill>
                          <a:effectLst/>
                          <a:latin typeface="Avenir Next Condensed" panose="020B0506020202020204" pitchFamily="34" charset="0"/>
                          <a:ea typeface="+mn-ea"/>
                          <a:cs typeface="+mn-cs"/>
                        </a:rPr>
                        <a:t>7.0 - 8.9</a:t>
                      </a:r>
                      <a:endParaRPr lang="en-US" sz="2800" b="0" i="0">
                        <a:latin typeface="Avenir Next Condensed" panose="020B0506020202020204" pitchFamily="34" charset="0"/>
                      </a:endParaRPr>
                    </a:p>
                  </a:txBody>
                  <a:tcPr/>
                </a:tc>
                <a:tc>
                  <a:txBody>
                    <a:bodyPr/>
                    <a:lstStyle/>
                    <a:p>
                      <a:pPr algn="ctr"/>
                      <a:r>
                        <a:rPr lang="en-US" sz="2800" b="0" i="0" kern="1200">
                          <a:solidFill>
                            <a:schemeClr val="dk1"/>
                          </a:solidFill>
                          <a:effectLst/>
                          <a:latin typeface="Avenir Next Condensed" panose="020B0506020202020204" pitchFamily="34" charset="0"/>
                          <a:ea typeface="+mn-ea"/>
                          <a:cs typeface="+mn-cs"/>
                        </a:rPr>
                        <a:t>High</a:t>
                      </a:r>
                      <a:endParaRPr lang="en-US" sz="2800" b="0" i="0">
                        <a:latin typeface="Avenir Next Condensed" panose="020B0506020202020204" pitchFamily="34" charset="0"/>
                      </a:endParaRPr>
                    </a:p>
                  </a:txBody>
                  <a:tcPr/>
                </a:tc>
                <a:extLst>
                  <a:ext uri="{0D108BD9-81ED-4DB2-BD59-A6C34878D82A}">
                    <a16:rowId xmlns:a16="http://schemas.microsoft.com/office/drawing/2014/main" val="3164309672"/>
                  </a:ext>
                </a:extLst>
              </a:tr>
              <a:tr h="283911">
                <a:tc>
                  <a:txBody>
                    <a:bodyPr/>
                    <a:lstStyle/>
                    <a:p>
                      <a:pPr algn="ctr"/>
                      <a:r>
                        <a:rPr lang="en-US" sz="2800" b="0" i="0" kern="1200">
                          <a:solidFill>
                            <a:schemeClr val="dk1"/>
                          </a:solidFill>
                          <a:effectLst/>
                          <a:latin typeface="Avenir Next Condensed" panose="020B0506020202020204" pitchFamily="34" charset="0"/>
                          <a:ea typeface="+mn-ea"/>
                          <a:cs typeface="+mn-cs"/>
                        </a:rPr>
                        <a:t>9.0 - 10.0</a:t>
                      </a:r>
                      <a:endParaRPr lang="en-US" sz="2800" b="0" i="0">
                        <a:latin typeface="Avenir Next Condensed" panose="020B0506020202020204" pitchFamily="34" charset="0"/>
                      </a:endParaRPr>
                    </a:p>
                  </a:txBody>
                  <a:tcPr/>
                </a:tc>
                <a:tc>
                  <a:txBody>
                    <a:bodyPr/>
                    <a:lstStyle/>
                    <a:p>
                      <a:pPr algn="ctr"/>
                      <a:r>
                        <a:rPr lang="en-US" sz="2800" b="0" i="0" kern="1200">
                          <a:solidFill>
                            <a:schemeClr val="dk1"/>
                          </a:solidFill>
                          <a:effectLst/>
                          <a:latin typeface="Avenir Next Condensed" panose="020B0506020202020204" pitchFamily="34" charset="0"/>
                          <a:ea typeface="+mn-ea"/>
                          <a:cs typeface="+mn-cs"/>
                        </a:rPr>
                        <a:t>Critical</a:t>
                      </a:r>
                      <a:endParaRPr lang="en-US" sz="2800" b="0" i="0">
                        <a:latin typeface="Avenir Next Condensed" panose="020B0506020202020204" pitchFamily="34" charset="0"/>
                      </a:endParaRPr>
                    </a:p>
                  </a:txBody>
                  <a:tcPr/>
                </a:tc>
                <a:extLst>
                  <a:ext uri="{0D108BD9-81ED-4DB2-BD59-A6C34878D82A}">
                    <a16:rowId xmlns:a16="http://schemas.microsoft.com/office/drawing/2014/main" val="2307104277"/>
                  </a:ext>
                </a:extLst>
              </a:tr>
            </a:tbl>
          </a:graphicData>
        </a:graphic>
      </p:graphicFrame>
      <p:sp>
        <p:nvSpPr>
          <p:cNvPr id="8" name="Footer Placeholder 7">
            <a:extLst>
              <a:ext uri="{FF2B5EF4-FFF2-40B4-BE49-F238E27FC236}">
                <a16:creationId xmlns:a16="http://schemas.microsoft.com/office/drawing/2014/main" id="{F512A936-4FCE-4B42-899F-98707DB9AEE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081830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185091-9A8F-FD42-9001-3CE5471E6774}"/>
              </a:ext>
            </a:extLst>
          </p:cNvPr>
          <p:cNvSpPr txBox="1"/>
          <p:nvPr/>
        </p:nvSpPr>
        <p:spPr>
          <a:xfrm>
            <a:off x="838200" y="1651575"/>
            <a:ext cx="10515600" cy="954107"/>
          </a:xfrm>
          <a:prstGeom prst="rect">
            <a:avLst/>
          </a:prstGeom>
          <a:noFill/>
        </p:spPr>
        <p:txBody>
          <a:bodyPr wrap="square" rtlCol="0">
            <a:spAutoFit/>
          </a:bodyPr>
          <a:lstStyle/>
          <a:p>
            <a:r>
              <a:rPr lang="en-US" sz="2800">
                <a:latin typeface="Avenir Next Condensed" panose="020B0506020202020204" pitchFamily="34" charset="0"/>
              </a:rPr>
              <a:t>For each vulnerability, we collect vulnerability reports by crawling the references listed in the CVE website</a:t>
            </a:r>
          </a:p>
        </p:txBody>
      </p:sp>
      <p:sp>
        <p:nvSpPr>
          <p:cNvPr id="2" name="Title 1">
            <a:extLst>
              <a:ext uri="{FF2B5EF4-FFF2-40B4-BE49-F238E27FC236}">
                <a16:creationId xmlns:a16="http://schemas.microsoft.com/office/drawing/2014/main" id="{07E90E92-A021-462E-A172-D2B438958725}"/>
              </a:ext>
            </a:extLst>
          </p:cNvPr>
          <p:cNvSpPr>
            <a:spLocks noGrp="1"/>
          </p:cNvSpPr>
          <p:nvPr>
            <p:ph type="title"/>
          </p:nvPr>
        </p:nvSpPr>
        <p:spPr/>
        <p:txBody>
          <a:bodyPr/>
          <a:lstStyle/>
          <a:p>
            <a:r>
              <a:rPr lang="en-US" altLang="zh-CN">
                <a:latin typeface="Avenir Next Condensed" panose="020B0506020202020204" pitchFamily="34" charset="0"/>
                <a:ea typeface="SimSun" panose="02010600030101010101" pitchFamily="2" charset="-122"/>
                <a:cs typeface="Calibri"/>
              </a:rPr>
              <a:t>Vulnerability</a:t>
            </a:r>
            <a:r>
              <a:rPr lang="en-US" altLang="zh-CN">
                <a:latin typeface="Avenir Next Condensed" panose="020B0506020202020204" pitchFamily="34" charset="0"/>
                <a:cs typeface="Calibri Light"/>
              </a:rPr>
              <a:t> Report Dataset</a:t>
            </a:r>
            <a:r>
              <a:rPr lang="zh-CN" altLang="en-US">
                <a:latin typeface="Avenir Next Condensed" panose="020B0506020202020204" pitchFamily="34" charset="0"/>
                <a:cs typeface="Calibri Light"/>
              </a:rPr>
              <a:t> </a:t>
            </a:r>
            <a:r>
              <a:rPr lang="en-US" altLang="zh-CN">
                <a:latin typeface="Avenir Next Condensed" panose="020B0506020202020204" pitchFamily="34" charset="0"/>
                <a:cs typeface="Calibri Light"/>
              </a:rPr>
              <a:t>(cont.)</a:t>
            </a:r>
            <a:endParaRPr lang="en-US">
              <a:latin typeface="Avenir Next Condensed" panose="020B0506020202020204" pitchFamily="34" charset="0"/>
              <a:cs typeface="Calibri Light"/>
            </a:endParaRPr>
          </a:p>
        </p:txBody>
      </p:sp>
      <p:sp>
        <p:nvSpPr>
          <p:cNvPr id="6" name="Rectangle 5">
            <a:extLst>
              <a:ext uri="{FF2B5EF4-FFF2-40B4-BE49-F238E27FC236}">
                <a16:creationId xmlns:a16="http://schemas.microsoft.com/office/drawing/2014/main" id="{2350C120-BAFF-44BB-BEAC-D48B0444E53E}"/>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A17ED87F-D658-BA47-9FCD-5E51BA712E60}"/>
              </a:ext>
            </a:extLst>
          </p:cNvPr>
          <p:cNvSpPr>
            <a:spLocks noGrp="1"/>
          </p:cNvSpPr>
          <p:nvPr>
            <p:ph type="sldNum" sz="quarter" idx="12"/>
          </p:nvPr>
        </p:nvSpPr>
        <p:spPr/>
        <p:txBody>
          <a:bodyPr/>
          <a:lstStyle/>
          <a:p>
            <a:fld id="{079CB688-378F-4534-BFFE-AF122467FDB7}" type="slidenum">
              <a:rPr lang="zh-CN" altLang="en-US" smtClean="0"/>
              <a:t>14</a:t>
            </a:fld>
            <a:endParaRPr lang="zh-CN" altLang="en-US"/>
          </a:p>
        </p:txBody>
      </p:sp>
      <p:sp>
        <p:nvSpPr>
          <p:cNvPr id="4" name="TextBox 3">
            <a:extLst>
              <a:ext uri="{FF2B5EF4-FFF2-40B4-BE49-F238E27FC236}">
                <a16:creationId xmlns:a16="http://schemas.microsoft.com/office/drawing/2014/main" id="{93F0D362-FE3A-784D-886B-E7080219DE34}"/>
              </a:ext>
            </a:extLst>
          </p:cNvPr>
          <p:cNvSpPr txBox="1"/>
          <p:nvPr/>
        </p:nvSpPr>
        <p:spPr>
          <a:xfrm>
            <a:off x="1213124" y="5576796"/>
            <a:ext cx="2467428" cy="523220"/>
          </a:xfrm>
          <a:prstGeom prst="rect">
            <a:avLst/>
          </a:prstGeom>
          <a:noFill/>
        </p:spPr>
        <p:txBody>
          <a:bodyPr wrap="square" rtlCol="0">
            <a:spAutoFit/>
          </a:bodyPr>
          <a:lstStyle/>
          <a:p>
            <a:r>
              <a:rPr lang="en-US" sz="2800">
                <a:latin typeface="Avenir Next Condensed Medium" panose="020B0506020202020204" pitchFamily="34" charset="0"/>
              </a:rPr>
              <a:t>CVE-2008-5314</a:t>
            </a:r>
          </a:p>
        </p:txBody>
      </p:sp>
      <p:pic>
        <p:nvPicPr>
          <p:cNvPr id="9" name="Picture 8">
            <a:extLst>
              <a:ext uri="{FF2B5EF4-FFF2-40B4-BE49-F238E27FC236}">
                <a16:creationId xmlns:a16="http://schemas.microsoft.com/office/drawing/2014/main" id="{2C62B382-3E62-D142-88E4-152D0FDCE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605682"/>
            <a:ext cx="10000129" cy="2845565"/>
          </a:xfrm>
          <a:prstGeom prst="rect">
            <a:avLst/>
          </a:prstGeom>
        </p:spPr>
      </p:pic>
      <p:sp>
        <p:nvSpPr>
          <p:cNvPr id="23" name="Oval Callout 22">
            <a:extLst>
              <a:ext uri="{FF2B5EF4-FFF2-40B4-BE49-F238E27FC236}">
                <a16:creationId xmlns:a16="http://schemas.microsoft.com/office/drawing/2014/main" id="{9867472C-77D7-7640-969D-40BD50EEDC89}"/>
              </a:ext>
            </a:extLst>
          </p:cNvPr>
          <p:cNvSpPr/>
          <p:nvPr/>
        </p:nvSpPr>
        <p:spPr>
          <a:xfrm>
            <a:off x="2626358" y="3068664"/>
            <a:ext cx="2226946" cy="959800"/>
          </a:xfrm>
          <a:prstGeom prst="wedgeEllipseCallout">
            <a:avLst>
              <a:gd name="adj1" fmla="val -37523"/>
              <a:gd name="adj2" fmla="val 10058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FF0000"/>
                </a:solidFill>
                <a:latin typeface="Avenir Next Condensed" panose="020B0506020202020204" pitchFamily="34" charset="0"/>
              </a:rPr>
              <a:t>Information source website</a:t>
            </a:r>
          </a:p>
        </p:txBody>
      </p:sp>
      <p:pic>
        <p:nvPicPr>
          <p:cNvPr id="21" name="Picture 20">
            <a:extLst>
              <a:ext uri="{FF2B5EF4-FFF2-40B4-BE49-F238E27FC236}">
                <a16:creationId xmlns:a16="http://schemas.microsoft.com/office/drawing/2014/main" id="{7B2D207C-3D23-094B-BD5B-EB9AB54C7F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6556" y="2615579"/>
            <a:ext cx="6844855" cy="2825770"/>
          </a:xfrm>
          <a:prstGeom prst="rect">
            <a:avLst/>
          </a:prstGeom>
        </p:spPr>
      </p:pic>
      <p:sp>
        <p:nvSpPr>
          <p:cNvPr id="22" name="TextBox 21">
            <a:extLst>
              <a:ext uri="{FF2B5EF4-FFF2-40B4-BE49-F238E27FC236}">
                <a16:creationId xmlns:a16="http://schemas.microsoft.com/office/drawing/2014/main" id="{9335D53C-9DDB-8748-B663-410E0AB5387F}"/>
              </a:ext>
            </a:extLst>
          </p:cNvPr>
          <p:cNvSpPr txBox="1"/>
          <p:nvPr/>
        </p:nvSpPr>
        <p:spPr>
          <a:xfrm>
            <a:off x="5935168" y="5579733"/>
            <a:ext cx="5366765" cy="523220"/>
          </a:xfrm>
          <a:prstGeom prst="rect">
            <a:avLst/>
          </a:prstGeom>
          <a:noFill/>
        </p:spPr>
        <p:txBody>
          <a:bodyPr wrap="square" rtlCol="0">
            <a:spAutoFit/>
          </a:bodyPr>
          <a:lstStyle/>
          <a:p>
            <a:r>
              <a:rPr lang="en-US" sz="2800">
                <a:latin typeface="Avenir Next Condensed Medium" panose="020B0506020202020204" pitchFamily="34" charset="0"/>
              </a:rPr>
              <a:t>The crowd-sourced vulnerability reports</a:t>
            </a:r>
          </a:p>
        </p:txBody>
      </p:sp>
      <p:sp>
        <p:nvSpPr>
          <p:cNvPr id="8" name="Left Brace 7">
            <a:extLst>
              <a:ext uri="{FF2B5EF4-FFF2-40B4-BE49-F238E27FC236}">
                <a16:creationId xmlns:a16="http://schemas.microsoft.com/office/drawing/2014/main" id="{A7EC18A5-1D49-7D45-ADCB-9129C3C9C5A7}"/>
              </a:ext>
            </a:extLst>
          </p:cNvPr>
          <p:cNvSpPr/>
          <p:nvPr/>
        </p:nvSpPr>
        <p:spPr>
          <a:xfrm>
            <a:off x="838200" y="4277532"/>
            <a:ext cx="231183" cy="1299264"/>
          </a:xfrm>
          <a:prstGeom prst="leftBrace">
            <a:avLst/>
          </a:prstGeom>
          <a:ln w="38100">
            <a:solidFill>
              <a:srgbClr val="FF5D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ooter Placeholder 9">
            <a:extLst>
              <a:ext uri="{FF2B5EF4-FFF2-40B4-BE49-F238E27FC236}">
                <a16:creationId xmlns:a16="http://schemas.microsoft.com/office/drawing/2014/main" id="{C6638ABE-D91C-AD47-A6D5-3776B54AD34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31761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checkerboard(across)">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ppt_x"/>
                                          </p:val>
                                        </p:tav>
                                        <p:tav tm="100000">
                                          <p:val>
                                            <p:strVal val="#ppt_x"/>
                                          </p:val>
                                        </p:tav>
                                      </p:tavLst>
                                    </p:anim>
                                    <p:anim calcmode="lin" valueType="num">
                                      <p:cBhvr additive="base">
                                        <p:cTn id="13" dur="500" fill="hold"/>
                                        <p:tgtEl>
                                          <p:spTgt spid="2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84697E-0E72-1A4B-B108-964D2DF3A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760"/>
            <a:ext cx="10515600" cy="1325563"/>
          </a:xfrm>
        </p:spPr>
        <p:txBody>
          <a:bodyPr>
            <a:normAutofit/>
          </a:bodyPr>
          <a:lstStyle/>
          <a:p>
            <a:r>
              <a:rPr lang="en-US">
                <a:latin typeface="Avenir Next Condensed" panose="020B0506020202020204" pitchFamily="34" charset="0"/>
                <a:cs typeface="Calibri Light"/>
              </a:rPr>
              <a:t>Reproduction Workflow</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94AE217-B002-064D-930E-50B992DD8A6A}"/>
              </a:ext>
            </a:extLst>
          </p:cNvPr>
          <p:cNvSpPr>
            <a:spLocks noGrp="1"/>
          </p:cNvSpPr>
          <p:nvPr>
            <p:ph type="sldNum" sz="quarter" idx="12"/>
          </p:nvPr>
        </p:nvSpPr>
        <p:spPr/>
        <p:txBody>
          <a:bodyPr/>
          <a:lstStyle/>
          <a:p>
            <a:fld id="{079CB688-378F-4534-BFFE-AF122467FDB7}" type="slidenum">
              <a:rPr lang="zh-CN" altLang="en-US" smtClean="0"/>
              <a:t>15</a:t>
            </a:fld>
            <a:endParaRPr lang="zh-CN" altLang="en-US"/>
          </a:p>
        </p:txBody>
      </p:sp>
      <p:sp>
        <p:nvSpPr>
          <p:cNvPr id="17" name="TextBox 16">
            <a:extLst>
              <a:ext uri="{FF2B5EF4-FFF2-40B4-BE49-F238E27FC236}">
                <a16:creationId xmlns:a16="http://schemas.microsoft.com/office/drawing/2014/main" id="{B5490C6B-3C39-47DD-8791-45FFF9C80FF2}"/>
              </a:ext>
            </a:extLst>
          </p:cNvPr>
          <p:cNvSpPr txBox="1"/>
          <p:nvPr/>
        </p:nvSpPr>
        <p:spPr>
          <a:xfrm>
            <a:off x="7954494" y="3041161"/>
            <a:ext cx="3399305" cy="2677656"/>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400">
                <a:latin typeface="Avenir Next Condensed Medium" panose="020B0506020202020204" pitchFamily="34" charset="0"/>
              </a:rPr>
              <a:t>Vulnerable Version</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rPr>
              <a:t>Operating System</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rPr>
              <a:t>Software Installation</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cs typeface="Calibri"/>
              </a:rPr>
              <a:t>Software Configuration</a:t>
            </a:r>
          </a:p>
          <a:p>
            <a:pPr marL="285750" indent="-285750">
              <a:buFont typeface="Arial" panose="020B0604020202020204" pitchFamily="34" charset="0"/>
              <a:buChar char="•"/>
            </a:pPr>
            <a:r>
              <a:rPr lang="en-US" sz="2400">
                <a:latin typeface="Avenir Next Condensed Medium" panose="020B0506020202020204" pitchFamily="34" charset="0"/>
              </a:rPr>
              <a:t>Proof-of-Concept File</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rPr>
              <a:t>Trigger Method</a:t>
            </a:r>
            <a:endParaRPr lang="en-US" sz="2400">
              <a:latin typeface="Avenir Next Condensed Medium" panose="020B0506020202020204" pitchFamily="34" charset="0"/>
              <a:cs typeface="Calibri"/>
            </a:endParaRPr>
          </a:p>
          <a:p>
            <a:pPr marL="285750" indent="-285750">
              <a:buFont typeface="Arial" panose="020B0604020202020204" pitchFamily="34" charset="0"/>
              <a:buChar char="•"/>
            </a:pPr>
            <a:r>
              <a:rPr lang="en-US" sz="2400">
                <a:latin typeface="Avenir Next Condensed Medium" panose="020B0506020202020204" pitchFamily="34" charset="0"/>
                <a:cs typeface="Calibri"/>
              </a:rPr>
              <a:t>Vulnerability Verification</a:t>
            </a:r>
          </a:p>
        </p:txBody>
      </p:sp>
      <p:cxnSp>
        <p:nvCxnSpPr>
          <p:cNvPr id="29" name="Straight Arrow Connector 28">
            <a:extLst>
              <a:ext uri="{FF2B5EF4-FFF2-40B4-BE49-F238E27FC236}">
                <a16:creationId xmlns:a16="http://schemas.microsoft.com/office/drawing/2014/main" id="{F7FC9BC3-A47B-4648-8EE4-D07BE06CAF0A}"/>
              </a:ext>
            </a:extLst>
          </p:cNvPr>
          <p:cNvCxnSpPr>
            <a:cxnSpLocks/>
          </p:cNvCxnSpPr>
          <p:nvPr/>
        </p:nvCxnSpPr>
        <p:spPr>
          <a:xfrm>
            <a:off x="2909696" y="4313729"/>
            <a:ext cx="1229988" cy="5116"/>
          </a:xfrm>
          <a:prstGeom prst="straightConnector1">
            <a:avLst/>
          </a:prstGeom>
          <a:ln w="34925">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1A7A46F-F65A-4292-8F5A-1D557FF8DE2D}"/>
              </a:ext>
            </a:extLst>
          </p:cNvPr>
          <p:cNvCxnSpPr>
            <a:cxnSpLocks/>
          </p:cNvCxnSpPr>
          <p:nvPr/>
        </p:nvCxnSpPr>
        <p:spPr>
          <a:xfrm>
            <a:off x="5699950" y="4313729"/>
            <a:ext cx="1387058" cy="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
        <p:nvSpPr>
          <p:cNvPr id="33" name="Left Brace 32">
            <a:extLst>
              <a:ext uri="{FF2B5EF4-FFF2-40B4-BE49-F238E27FC236}">
                <a16:creationId xmlns:a16="http://schemas.microsoft.com/office/drawing/2014/main" id="{A23E075B-B65D-4705-B69B-7B074E44E341}"/>
              </a:ext>
            </a:extLst>
          </p:cNvPr>
          <p:cNvSpPr/>
          <p:nvPr/>
        </p:nvSpPr>
        <p:spPr>
          <a:xfrm>
            <a:off x="7267453" y="3091378"/>
            <a:ext cx="462165" cy="2446020"/>
          </a:xfrm>
          <a:prstGeom prst="leftBrace">
            <a:avLst>
              <a:gd name="adj1" fmla="val 3688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a:extLst>
              <a:ext uri="{FF2B5EF4-FFF2-40B4-BE49-F238E27FC236}">
                <a16:creationId xmlns:a16="http://schemas.microsoft.com/office/drawing/2014/main" id="{295A8898-0157-EC44-9CE8-8BA8BDA8673C}"/>
              </a:ext>
            </a:extLst>
          </p:cNvPr>
          <p:cNvGrpSpPr/>
          <p:nvPr/>
        </p:nvGrpSpPr>
        <p:grpSpPr>
          <a:xfrm>
            <a:off x="1122938" y="3601669"/>
            <a:ext cx="1672477" cy="1805827"/>
            <a:chOff x="1122938" y="3459429"/>
            <a:chExt cx="1672477" cy="1805827"/>
          </a:xfrm>
        </p:grpSpPr>
        <p:pic>
          <p:nvPicPr>
            <p:cNvPr id="6" name="Picture 6" descr="A close up of a device&#10;&#10;Description generated with high confidence">
              <a:extLst>
                <a:ext uri="{FF2B5EF4-FFF2-40B4-BE49-F238E27FC236}">
                  <a16:creationId xmlns:a16="http://schemas.microsoft.com/office/drawing/2014/main" id="{61E2310F-2EB2-48F9-BFB4-35FB6D567B71}"/>
                </a:ext>
              </a:extLst>
            </p:cNvPr>
            <p:cNvPicPr>
              <a:picLocks noChangeAspect="1"/>
            </p:cNvPicPr>
            <p:nvPr/>
          </p:nvPicPr>
          <p:blipFill>
            <a:blip r:embed="rId4"/>
            <a:stretch>
              <a:fillRect/>
            </a:stretch>
          </p:blipFill>
          <p:spPr>
            <a:xfrm>
              <a:off x="1122938" y="3459429"/>
              <a:ext cx="819150" cy="942975"/>
            </a:xfrm>
            <a:prstGeom prst="rect">
              <a:avLst/>
            </a:prstGeom>
          </p:spPr>
        </p:pic>
        <p:pic>
          <p:nvPicPr>
            <p:cNvPr id="8" name="Picture 8" descr="A close up of a device&#10;&#10;Description generated with high confidence">
              <a:extLst>
                <a:ext uri="{FF2B5EF4-FFF2-40B4-BE49-F238E27FC236}">
                  <a16:creationId xmlns:a16="http://schemas.microsoft.com/office/drawing/2014/main" id="{289E4FDF-4E37-4AE0-A5AE-3A554D0B9547}"/>
                </a:ext>
              </a:extLst>
            </p:cNvPr>
            <p:cNvPicPr>
              <a:picLocks noChangeAspect="1"/>
            </p:cNvPicPr>
            <p:nvPr/>
          </p:nvPicPr>
          <p:blipFill>
            <a:blip r:embed="rId4"/>
            <a:stretch>
              <a:fillRect/>
            </a:stretch>
          </p:blipFill>
          <p:spPr>
            <a:xfrm>
              <a:off x="1265813" y="3602304"/>
              <a:ext cx="819150" cy="942975"/>
            </a:xfrm>
            <a:prstGeom prst="rect">
              <a:avLst/>
            </a:prstGeom>
          </p:spPr>
        </p:pic>
        <p:pic>
          <p:nvPicPr>
            <p:cNvPr id="11" name="Picture 11" descr="A close up of a device&#10;&#10;Description generated with high confidence">
              <a:extLst>
                <a:ext uri="{FF2B5EF4-FFF2-40B4-BE49-F238E27FC236}">
                  <a16:creationId xmlns:a16="http://schemas.microsoft.com/office/drawing/2014/main" id="{B48ED172-E156-402F-9324-C5986FBCD0FE}"/>
                </a:ext>
              </a:extLst>
            </p:cNvPr>
            <p:cNvPicPr>
              <a:picLocks noChangeAspect="1"/>
            </p:cNvPicPr>
            <p:nvPr/>
          </p:nvPicPr>
          <p:blipFill>
            <a:blip r:embed="rId5"/>
            <a:stretch>
              <a:fillRect/>
            </a:stretch>
          </p:blipFill>
          <p:spPr>
            <a:xfrm>
              <a:off x="1408688" y="3745179"/>
              <a:ext cx="809625" cy="933450"/>
            </a:xfrm>
            <a:prstGeom prst="rect">
              <a:avLst/>
            </a:prstGeom>
          </p:spPr>
        </p:pic>
        <p:pic>
          <p:nvPicPr>
            <p:cNvPr id="13" name="Picture 13" descr="A close up of a device&#10;&#10;Description generated with high confidence">
              <a:extLst>
                <a:ext uri="{FF2B5EF4-FFF2-40B4-BE49-F238E27FC236}">
                  <a16:creationId xmlns:a16="http://schemas.microsoft.com/office/drawing/2014/main" id="{41A434EB-CAE5-4AE0-BEB8-972E34BDDF45}"/>
                </a:ext>
              </a:extLst>
            </p:cNvPr>
            <p:cNvPicPr>
              <a:picLocks noChangeAspect="1"/>
            </p:cNvPicPr>
            <p:nvPr/>
          </p:nvPicPr>
          <p:blipFill>
            <a:blip r:embed="rId6"/>
            <a:stretch>
              <a:fillRect/>
            </a:stretch>
          </p:blipFill>
          <p:spPr>
            <a:xfrm>
              <a:off x="1551563" y="3888054"/>
              <a:ext cx="809625" cy="933450"/>
            </a:xfrm>
            <a:prstGeom prst="rect">
              <a:avLst/>
            </a:prstGeom>
          </p:spPr>
        </p:pic>
        <p:pic>
          <p:nvPicPr>
            <p:cNvPr id="15" name="Picture 15" descr="A close up of a device&#10;&#10;Description generated with high confidence">
              <a:extLst>
                <a:ext uri="{FF2B5EF4-FFF2-40B4-BE49-F238E27FC236}">
                  <a16:creationId xmlns:a16="http://schemas.microsoft.com/office/drawing/2014/main" id="{C4E3AA41-D7BC-4CC9-A3D9-307AF5C687FB}"/>
                </a:ext>
              </a:extLst>
            </p:cNvPr>
            <p:cNvPicPr>
              <a:picLocks noChangeAspect="1"/>
            </p:cNvPicPr>
            <p:nvPr/>
          </p:nvPicPr>
          <p:blipFill>
            <a:blip r:embed="rId7"/>
            <a:stretch>
              <a:fillRect/>
            </a:stretch>
          </p:blipFill>
          <p:spPr>
            <a:xfrm>
              <a:off x="1694438" y="4030929"/>
              <a:ext cx="809625" cy="942975"/>
            </a:xfrm>
            <a:prstGeom prst="rect">
              <a:avLst/>
            </a:prstGeom>
          </p:spPr>
        </p:pic>
        <p:pic>
          <p:nvPicPr>
            <p:cNvPr id="36" name="Picture 15" descr="A close up of a device&#10;&#10;Description generated with high confidence">
              <a:extLst>
                <a:ext uri="{FF2B5EF4-FFF2-40B4-BE49-F238E27FC236}">
                  <a16:creationId xmlns:a16="http://schemas.microsoft.com/office/drawing/2014/main" id="{4A204707-C31A-42B5-AC18-375ACD2770A5}"/>
                </a:ext>
              </a:extLst>
            </p:cNvPr>
            <p:cNvPicPr>
              <a:picLocks noChangeAspect="1"/>
            </p:cNvPicPr>
            <p:nvPr/>
          </p:nvPicPr>
          <p:blipFill>
            <a:blip r:embed="rId7"/>
            <a:stretch>
              <a:fillRect/>
            </a:stretch>
          </p:blipFill>
          <p:spPr>
            <a:xfrm>
              <a:off x="1840114" y="4176605"/>
              <a:ext cx="809625" cy="942975"/>
            </a:xfrm>
            <a:prstGeom prst="rect">
              <a:avLst/>
            </a:prstGeom>
          </p:spPr>
        </p:pic>
        <p:pic>
          <p:nvPicPr>
            <p:cNvPr id="37" name="Picture 15" descr="A close up of a device&#10;&#10;Description generated with high confidence">
              <a:extLst>
                <a:ext uri="{FF2B5EF4-FFF2-40B4-BE49-F238E27FC236}">
                  <a16:creationId xmlns:a16="http://schemas.microsoft.com/office/drawing/2014/main" id="{8FFA50F9-8EA3-42EE-BD4A-276D901F8F4C}"/>
                </a:ext>
              </a:extLst>
            </p:cNvPr>
            <p:cNvPicPr>
              <a:picLocks noChangeAspect="1"/>
            </p:cNvPicPr>
            <p:nvPr/>
          </p:nvPicPr>
          <p:blipFill>
            <a:blip r:embed="rId7"/>
            <a:stretch>
              <a:fillRect/>
            </a:stretch>
          </p:blipFill>
          <p:spPr>
            <a:xfrm>
              <a:off x="1985790" y="4322281"/>
              <a:ext cx="809625" cy="942975"/>
            </a:xfrm>
            <a:prstGeom prst="rect">
              <a:avLst/>
            </a:prstGeom>
          </p:spPr>
        </p:pic>
      </p:grpSp>
      <p:pic>
        <p:nvPicPr>
          <p:cNvPr id="20" name="Picture 6" descr="A close up of a logo&#10;&#10;Description generated with high confidence">
            <a:extLst>
              <a:ext uri="{FF2B5EF4-FFF2-40B4-BE49-F238E27FC236}">
                <a16:creationId xmlns:a16="http://schemas.microsoft.com/office/drawing/2014/main" id="{5C21895B-BE94-4F4C-83B1-72EBC54EB53E}"/>
              </a:ext>
            </a:extLst>
          </p:cNvPr>
          <p:cNvPicPr>
            <a:picLocks noChangeAspect="1"/>
          </p:cNvPicPr>
          <p:nvPr/>
        </p:nvPicPr>
        <p:blipFill>
          <a:blip r:embed="rId8"/>
          <a:stretch>
            <a:fillRect/>
          </a:stretch>
        </p:blipFill>
        <p:spPr>
          <a:xfrm>
            <a:off x="4329177" y="3787059"/>
            <a:ext cx="1062951" cy="1053341"/>
          </a:xfrm>
          <a:prstGeom prst="rect">
            <a:avLst/>
          </a:prstGeom>
        </p:spPr>
      </p:pic>
      <p:sp>
        <p:nvSpPr>
          <p:cNvPr id="21" name="TextBox 20">
            <a:extLst>
              <a:ext uri="{FF2B5EF4-FFF2-40B4-BE49-F238E27FC236}">
                <a16:creationId xmlns:a16="http://schemas.microsoft.com/office/drawing/2014/main" id="{055698A9-E9A9-8341-929F-152380A6A3F7}"/>
              </a:ext>
            </a:extLst>
          </p:cNvPr>
          <p:cNvSpPr txBox="1"/>
          <p:nvPr/>
        </p:nvSpPr>
        <p:spPr>
          <a:xfrm>
            <a:off x="4070217" y="4901368"/>
            <a:ext cx="159512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Avenir Next Condensed" panose="020B0506020202020204" pitchFamily="34" charset="0"/>
                <a:cs typeface="Calibri"/>
              </a:rPr>
              <a:t>Domain Expert</a:t>
            </a:r>
          </a:p>
        </p:txBody>
      </p:sp>
      <p:sp>
        <p:nvSpPr>
          <p:cNvPr id="24" name="Chevron 23">
            <a:extLst>
              <a:ext uri="{FF2B5EF4-FFF2-40B4-BE49-F238E27FC236}">
                <a16:creationId xmlns:a16="http://schemas.microsoft.com/office/drawing/2014/main" id="{0660F2EA-0000-8049-8345-425C6B800850}"/>
              </a:ext>
            </a:extLst>
          </p:cNvPr>
          <p:cNvSpPr/>
          <p:nvPr/>
        </p:nvSpPr>
        <p:spPr>
          <a:xfrm>
            <a:off x="3195797" y="1622370"/>
            <a:ext cx="1767831" cy="8658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8" name="TextBox 27">
            <a:extLst>
              <a:ext uri="{FF2B5EF4-FFF2-40B4-BE49-F238E27FC236}">
                <a16:creationId xmlns:a16="http://schemas.microsoft.com/office/drawing/2014/main" id="{4287DFF9-BE8B-B84C-8CB6-7EEC67C6A838}"/>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39" name="Picture 15" descr="A close up of a device&#10;&#10;Description generated with high confidence">
            <a:extLst>
              <a:ext uri="{FF2B5EF4-FFF2-40B4-BE49-F238E27FC236}">
                <a16:creationId xmlns:a16="http://schemas.microsoft.com/office/drawing/2014/main" id="{DD6DC0C1-C87A-8248-991A-3741A2A89704}"/>
              </a:ext>
            </a:extLst>
          </p:cNvPr>
          <p:cNvPicPr>
            <a:picLocks noChangeAspect="1"/>
          </p:cNvPicPr>
          <p:nvPr/>
        </p:nvPicPr>
        <p:blipFill>
          <a:blip r:embed="rId7"/>
          <a:stretch>
            <a:fillRect/>
          </a:stretch>
        </p:blipFill>
        <p:spPr>
          <a:xfrm>
            <a:off x="838200" y="1698295"/>
            <a:ext cx="523993" cy="610297"/>
          </a:xfrm>
          <a:prstGeom prst="rect">
            <a:avLst/>
          </a:prstGeom>
        </p:spPr>
      </p:pic>
      <p:pic>
        <p:nvPicPr>
          <p:cNvPr id="16" name="Picture 15">
            <a:extLst>
              <a:ext uri="{FF2B5EF4-FFF2-40B4-BE49-F238E27FC236}">
                <a16:creationId xmlns:a16="http://schemas.microsoft.com/office/drawing/2014/main" id="{ACA48B11-A685-D94C-BBC4-512523A41F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25" name="Chevron 24">
            <a:extLst>
              <a:ext uri="{FF2B5EF4-FFF2-40B4-BE49-F238E27FC236}">
                <a16:creationId xmlns:a16="http://schemas.microsoft.com/office/drawing/2014/main" id="{37305B39-7890-DE46-A469-ACA9B3FC5164}"/>
              </a:ext>
            </a:extLst>
          </p:cNvPr>
          <p:cNvSpPr/>
          <p:nvPr/>
        </p:nvSpPr>
        <p:spPr>
          <a:xfrm>
            <a:off x="5350177" y="1616577"/>
            <a:ext cx="1937759" cy="871692"/>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40" name="TextBox 39">
            <a:extLst>
              <a:ext uri="{FF2B5EF4-FFF2-40B4-BE49-F238E27FC236}">
                <a16:creationId xmlns:a16="http://schemas.microsoft.com/office/drawing/2014/main" id="{650F9EB0-CE80-5C49-BDA1-E50844E8AEE6}"/>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22" name="Chevron 21">
            <a:extLst>
              <a:ext uri="{FF2B5EF4-FFF2-40B4-BE49-F238E27FC236}">
                <a16:creationId xmlns:a16="http://schemas.microsoft.com/office/drawing/2014/main" id="{B637D810-1117-B247-BDBF-D7705C76E5C3}"/>
              </a:ext>
            </a:extLst>
          </p:cNvPr>
          <p:cNvSpPr/>
          <p:nvPr/>
        </p:nvSpPr>
        <p:spPr>
          <a:xfrm>
            <a:off x="1134213" y="1616576"/>
            <a:ext cx="1662028" cy="871693"/>
          </a:xfrm>
          <a:prstGeom prst="chevron">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pic>
        <p:nvPicPr>
          <p:cNvPr id="7" name="Picture 6">
            <a:extLst>
              <a:ext uri="{FF2B5EF4-FFF2-40B4-BE49-F238E27FC236}">
                <a16:creationId xmlns:a16="http://schemas.microsoft.com/office/drawing/2014/main" id="{73B4ACF6-2041-3A41-B2EA-6EF6083996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26" name="Chevron 25">
            <a:extLst>
              <a:ext uri="{FF2B5EF4-FFF2-40B4-BE49-F238E27FC236}">
                <a16:creationId xmlns:a16="http://schemas.microsoft.com/office/drawing/2014/main" id="{7CDEF828-A5ED-6749-8A98-11CE2E62E8C1}"/>
              </a:ext>
            </a:extLst>
          </p:cNvPr>
          <p:cNvSpPr/>
          <p:nvPr/>
        </p:nvSpPr>
        <p:spPr>
          <a:xfrm>
            <a:off x="7729618" y="1607746"/>
            <a:ext cx="1796333" cy="88052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34" name="TextBox 33">
            <a:extLst>
              <a:ext uri="{FF2B5EF4-FFF2-40B4-BE49-F238E27FC236}">
                <a16:creationId xmlns:a16="http://schemas.microsoft.com/office/drawing/2014/main" id="{87A55979-3A6B-AA44-9587-130AC0849224}"/>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14" name="Picture 13">
            <a:extLst>
              <a:ext uri="{FF2B5EF4-FFF2-40B4-BE49-F238E27FC236}">
                <a16:creationId xmlns:a16="http://schemas.microsoft.com/office/drawing/2014/main" id="{462A8F11-9080-5B46-9E9E-8D80C706BC2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7" name="Chevron 26">
            <a:extLst>
              <a:ext uri="{FF2B5EF4-FFF2-40B4-BE49-F238E27FC236}">
                <a16:creationId xmlns:a16="http://schemas.microsoft.com/office/drawing/2014/main" id="{D51622CE-A68E-B947-ABAF-1A8137DBA2EC}"/>
              </a:ext>
            </a:extLst>
          </p:cNvPr>
          <p:cNvSpPr/>
          <p:nvPr/>
        </p:nvSpPr>
        <p:spPr>
          <a:xfrm>
            <a:off x="9836855" y="1616578"/>
            <a:ext cx="1812443" cy="871691"/>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42" name="TextBox 41">
            <a:extLst>
              <a:ext uri="{FF2B5EF4-FFF2-40B4-BE49-F238E27FC236}">
                <a16:creationId xmlns:a16="http://schemas.microsoft.com/office/drawing/2014/main" id="{ECB9E797-2A43-9443-828C-BE02635030B5}"/>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35" name="Chevron 34">
            <a:extLst>
              <a:ext uri="{FF2B5EF4-FFF2-40B4-BE49-F238E27FC236}">
                <a16:creationId xmlns:a16="http://schemas.microsoft.com/office/drawing/2014/main" id="{AA1D83B5-1540-7543-B026-7788D3FD49C4}"/>
              </a:ext>
            </a:extLst>
          </p:cNvPr>
          <p:cNvSpPr/>
          <p:nvPr/>
        </p:nvSpPr>
        <p:spPr>
          <a:xfrm>
            <a:off x="1139910" y="1616576"/>
            <a:ext cx="1662028" cy="871693"/>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38" name="TextBox 37">
            <a:extLst>
              <a:ext uri="{FF2B5EF4-FFF2-40B4-BE49-F238E27FC236}">
                <a16:creationId xmlns:a16="http://schemas.microsoft.com/office/drawing/2014/main" id="{35393DE4-3681-2848-95A6-5D04FC5B1106}"/>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sp>
        <p:nvSpPr>
          <p:cNvPr id="9" name="Footer Placeholder 8">
            <a:extLst>
              <a:ext uri="{FF2B5EF4-FFF2-40B4-BE49-F238E27FC236}">
                <a16:creationId xmlns:a16="http://schemas.microsoft.com/office/drawing/2014/main" id="{90EADC15-EEBC-2D4A-A189-0C781AAB287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69799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heckerboard(across)">
                                      <p:cBhvr>
                                        <p:cTn id="7" dur="1000"/>
                                        <p:tgtEl>
                                          <p:spTgt spid="3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checkerboard(across)">
                                      <p:cBhvr>
                                        <p:cTn id="10" dur="500"/>
                                        <p:tgtEl>
                                          <p:spTgt spid="22"/>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checkerboard(across)">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par>
                                <p:cTn id="19" presetID="5" presetClass="entr" presetSubtype="1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checkerboard(across)">
                                      <p:cBhvr>
                                        <p:cTn id="21" dur="500"/>
                                        <p:tgtEl>
                                          <p:spTgt spid="28"/>
                                        </p:tgtEl>
                                      </p:cBhvr>
                                    </p:animEffect>
                                  </p:childTnLst>
                                </p:cTn>
                              </p:par>
                              <p:par>
                                <p:cTn id="22" presetID="5" presetClass="entr" presetSubtype="1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heckerboard(across)">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checkerboard(across)">
                                      <p:cBhvr>
                                        <p:cTn id="29" dur="500"/>
                                        <p:tgtEl>
                                          <p:spTgt spid="16"/>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checkerboard(across)">
                                      <p:cBhvr>
                                        <p:cTn id="32" dur="500"/>
                                        <p:tgtEl>
                                          <p:spTgt spid="40"/>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checkerboard(across)">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checkerboard(across)">
                                      <p:cBhvr>
                                        <p:cTn id="40" dur="500"/>
                                        <p:tgtEl>
                                          <p:spTgt spid="7"/>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checkerboard(across)">
                                      <p:cBhvr>
                                        <p:cTn id="43" dur="500"/>
                                        <p:tgtEl>
                                          <p:spTgt spid="34"/>
                                        </p:tgtEl>
                                      </p:cBhvr>
                                    </p:animEffect>
                                  </p:childTnLst>
                                </p:cTn>
                              </p:par>
                              <p:par>
                                <p:cTn id="44" presetID="5" presetClass="entr" presetSubtype="1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checkerboard(across)">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checkerboard(across)">
                                      <p:cBhvr>
                                        <p:cTn id="51" dur="500"/>
                                        <p:tgtEl>
                                          <p:spTgt spid="14"/>
                                        </p:tgtEl>
                                      </p:cBhvr>
                                    </p:animEffect>
                                  </p:childTnLst>
                                </p:cTn>
                              </p:par>
                              <p:par>
                                <p:cTn id="52" presetID="5" presetClass="entr" presetSubtype="1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checkerboard(across)">
                                      <p:cBhvr>
                                        <p:cTn id="54" dur="500"/>
                                        <p:tgtEl>
                                          <p:spTgt spid="42"/>
                                        </p:tgtEl>
                                      </p:cBhvr>
                                    </p:animEffect>
                                  </p:childTnLst>
                                </p:cTn>
                              </p:par>
                              <p:par>
                                <p:cTn id="55" presetID="5" presetClass="entr" presetSubtype="1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checkerboard(across)">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5" presetClass="entr" presetSubtype="10"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checkerboard(across)">
                                      <p:cBhvr>
                                        <p:cTn id="62" dur="500"/>
                                        <p:tgtEl>
                                          <p:spTgt spid="35"/>
                                        </p:tgtEl>
                                      </p:cBhvr>
                                    </p:animEffect>
                                  </p:childTnLst>
                                </p:cTn>
                              </p:par>
                              <p:par>
                                <p:cTn id="63" presetID="5" presetClass="entr" presetSubtype="1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checkerboard(across)">
                                      <p:cBhvr>
                                        <p:cTn id="65" dur="500"/>
                                        <p:tgtEl>
                                          <p:spTgt spid="21"/>
                                        </p:tgtEl>
                                      </p:cBhvr>
                                    </p:animEffect>
                                  </p:childTnLst>
                                </p:cTn>
                              </p:par>
                              <p:par>
                                <p:cTn id="66" presetID="5" presetClass="entr" presetSubtype="1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checkerboard(across)">
                                      <p:cBhvr>
                                        <p:cTn id="68" dur="500"/>
                                        <p:tgtEl>
                                          <p:spTgt spid="20"/>
                                        </p:tgtEl>
                                      </p:cBhvr>
                                    </p:animEffect>
                                  </p:childTnLst>
                                </p:cTn>
                              </p:par>
                              <p:par>
                                <p:cTn id="69" presetID="5" presetClass="entr" presetSubtype="10" fill="hold" nodeType="with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checkerboard(across)">
                                      <p:cBhvr>
                                        <p:cTn id="71" dur="500"/>
                                        <p:tgtEl>
                                          <p:spTgt spid="10"/>
                                        </p:tgtEl>
                                      </p:cBhvr>
                                    </p:animEffect>
                                  </p:childTnLst>
                                </p:cTn>
                              </p:par>
                              <p:par>
                                <p:cTn id="72" presetID="5" presetClass="entr" presetSubtype="10"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checkerboard(across)">
                                      <p:cBhvr>
                                        <p:cTn id="74" dur="500"/>
                                        <p:tgtEl>
                                          <p:spTgt spid="29"/>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checkerboard(across)">
                                      <p:cBhvr>
                                        <p:cTn id="77" dur="500"/>
                                        <p:tgtEl>
                                          <p:spTgt spid="33"/>
                                        </p:tgtEl>
                                      </p:cBhvr>
                                    </p:animEffect>
                                  </p:childTnLst>
                                </p:cTn>
                              </p:par>
                              <p:par>
                                <p:cTn id="78" presetID="5" presetClass="entr" presetSubtype="1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checkerboard(across)">
                                      <p:cBhvr>
                                        <p:cTn id="80" dur="500"/>
                                        <p:tgtEl>
                                          <p:spTgt spid="31"/>
                                        </p:tgtEl>
                                      </p:cBhvr>
                                    </p:animEffect>
                                  </p:childTnLst>
                                </p:cTn>
                              </p:par>
                              <p:par>
                                <p:cTn id="81" presetID="5" presetClass="entr" presetSubtype="10"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checkerboard(across)">
                                      <p:cBhvr>
                                        <p:cTn id="8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3" grpId="0" animBg="1"/>
      <p:bldP spid="21" grpId="0"/>
      <p:bldP spid="24" grpId="0" animBg="1"/>
      <p:bldP spid="28" grpId="0"/>
      <p:bldP spid="25" grpId="0" animBg="1"/>
      <p:bldP spid="40" grpId="0"/>
      <p:bldP spid="22" grpId="0" animBg="1"/>
      <p:bldP spid="26" grpId="0" animBg="1"/>
      <p:bldP spid="34" grpId="0"/>
      <p:bldP spid="27" grpId="0" animBg="1"/>
      <p:bldP spid="42" grpId="0"/>
      <p:bldP spid="35" grpId="0" animBg="1"/>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760"/>
            <a:ext cx="10515600" cy="1325563"/>
          </a:xfrm>
        </p:spPr>
        <p:txBody>
          <a:bodyPr>
            <a:normAutofit/>
          </a:bodyPr>
          <a:lstStyle/>
          <a:p>
            <a:r>
              <a:rPr lang="en-US">
                <a:latin typeface="Avenir Next Condensed" panose="020B0506020202020204" pitchFamily="34" charset="0"/>
                <a:cs typeface="Calibri Light"/>
              </a:rPr>
              <a:t>Reproduction Workflow (cont.)</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C6808FB-B45E-F144-96A7-DD753BA90CDD}"/>
              </a:ext>
            </a:extLst>
          </p:cNvPr>
          <p:cNvSpPr>
            <a:spLocks noGrp="1"/>
          </p:cNvSpPr>
          <p:nvPr>
            <p:ph type="sldNum" sz="quarter" idx="12"/>
          </p:nvPr>
        </p:nvSpPr>
        <p:spPr/>
        <p:txBody>
          <a:bodyPr/>
          <a:lstStyle/>
          <a:p>
            <a:fld id="{079CB688-378F-4534-BFFE-AF122467FDB7}" type="slidenum">
              <a:rPr lang="zh-CN" altLang="en-US" smtClean="0"/>
              <a:t>16</a:t>
            </a:fld>
            <a:endParaRPr lang="zh-CN" altLang="en-US"/>
          </a:p>
        </p:txBody>
      </p:sp>
      <p:sp>
        <p:nvSpPr>
          <p:cNvPr id="24" name="Content Placeholder 2">
            <a:extLst>
              <a:ext uri="{FF2B5EF4-FFF2-40B4-BE49-F238E27FC236}">
                <a16:creationId xmlns:a16="http://schemas.microsoft.com/office/drawing/2014/main" id="{07D2C841-B9AF-FB49-9687-9DBC9AB9E2CB}"/>
              </a:ext>
            </a:extLst>
          </p:cNvPr>
          <p:cNvSpPr>
            <a:spLocks noGrp="1"/>
          </p:cNvSpPr>
          <p:nvPr>
            <p:ph idx="1"/>
          </p:nvPr>
        </p:nvSpPr>
        <p:spPr>
          <a:xfrm>
            <a:off x="731521" y="2926080"/>
            <a:ext cx="7550806" cy="416683"/>
          </a:xfrm>
          <a:ln>
            <a:noFill/>
            <a:prstDash val="dash"/>
          </a:ln>
          <a:effectLst/>
        </p:spPr>
        <p:txBody>
          <a:bodyPr vert="horz" lIns="91440" tIns="45720" rIns="91440" bIns="45720" rtlCol="0" anchor="t">
            <a:noAutofit/>
          </a:bodyPr>
          <a:lstStyle/>
          <a:p>
            <a:pPr marL="685800" indent="-457200">
              <a:lnSpc>
                <a:spcPct val="100000"/>
              </a:lnSpc>
              <a:spcBef>
                <a:spcPts val="0"/>
              </a:spcBef>
            </a:pPr>
            <a:r>
              <a:rPr lang="en-US" sz="2400">
                <a:latin typeface="Avenir Next Condensed Medium" panose="020B0506020202020204" pitchFamily="34" charset="0"/>
                <a:cs typeface="Calibri"/>
              </a:rPr>
              <a:t>Set up the operating system for vulnerable software analysis</a:t>
            </a:r>
          </a:p>
        </p:txBody>
      </p:sp>
      <p:graphicFrame>
        <p:nvGraphicFramePr>
          <p:cNvPr id="25" name="Table 24">
            <a:extLst>
              <a:ext uri="{FF2B5EF4-FFF2-40B4-BE49-F238E27FC236}">
                <a16:creationId xmlns:a16="http://schemas.microsoft.com/office/drawing/2014/main" id="{275DA96A-C42F-3E40-A9DB-F0FA44C45C75}"/>
              </a:ext>
            </a:extLst>
          </p:cNvPr>
          <p:cNvGraphicFramePr>
            <a:graphicFrameLocks noGrp="1"/>
          </p:cNvGraphicFramePr>
          <p:nvPr>
            <p:extLst>
              <p:ext uri="{D42A27DB-BD31-4B8C-83A1-F6EECF244321}">
                <p14:modId xmlns:p14="http://schemas.microsoft.com/office/powerpoint/2010/main" val="3045430906"/>
              </p:ext>
            </p:extLst>
          </p:nvPr>
        </p:nvGraphicFramePr>
        <p:xfrm>
          <a:off x="1005840" y="3931920"/>
          <a:ext cx="6850446" cy="1139823"/>
        </p:xfrm>
        <a:graphic>
          <a:graphicData uri="http://schemas.openxmlformats.org/drawingml/2006/table">
            <a:tbl>
              <a:tblPr firstRow="1" bandRow="1">
                <a:tableStyleId>{5C22544A-7EE6-4342-B048-85BDC9FD1C3A}</a:tableStyleId>
              </a:tblPr>
              <a:tblGrid>
                <a:gridCol w="1815336">
                  <a:extLst>
                    <a:ext uri="{9D8B030D-6E8A-4147-A177-3AD203B41FA5}">
                      <a16:colId xmlns:a16="http://schemas.microsoft.com/office/drawing/2014/main" val="2681800533"/>
                    </a:ext>
                  </a:extLst>
                </a:gridCol>
                <a:gridCol w="5035110">
                  <a:extLst>
                    <a:ext uri="{9D8B030D-6E8A-4147-A177-3AD203B41FA5}">
                      <a16:colId xmlns:a16="http://schemas.microsoft.com/office/drawing/2014/main" val="3298361833"/>
                    </a:ext>
                  </a:extLst>
                </a:gridCol>
              </a:tblGrid>
              <a:tr h="424141">
                <a:tc>
                  <a:txBody>
                    <a:bodyPr/>
                    <a:lstStyle/>
                    <a:p>
                      <a:pPr algn="ctr">
                        <a:buNone/>
                      </a:pPr>
                      <a:r>
                        <a:rPr lang="en-US" sz="2400" b="0" i="0">
                          <a:solidFill>
                            <a:schemeClr val="tx1"/>
                          </a:solidFill>
                          <a:latin typeface="Avenir Next Condensed Medium" panose="020B0506020202020204" pitchFamily="34" charset="0"/>
                        </a:rPr>
                        <a:t>Information</a:t>
                      </a:r>
                    </a:p>
                  </a:txBody>
                  <a:tcPr>
                    <a:solidFill>
                      <a:schemeClr val="accent5">
                        <a:lumMod val="60000"/>
                        <a:lumOff val="40000"/>
                      </a:schemeClr>
                    </a:solidFill>
                  </a:tcPr>
                </a:tc>
                <a:tc>
                  <a:txBody>
                    <a:bodyPr/>
                    <a:lstStyle/>
                    <a:p>
                      <a:pPr lvl="0" algn="ctr">
                        <a:buNone/>
                      </a:pPr>
                      <a:r>
                        <a:rPr lang="en-US" sz="2400" b="0" i="0" u="none" strike="noStrike" noProof="0">
                          <a:solidFill>
                            <a:schemeClr val="tx1"/>
                          </a:solidFill>
                          <a:latin typeface="Avenir Next Condensed Medium" panose="020B0506020202020204" pitchFamily="34" charset="0"/>
                        </a:rPr>
                        <a:t>Default Setting</a:t>
                      </a:r>
                      <a:endParaRPr lang="en-US" sz="2400" b="0" i="0">
                        <a:solidFill>
                          <a:schemeClr val="tx1"/>
                        </a:solidFill>
                        <a:latin typeface="Avenir Next Condensed Medium" panose="020B0506020202020204" pitchFamily="34" charset="0"/>
                      </a:endParaRPr>
                    </a:p>
                  </a:txBody>
                  <a:tcPr>
                    <a:solidFill>
                      <a:schemeClr val="accent5">
                        <a:lumMod val="60000"/>
                        <a:lumOff val="40000"/>
                      </a:schemeClr>
                    </a:solidFill>
                  </a:tcPr>
                </a:tc>
                <a:extLst>
                  <a:ext uri="{0D108BD9-81ED-4DB2-BD59-A6C34878D82A}">
                    <a16:rowId xmlns:a16="http://schemas.microsoft.com/office/drawing/2014/main" val="1823536878"/>
                  </a:ext>
                </a:extLst>
              </a:tr>
              <a:tr h="682623">
                <a:tc>
                  <a:txBody>
                    <a:bodyPr/>
                    <a:lstStyle/>
                    <a:p>
                      <a:pPr lvl="0" algn="l">
                        <a:buNone/>
                      </a:pPr>
                      <a:r>
                        <a:rPr lang="en-US" sz="1800" b="0" i="0" u="none" strike="noStrike" noProof="0">
                          <a:solidFill>
                            <a:srgbClr val="000000"/>
                          </a:solidFill>
                          <a:latin typeface="Avenir Next Condensed" panose="020B0506020202020204" pitchFamily="34" charset="0"/>
                        </a:rPr>
                        <a:t>Operating System</a:t>
                      </a:r>
                      <a:endParaRPr lang="en-US" sz="1800" b="0" i="0">
                        <a:solidFill>
                          <a:srgbClr val="000000"/>
                        </a:solidFill>
                        <a:latin typeface="Avenir Next Condensed" panose="020B0506020202020204" pitchFamily="34" charset="0"/>
                      </a:endParaRPr>
                    </a:p>
                  </a:txBody>
                  <a:tcPr/>
                </a:tc>
                <a:tc>
                  <a:txBody>
                    <a:bodyPr/>
                    <a:lstStyle/>
                    <a:p>
                      <a:pPr lvl="0" algn="l">
                        <a:buNone/>
                      </a:pPr>
                      <a:r>
                        <a:rPr lang="en-US" sz="1800" b="0" i="0" u="none" strike="noStrike" noProof="0">
                          <a:solidFill>
                            <a:srgbClr val="000000"/>
                          </a:solidFill>
                          <a:latin typeface="Avenir Next Condensed" panose="020B0506020202020204" pitchFamily="34" charset="0"/>
                        </a:rPr>
                        <a:t>A Linux system that was released in (or slightly before) the year when the vulnerability was reported</a:t>
                      </a:r>
                    </a:p>
                  </a:txBody>
                  <a:tcPr/>
                </a:tc>
                <a:extLst>
                  <a:ext uri="{0D108BD9-81ED-4DB2-BD59-A6C34878D82A}">
                    <a16:rowId xmlns:a16="http://schemas.microsoft.com/office/drawing/2014/main" val="4223622895"/>
                  </a:ext>
                </a:extLst>
              </a:tr>
            </a:tbl>
          </a:graphicData>
        </a:graphic>
      </p:graphicFrame>
      <p:sp>
        <p:nvSpPr>
          <p:cNvPr id="26" name="TextBox 25">
            <a:extLst>
              <a:ext uri="{FF2B5EF4-FFF2-40B4-BE49-F238E27FC236}">
                <a16:creationId xmlns:a16="http://schemas.microsoft.com/office/drawing/2014/main" id="{65EC9746-7D0A-1E4F-93C9-3087D3237AF9}"/>
              </a:ext>
            </a:extLst>
          </p:cNvPr>
          <p:cNvSpPr txBox="1"/>
          <p:nvPr/>
        </p:nvSpPr>
        <p:spPr>
          <a:xfrm>
            <a:off x="8529687" y="3680444"/>
            <a:ext cx="2824113" cy="2246769"/>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000">
                <a:latin typeface="Avenir Next Condensed" panose="020B0506020202020204" pitchFamily="34" charset="0"/>
              </a:rPr>
              <a:t>Vulnerable Version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rPr>
              <a:t>Operating System</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Software Installation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Software Configuration</a:t>
            </a:r>
          </a:p>
          <a:p>
            <a:pPr marL="285750" indent="-285750">
              <a:buFont typeface="Arial" panose="020B0604020202020204" pitchFamily="34" charset="0"/>
              <a:buChar char="•"/>
            </a:pPr>
            <a:r>
              <a:rPr lang="en-US" sz="2000">
                <a:latin typeface="Avenir Next Condensed" panose="020B0506020202020204" pitchFamily="34" charset="0"/>
              </a:rPr>
              <a:t>Proof-of-Concept File</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Trigger Method</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Vulnerability Verification</a:t>
            </a:r>
          </a:p>
        </p:txBody>
      </p:sp>
      <p:pic>
        <p:nvPicPr>
          <p:cNvPr id="20" name="Picture 19">
            <a:extLst>
              <a:ext uri="{FF2B5EF4-FFF2-40B4-BE49-F238E27FC236}">
                <a16:creationId xmlns:a16="http://schemas.microsoft.com/office/drawing/2014/main" id="{08BF2288-D7AD-294A-A1F9-914383366E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4010161"/>
            <a:ext cx="328274" cy="311221"/>
          </a:xfrm>
          <a:prstGeom prst="rect">
            <a:avLst/>
          </a:prstGeom>
        </p:spPr>
      </p:pic>
      <p:pic>
        <p:nvPicPr>
          <p:cNvPr id="9" name="Picture 8">
            <a:extLst>
              <a:ext uri="{FF2B5EF4-FFF2-40B4-BE49-F238E27FC236}">
                <a16:creationId xmlns:a16="http://schemas.microsoft.com/office/drawing/2014/main" id="{1E63C6A5-6FEF-AF48-BDED-EB8BCD8994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10" name="Chevron 9">
            <a:extLst>
              <a:ext uri="{FF2B5EF4-FFF2-40B4-BE49-F238E27FC236}">
                <a16:creationId xmlns:a16="http://schemas.microsoft.com/office/drawing/2014/main" id="{72C28D2C-E66F-824F-A9E3-E773ADE2EBD7}"/>
              </a:ext>
            </a:extLst>
          </p:cNvPr>
          <p:cNvSpPr/>
          <p:nvPr/>
        </p:nvSpPr>
        <p:spPr>
          <a:xfrm>
            <a:off x="3195797" y="1622370"/>
            <a:ext cx="1767831" cy="865899"/>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1" name="TextBox 10">
            <a:extLst>
              <a:ext uri="{FF2B5EF4-FFF2-40B4-BE49-F238E27FC236}">
                <a16:creationId xmlns:a16="http://schemas.microsoft.com/office/drawing/2014/main" id="{DA91267F-6E86-A64E-A45A-969140EC9AF4}"/>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12" name="Picture 15" descr="A close up of a device&#10;&#10;Description generated with high confidence">
            <a:extLst>
              <a:ext uri="{FF2B5EF4-FFF2-40B4-BE49-F238E27FC236}">
                <a16:creationId xmlns:a16="http://schemas.microsoft.com/office/drawing/2014/main" id="{CAD885D7-ACEE-3C47-BBFA-FBEF17133954}"/>
              </a:ext>
            </a:extLst>
          </p:cNvPr>
          <p:cNvPicPr>
            <a:picLocks noChangeAspect="1"/>
          </p:cNvPicPr>
          <p:nvPr/>
        </p:nvPicPr>
        <p:blipFill>
          <a:blip r:embed="rId5"/>
          <a:stretch>
            <a:fillRect/>
          </a:stretch>
        </p:blipFill>
        <p:spPr>
          <a:xfrm>
            <a:off x="838200" y="1698295"/>
            <a:ext cx="523993" cy="610297"/>
          </a:xfrm>
          <a:prstGeom prst="rect">
            <a:avLst/>
          </a:prstGeom>
        </p:spPr>
      </p:pic>
      <p:pic>
        <p:nvPicPr>
          <p:cNvPr id="13" name="Picture 12">
            <a:extLst>
              <a:ext uri="{FF2B5EF4-FFF2-40B4-BE49-F238E27FC236}">
                <a16:creationId xmlns:a16="http://schemas.microsoft.com/office/drawing/2014/main" id="{05387D70-434D-D049-94D6-5F5DA6332F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14" name="Chevron 13">
            <a:extLst>
              <a:ext uri="{FF2B5EF4-FFF2-40B4-BE49-F238E27FC236}">
                <a16:creationId xmlns:a16="http://schemas.microsoft.com/office/drawing/2014/main" id="{2BAF921A-3B76-224C-90AD-C05977200177}"/>
              </a:ext>
            </a:extLst>
          </p:cNvPr>
          <p:cNvSpPr/>
          <p:nvPr/>
        </p:nvSpPr>
        <p:spPr>
          <a:xfrm>
            <a:off x="5350177" y="1616577"/>
            <a:ext cx="1937759" cy="871692"/>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5" name="TextBox 14">
            <a:extLst>
              <a:ext uri="{FF2B5EF4-FFF2-40B4-BE49-F238E27FC236}">
                <a16:creationId xmlns:a16="http://schemas.microsoft.com/office/drawing/2014/main" id="{76286CDC-A724-8A47-804E-7F77B29F6E99}"/>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16" name="Chevron 15">
            <a:extLst>
              <a:ext uri="{FF2B5EF4-FFF2-40B4-BE49-F238E27FC236}">
                <a16:creationId xmlns:a16="http://schemas.microsoft.com/office/drawing/2014/main" id="{845ABDBB-6C6B-FE44-B4F0-64499411E4FF}"/>
              </a:ext>
            </a:extLst>
          </p:cNvPr>
          <p:cNvSpPr/>
          <p:nvPr/>
        </p:nvSpPr>
        <p:spPr>
          <a:xfrm>
            <a:off x="1134213" y="1616576"/>
            <a:ext cx="1662028" cy="87169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7" name="TextBox 16">
            <a:extLst>
              <a:ext uri="{FF2B5EF4-FFF2-40B4-BE49-F238E27FC236}">
                <a16:creationId xmlns:a16="http://schemas.microsoft.com/office/drawing/2014/main" id="{D719FF56-F27F-B248-8A71-261D3804B9BC}"/>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pic>
        <p:nvPicPr>
          <p:cNvPr id="18" name="Picture 17">
            <a:extLst>
              <a:ext uri="{FF2B5EF4-FFF2-40B4-BE49-F238E27FC236}">
                <a16:creationId xmlns:a16="http://schemas.microsoft.com/office/drawing/2014/main" id="{D90DEF8C-D763-0041-87F8-415B3C93F4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19" name="Chevron 18">
            <a:extLst>
              <a:ext uri="{FF2B5EF4-FFF2-40B4-BE49-F238E27FC236}">
                <a16:creationId xmlns:a16="http://schemas.microsoft.com/office/drawing/2014/main" id="{C0A4B24B-2DB0-6146-872C-3B63C332A65D}"/>
              </a:ext>
            </a:extLst>
          </p:cNvPr>
          <p:cNvSpPr/>
          <p:nvPr/>
        </p:nvSpPr>
        <p:spPr>
          <a:xfrm>
            <a:off x="7729618" y="1607746"/>
            <a:ext cx="1796333" cy="88052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1" name="TextBox 20">
            <a:extLst>
              <a:ext uri="{FF2B5EF4-FFF2-40B4-BE49-F238E27FC236}">
                <a16:creationId xmlns:a16="http://schemas.microsoft.com/office/drawing/2014/main" id="{AED0EDDD-1383-FE4C-9BD4-3ED75979643C}"/>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22" name="Picture 21">
            <a:extLst>
              <a:ext uri="{FF2B5EF4-FFF2-40B4-BE49-F238E27FC236}">
                <a16:creationId xmlns:a16="http://schemas.microsoft.com/office/drawing/2014/main" id="{37BD543F-812B-2446-B92D-80C2F50FD2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3" name="Chevron 22">
            <a:extLst>
              <a:ext uri="{FF2B5EF4-FFF2-40B4-BE49-F238E27FC236}">
                <a16:creationId xmlns:a16="http://schemas.microsoft.com/office/drawing/2014/main" id="{64E925D7-C23B-8245-895A-72794AF3AC04}"/>
              </a:ext>
            </a:extLst>
          </p:cNvPr>
          <p:cNvSpPr/>
          <p:nvPr/>
        </p:nvSpPr>
        <p:spPr>
          <a:xfrm>
            <a:off x="9836855" y="1616578"/>
            <a:ext cx="1812443" cy="871691"/>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7" name="TextBox 26">
            <a:extLst>
              <a:ext uri="{FF2B5EF4-FFF2-40B4-BE49-F238E27FC236}">
                <a16:creationId xmlns:a16="http://schemas.microsoft.com/office/drawing/2014/main" id="{82BF9F67-A044-694A-BA8D-612DB7B89614}"/>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5" name="Footer Placeholder 4">
            <a:extLst>
              <a:ext uri="{FF2B5EF4-FFF2-40B4-BE49-F238E27FC236}">
                <a16:creationId xmlns:a16="http://schemas.microsoft.com/office/drawing/2014/main" id="{6D3A2819-CBD8-3F4F-B483-8E4F71B6DFBA}"/>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66837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50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checkerboard(across)">
                                      <p:cBhvr>
                                        <p:cTn id="7" dur="10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ppt_x"/>
                                          </p:val>
                                        </p:tav>
                                        <p:tav tm="100000">
                                          <p:val>
                                            <p:strVal val="#ppt_x"/>
                                          </p:val>
                                        </p:tav>
                                      </p:tavLst>
                                    </p:anim>
                                    <p:anim calcmode="lin" valueType="num">
                                      <p:cBhvr additive="base">
                                        <p:cTn id="13"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125"/>
            <a:ext cx="10515600" cy="1325563"/>
          </a:xfrm>
        </p:spPr>
        <p:txBody>
          <a:bodyPr>
            <a:normAutofit/>
          </a:bodyPr>
          <a:lstStyle/>
          <a:p>
            <a:r>
              <a:rPr lang="en-US">
                <a:latin typeface="Avenir Next Condensed" panose="020B0506020202020204" pitchFamily="34" charset="0"/>
                <a:cs typeface="Calibri Light"/>
              </a:rPr>
              <a:t>Reproduction Workflow (cont.)</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C6808FB-B45E-F144-96A7-DD753BA90CDD}"/>
              </a:ext>
            </a:extLst>
          </p:cNvPr>
          <p:cNvSpPr>
            <a:spLocks noGrp="1"/>
          </p:cNvSpPr>
          <p:nvPr>
            <p:ph type="sldNum" sz="quarter" idx="12"/>
          </p:nvPr>
        </p:nvSpPr>
        <p:spPr/>
        <p:txBody>
          <a:bodyPr/>
          <a:lstStyle/>
          <a:p>
            <a:fld id="{079CB688-378F-4534-BFFE-AF122467FDB7}" type="slidenum">
              <a:rPr lang="zh-CN" altLang="en-US" smtClean="0"/>
              <a:t>17</a:t>
            </a:fld>
            <a:endParaRPr lang="zh-CN" altLang="en-US"/>
          </a:p>
        </p:txBody>
      </p:sp>
      <p:sp>
        <p:nvSpPr>
          <p:cNvPr id="17" name="Content Placeholder 2">
            <a:extLst>
              <a:ext uri="{FF2B5EF4-FFF2-40B4-BE49-F238E27FC236}">
                <a16:creationId xmlns:a16="http://schemas.microsoft.com/office/drawing/2014/main" id="{E1F7F7D0-E727-1841-B4A6-E7D8837959B7}"/>
              </a:ext>
            </a:extLst>
          </p:cNvPr>
          <p:cNvSpPr txBox="1">
            <a:spLocks/>
          </p:cNvSpPr>
          <p:nvPr/>
        </p:nvSpPr>
        <p:spPr>
          <a:xfrm>
            <a:off x="731520" y="2926080"/>
            <a:ext cx="7314788" cy="816178"/>
          </a:xfrm>
          <a:prstGeom prst="rect">
            <a:avLst/>
          </a:prstGeom>
          <a:ln>
            <a:noFill/>
            <a:prstDash val="dash"/>
          </a:ln>
          <a:effectLst/>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457200">
              <a:lnSpc>
                <a:spcPct val="100000"/>
              </a:lnSpc>
              <a:spcBef>
                <a:spcPts val="0"/>
              </a:spcBef>
            </a:pPr>
            <a:r>
              <a:rPr lang="en-US" sz="2400">
                <a:latin typeface="Avenir Next Condensed Medium" panose="020B0506020202020204" pitchFamily="34" charset="0"/>
                <a:cs typeface="Calibri"/>
              </a:rPr>
              <a:t>Compile vulnerable software with the compilation options</a:t>
            </a:r>
          </a:p>
          <a:p>
            <a:pPr marL="685800" indent="-457200">
              <a:lnSpc>
                <a:spcPct val="100000"/>
              </a:lnSpc>
              <a:spcBef>
                <a:spcPts val="0"/>
              </a:spcBef>
            </a:pPr>
            <a:r>
              <a:rPr lang="en-US" sz="2400">
                <a:latin typeface="Avenir Next Condensed Medium" panose="020B0506020202020204" pitchFamily="34" charset="0"/>
                <a:cs typeface="Calibri"/>
              </a:rPr>
              <a:t>Install vulnerable software with the configuration options</a:t>
            </a:r>
          </a:p>
        </p:txBody>
      </p:sp>
      <p:graphicFrame>
        <p:nvGraphicFramePr>
          <p:cNvPr id="24" name="Table 23">
            <a:extLst>
              <a:ext uri="{FF2B5EF4-FFF2-40B4-BE49-F238E27FC236}">
                <a16:creationId xmlns:a16="http://schemas.microsoft.com/office/drawing/2014/main" id="{E73C13F9-4891-3646-B794-6FB3F47DC21D}"/>
              </a:ext>
            </a:extLst>
          </p:cNvPr>
          <p:cNvGraphicFramePr>
            <a:graphicFrameLocks noGrp="1"/>
          </p:cNvGraphicFramePr>
          <p:nvPr>
            <p:extLst>
              <p:ext uri="{D42A27DB-BD31-4B8C-83A1-F6EECF244321}">
                <p14:modId xmlns:p14="http://schemas.microsoft.com/office/powerpoint/2010/main" val="2825183090"/>
              </p:ext>
            </p:extLst>
          </p:nvPr>
        </p:nvGraphicFramePr>
        <p:xfrm>
          <a:off x="1005839" y="3931920"/>
          <a:ext cx="6852699" cy="1838713"/>
        </p:xfrm>
        <a:graphic>
          <a:graphicData uri="http://schemas.openxmlformats.org/drawingml/2006/table">
            <a:tbl>
              <a:tblPr firstRow="1" bandRow="1">
                <a:tableStyleId>{5C22544A-7EE6-4342-B048-85BDC9FD1C3A}</a:tableStyleId>
              </a:tblPr>
              <a:tblGrid>
                <a:gridCol w="2318914">
                  <a:extLst>
                    <a:ext uri="{9D8B030D-6E8A-4147-A177-3AD203B41FA5}">
                      <a16:colId xmlns:a16="http://schemas.microsoft.com/office/drawing/2014/main" val="2712413909"/>
                    </a:ext>
                  </a:extLst>
                </a:gridCol>
                <a:gridCol w="4533785">
                  <a:extLst>
                    <a:ext uri="{9D8B030D-6E8A-4147-A177-3AD203B41FA5}">
                      <a16:colId xmlns:a16="http://schemas.microsoft.com/office/drawing/2014/main" val="3992563097"/>
                    </a:ext>
                  </a:extLst>
                </a:gridCol>
              </a:tblGrid>
              <a:tr h="4122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Avenir Next Condensed Medium" panose="020B0506020202020204" pitchFamily="34" charset="0"/>
                          <a:ea typeface="+mn-ea"/>
                          <a:cs typeface="+mn-cs"/>
                        </a:rPr>
                        <a:t>Building System</a:t>
                      </a:r>
                      <a:endParaRPr lang="en-US" sz="2400" b="0" i="0">
                        <a:solidFill>
                          <a:schemeClr val="tx1"/>
                        </a:solidFill>
                        <a:latin typeface="Avenir Next Condensed Medium" panose="020B0506020202020204" pitchFamily="34" charset="0"/>
                      </a:endParaRP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0" i="0" kern="1200">
                          <a:solidFill>
                            <a:schemeClr val="tx1"/>
                          </a:solidFill>
                          <a:effectLst/>
                          <a:latin typeface="Avenir Next Condensed Medium" panose="020B0506020202020204" pitchFamily="34" charset="0"/>
                          <a:ea typeface="+mn-ea"/>
                          <a:cs typeface="+mn-cs"/>
                        </a:rPr>
                        <a:t>Default </a:t>
                      </a:r>
                      <a:r>
                        <a:rPr lang="en-US" sz="2400" b="0" i="0">
                          <a:solidFill>
                            <a:schemeClr val="tx1"/>
                          </a:solidFill>
                          <a:latin typeface="Avenir Next Condensed Medium" panose="020B0506020202020204" pitchFamily="34" charset="0"/>
                        </a:rPr>
                        <a:t>Setting</a:t>
                      </a:r>
                    </a:p>
                  </a:txBody>
                  <a:tcPr>
                    <a:solidFill>
                      <a:schemeClr val="accent5">
                        <a:lumMod val="60000"/>
                        <a:lumOff val="40000"/>
                      </a:schemeClr>
                    </a:solidFill>
                  </a:tcPr>
                </a:tc>
                <a:extLst>
                  <a:ext uri="{0D108BD9-81ED-4DB2-BD59-A6C34878D82A}">
                    <a16:rowId xmlns:a16="http://schemas.microsoft.com/office/drawing/2014/main" val="2217563757"/>
                  </a:ext>
                </a:extLst>
              </a:tr>
              <a:tr h="451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000000"/>
                          </a:solidFill>
                          <a:effectLst/>
                          <a:latin typeface="Avenir Next Condensed" panose="020B0506020202020204" pitchFamily="34" charset="0"/>
                          <a:ea typeface="+mn-ea"/>
                          <a:cs typeface="+mn-cs"/>
                        </a:rPr>
                        <a:t>automake</a:t>
                      </a:r>
                      <a:r>
                        <a:rPr lang="en-US" sz="1800" b="0" i="0" kern="1200">
                          <a:solidFill>
                            <a:srgbClr val="000000"/>
                          </a:solidFill>
                          <a:effectLst/>
                          <a:latin typeface="Avenir Next Condensed" panose="020B0506020202020204" pitchFamily="34" charset="0"/>
                          <a:ea typeface="+mn-ea"/>
                          <a:cs typeface="+mn-cs"/>
                        </a:rPr>
                        <a:t> </a:t>
                      </a:r>
                      <a:endParaRPr lang="en-US" sz="1800" b="0" i="0">
                        <a:latin typeface="Avenir Next Condensed" panose="020B0506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000000"/>
                          </a:solidFill>
                          <a:effectLst/>
                          <a:latin typeface="Avenir Next Condensed" panose="020B0506020202020204" pitchFamily="34" charset="0"/>
                          <a:ea typeface="+mn-ea"/>
                          <a:cs typeface="+mn-cs"/>
                        </a:rPr>
                        <a:t>make; make install</a:t>
                      </a:r>
                      <a:endParaRPr lang="en-US" sz="1800" b="0" i="0">
                        <a:solidFill>
                          <a:srgbClr val="000000"/>
                        </a:solidFill>
                        <a:latin typeface="Avenir Next Condensed" panose="020B0506020202020204" pitchFamily="34" charset="0"/>
                      </a:endParaRPr>
                    </a:p>
                  </a:txBody>
                  <a:tcPr/>
                </a:tc>
                <a:extLst>
                  <a:ext uri="{0D108BD9-81ED-4DB2-BD59-A6C34878D82A}">
                    <a16:rowId xmlns:a16="http://schemas.microsoft.com/office/drawing/2014/main" val="2057352169"/>
                  </a:ext>
                </a:extLst>
              </a:tr>
              <a:tr h="4677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000000"/>
                          </a:solidFill>
                          <a:effectLst/>
                          <a:latin typeface="Avenir Next Condensed" panose="020B0506020202020204" pitchFamily="34" charset="0"/>
                          <a:ea typeface="+mn-ea"/>
                          <a:cs typeface="+mn-cs"/>
                        </a:rPr>
                        <a:t>autoconf</a:t>
                      </a:r>
                      <a:r>
                        <a:rPr lang="en-US" sz="1800" b="0" i="0" kern="1200">
                          <a:solidFill>
                            <a:srgbClr val="000000"/>
                          </a:solidFill>
                          <a:effectLst/>
                          <a:latin typeface="Avenir Next Condensed" panose="020B0506020202020204" pitchFamily="34" charset="0"/>
                          <a:ea typeface="+mn-ea"/>
                          <a:cs typeface="+mn-cs"/>
                        </a:rPr>
                        <a:t> &amp; </a:t>
                      </a:r>
                      <a:r>
                        <a:rPr lang="en-US" sz="1800" b="0" i="0" kern="1200" err="1">
                          <a:solidFill>
                            <a:srgbClr val="000000"/>
                          </a:solidFill>
                          <a:effectLst/>
                          <a:latin typeface="Avenir Next Condensed" panose="020B0506020202020204" pitchFamily="34" charset="0"/>
                          <a:ea typeface="+mn-ea"/>
                          <a:cs typeface="+mn-cs"/>
                        </a:rPr>
                        <a:t>automake</a:t>
                      </a:r>
                      <a:r>
                        <a:rPr lang="en-US" sz="1800" b="0" i="0" kern="1200">
                          <a:solidFill>
                            <a:srgbClr val="000000"/>
                          </a:solidFill>
                          <a:effectLst/>
                          <a:latin typeface="Avenir Next Condensed" panose="020B0506020202020204" pitchFamily="34" charset="0"/>
                          <a:ea typeface="+mn-ea"/>
                          <a:cs typeface="+mn-cs"/>
                        </a:rPr>
                        <a:t> </a:t>
                      </a:r>
                      <a:endParaRPr lang="en-US" sz="1800" b="0" i="0">
                        <a:latin typeface="Avenir Next Condensed" panose="020B0506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000000"/>
                          </a:solidFill>
                          <a:effectLst/>
                          <a:latin typeface="Avenir Next Condensed" panose="020B0506020202020204" pitchFamily="34" charset="0"/>
                          <a:ea typeface="+mn-ea"/>
                          <a:cs typeface="+mn-cs"/>
                        </a:rPr>
                        <a:t>./configure; make; make install</a:t>
                      </a:r>
                      <a:endParaRPr lang="en-US" sz="1800" b="0" i="0">
                        <a:solidFill>
                          <a:srgbClr val="000000"/>
                        </a:solidFill>
                        <a:latin typeface="Avenir Next Condensed" panose="020B0506020202020204" pitchFamily="34" charset="0"/>
                      </a:endParaRPr>
                    </a:p>
                  </a:txBody>
                  <a:tcPr/>
                </a:tc>
                <a:extLst>
                  <a:ext uri="{0D108BD9-81ED-4DB2-BD59-A6C34878D82A}">
                    <a16:rowId xmlns:a16="http://schemas.microsoft.com/office/drawing/2014/main" val="754144349"/>
                  </a:ext>
                </a:extLst>
              </a:tr>
              <a:tr h="4620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000000"/>
                          </a:solidFill>
                          <a:effectLst/>
                          <a:latin typeface="Avenir Next Condensed" panose="020B0506020202020204" pitchFamily="34" charset="0"/>
                          <a:ea typeface="+mn-ea"/>
                          <a:cs typeface="+mn-cs"/>
                        </a:rPr>
                        <a:t>cmake</a:t>
                      </a:r>
                      <a:endParaRPr lang="en-US" sz="1800" b="0" i="0">
                        <a:solidFill>
                          <a:srgbClr val="000000"/>
                        </a:solidFill>
                        <a:latin typeface="Avenir Next Condensed" panose="020B0506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000000"/>
                          </a:solidFill>
                          <a:effectLst/>
                          <a:latin typeface="Avenir Next Condensed" panose="020B0506020202020204" pitchFamily="34" charset="0"/>
                          <a:ea typeface="+mn-ea"/>
                          <a:cs typeface="+mn-cs"/>
                        </a:rPr>
                        <a:t>mkdir</a:t>
                      </a:r>
                      <a:r>
                        <a:rPr lang="en-US" sz="1800" b="0" i="0" kern="1200">
                          <a:solidFill>
                            <a:srgbClr val="000000"/>
                          </a:solidFill>
                          <a:effectLst/>
                          <a:latin typeface="Avenir Next Condensed" panose="020B0506020202020204" pitchFamily="34" charset="0"/>
                          <a:ea typeface="+mn-ea"/>
                          <a:cs typeface="+mn-cs"/>
                        </a:rPr>
                        <a:t> build; cd build; </a:t>
                      </a:r>
                      <a:r>
                        <a:rPr lang="en-US" sz="1800" b="0" i="0" kern="1200" err="1">
                          <a:solidFill>
                            <a:srgbClr val="000000"/>
                          </a:solidFill>
                          <a:effectLst/>
                          <a:latin typeface="Avenir Next Condensed" panose="020B0506020202020204" pitchFamily="34" charset="0"/>
                          <a:ea typeface="+mn-ea"/>
                          <a:cs typeface="+mn-cs"/>
                        </a:rPr>
                        <a:t>cmake</a:t>
                      </a:r>
                      <a:r>
                        <a:rPr lang="en-US" sz="1800" b="0" i="0" kern="1200">
                          <a:solidFill>
                            <a:srgbClr val="000000"/>
                          </a:solidFill>
                          <a:effectLst/>
                          <a:latin typeface="Avenir Next Condensed" panose="020B0506020202020204" pitchFamily="34" charset="0"/>
                          <a:ea typeface="+mn-ea"/>
                          <a:cs typeface="+mn-cs"/>
                        </a:rPr>
                        <a:t> ../; make; make install</a:t>
                      </a:r>
                      <a:endParaRPr lang="en-US" sz="1800" b="0" i="0">
                        <a:solidFill>
                          <a:srgbClr val="000000"/>
                        </a:solidFill>
                        <a:latin typeface="Avenir Next Condensed" panose="020B0506020202020204" pitchFamily="34" charset="0"/>
                      </a:endParaRPr>
                    </a:p>
                  </a:txBody>
                  <a:tcPr/>
                </a:tc>
                <a:extLst>
                  <a:ext uri="{0D108BD9-81ED-4DB2-BD59-A6C34878D82A}">
                    <a16:rowId xmlns:a16="http://schemas.microsoft.com/office/drawing/2014/main" val="1691623077"/>
                  </a:ext>
                </a:extLst>
              </a:tr>
            </a:tbl>
          </a:graphicData>
        </a:graphic>
      </p:graphicFrame>
      <p:sp>
        <p:nvSpPr>
          <p:cNvPr id="30" name="TextBox 29">
            <a:extLst>
              <a:ext uri="{FF2B5EF4-FFF2-40B4-BE49-F238E27FC236}">
                <a16:creationId xmlns:a16="http://schemas.microsoft.com/office/drawing/2014/main" id="{C9BE1D94-47A1-1648-A889-D3528E27994C}"/>
              </a:ext>
            </a:extLst>
          </p:cNvPr>
          <p:cNvSpPr txBox="1"/>
          <p:nvPr/>
        </p:nvSpPr>
        <p:spPr>
          <a:xfrm>
            <a:off x="8529687" y="3680444"/>
            <a:ext cx="2824113" cy="2246769"/>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000" u="sng">
                <a:latin typeface="Avenir Next Condensed" panose="020B0506020202020204" pitchFamily="34" charset="0"/>
              </a:rPr>
              <a:t>Vulnerable Version</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Operating System</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rPr>
              <a:t>Software Installation</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cs typeface="Calibri"/>
              </a:rPr>
              <a:t>Software Configuration</a:t>
            </a:r>
          </a:p>
          <a:p>
            <a:pPr marL="285750" indent="-285750">
              <a:buFont typeface="Arial" panose="020B0604020202020204" pitchFamily="34" charset="0"/>
              <a:buChar char="•"/>
            </a:pPr>
            <a:r>
              <a:rPr lang="en-US" sz="2000">
                <a:latin typeface="Avenir Next Condensed" panose="020B0506020202020204" pitchFamily="34" charset="0"/>
              </a:rPr>
              <a:t>Proof-of-Concept File</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Trigger Method</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Vulnerability Verification</a:t>
            </a:r>
          </a:p>
        </p:txBody>
      </p:sp>
      <p:pic>
        <p:nvPicPr>
          <p:cNvPr id="31" name="Picture 30">
            <a:extLst>
              <a:ext uri="{FF2B5EF4-FFF2-40B4-BE49-F238E27FC236}">
                <a16:creationId xmlns:a16="http://schemas.microsoft.com/office/drawing/2014/main" id="{479152C1-DD4B-4A4A-8D85-52210B964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4301122"/>
            <a:ext cx="328274" cy="311221"/>
          </a:xfrm>
          <a:prstGeom prst="rect">
            <a:avLst/>
          </a:prstGeom>
        </p:spPr>
      </p:pic>
      <p:pic>
        <p:nvPicPr>
          <p:cNvPr id="32" name="Picture 31">
            <a:extLst>
              <a:ext uri="{FF2B5EF4-FFF2-40B4-BE49-F238E27FC236}">
                <a16:creationId xmlns:a16="http://schemas.microsoft.com/office/drawing/2014/main" id="{ABAB2400-7C0F-0C4E-BEE3-996ED2546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4588625"/>
            <a:ext cx="328274" cy="311221"/>
          </a:xfrm>
          <a:prstGeom prst="rect">
            <a:avLst/>
          </a:prstGeom>
        </p:spPr>
      </p:pic>
      <p:pic>
        <p:nvPicPr>
          <p:cNvPr id="33" name="Picture 32">
            <a:extLst>
              <a:ext uri="{FF2B5EF4-FFF2-40B4-BE49-F238E27FC236}">
                <a16:creationId xmlns:a16="http://schemas.microsoft.com/office/drawing/2014/main" id="{765D8B78-3AD5-0340-906F-5CC82CEC3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3742258"/>
            <a:ext cx="328274" cy="311221"/>
          </a:xfrm>
          <a:prstGeom prst="rect">
            <a:avLst/>
          </a:prstGeom>
        </p:spPr>
      </p:pic>
      <p:pic>
        <p:nvPicPr>
          <p:cNvPr id="11" name="Picture 10">
            <a:extLst>
              <a:ext uri="{FF2B5EF4-FFF2-40B4-BE49-F238E27FC236}">
                <a16:creationId xmlns:a16="http://schemas.microsoft.com/office/drawing/2014/main" id="{5C5E5E42-66BB-934E-883B-1B9C6B6353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12" name="Chevron 11">
            <a:extLst>
              <a:ext uri="{FF2B5EF4-FFF2-40B4-BE49-F238E27FC236}">
                <a16:creationId xmlns:a16="http://schemas.microsoft.com/office/drawing/2014/main" id="{54F2D77B-E0FB-9C4C-BE2B-9E26D49758B6}"/>
              </a:ext>
            </a:extLst>
          </p:cNvPr>
          <p:cNvSpPr/>
          <p:nvPr/>
        </p:nvSpPr>
        <p:spPr>
          <a:xfrm>
            <a:off x="3195797" y="1622370"/>
            <a:ext cx="1767831" cy="8658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3" name="TextBox 12">
            <a:extLst>
              <a:ext uri="{FF2B5EF4-FFF2-40B4-BE49-F238E27FC236}">
                <a16:creationId xmlns:a16="http://schemas.microsoft.com/office/drawing/2014/main" id="{8A92C0DB-2033-3C47-9703-F5FAADBBC255}"/>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14" name="Picture 15" descr="A close up of a device&#10;&#10;Description generated with high confidence">
            <a:extLst>
              <a:ext uri="{FF2B5EF4-FFF2-40B4-BE49-F238E27FC236}">
                <a16:creationId xmlns:a16="http://schemas.microsoft.com/office/drawing/2014/main" id="{2B659E14-5A20-DE47-8026-1C9101C80246}"/>
              </a:ext>
            </a:extLst>
          </p:cNvPr>
          <p:cNvPicPr>
            <a:picLocks noChangeAspect="1"/>
          </p:cNvPicPr>
          <p:nvPr/>
        </p:nvPicPr>
        <p:blipFill>
          <a:blip r:embed="rId5"/>
          <a:stretch>
            <a:fillRect/>
          </a:stretch>
        </p:blipFill>
        <p:spPr>
          <a:xfrm>
            <a:off x="838200" y="1698295"/>
            <a:ext cx="523993" cy="610297"/>
          </a:xfrm>
          <a:prstGeom prst="rect">
            <a:avLst/>
          </a:prstGeom>
        </p:spPr>
      </p:pic>
      <p:pic>
        <p:nvPicPr>
          <p:cNvPr id="15" name="Picture 14">
            <a:extLst>
              <a:ext uri="{FF2B5EF4-FFF2-40B4-BE49-F238E27FC236}">
                <a16:creationId xmlns:a16="http://schemas.microsoft.com/office/drawing/2014/main" id="{09E7952C-4E2F-314A-A5EB-DD1EE6A960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16" name="Chevron 15">
            <a:extLst>
              <a:ext uri="{FF2B5EF4-FFF2-40B4-BE49-F238E27FC236}">
                <a16:creationId xmlns:a16="http://schemas.microsoft.com/office/drawing/2014/main" id="{C22C70A5-46BF-FA4C-87A3-D5F7A64210DB}"/>
              </a:ext>
            </a:extLst>
          </p:cNvPr>
          <p:cNvSpPr/>
          <p:nvPr/>
        </p:nvSpPr>
        <p:spPr>
          <a:xfrm>
            <a:off x="5350177" y="1616577"/>
            <a:ext cx="1937759" cy="871692"/>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8" name="TextBox 17">
            <a:extLst>
              <a:ext uri="{FF2B5EF4-FFF2-40B4-BE49-F238E27FC236}">
                <a16:creationId xmlns:a16="http://schemas.microsoft.com/office/drawing/2014/main" id="{B1920372-96D7-3440-A0A7-6D121F5408FE}"/>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19" name="Chevron 18">
            <a:extLst>
              <a:ext uri="{FF2B5EF4-FFF2-40B4-BE49-F238E27FC236}">
                <a16:creationId xmlns:a16="http://schemas.microsoft.com/office/drawing/2014/main" id="{1AB29E23-59C6-8944-866C-F7DA504AEDDA}"/>
              </a:ext>
            </a:extLst>
          </p:cNvPr>
          <p:cNvSpPr/>
          <p:nvPr/>
        </p:nvSpPr>
        <p:spPr>
          <a:xfrm>
            <a:off x="1134213" y="1616576"/>
            <a:ext cx="1662028" cy="87169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0" name="TextBox 19">
            <a:extLst>
              <a:ext uri="{FF2B5EF4-FFF2-40B4-BE49-F238E27FC236}">
                <a16:creationId xmlns:a16="http://schemas.microsoft.com/office/drawing/2014/main" id="{F9336FC6-5A1F-6946-877B-8ECEC20F4AB2}"/>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pic>
        <p:nvPicPr>
          <p:cNvPr id="21" name="Picture 20">
            <a:extLst>
              <a:ext uri="{FF2B5EF4-FFF2-40B4-BE49-F238E27FC236}">
                <a16:creationId xmlns:a16="http://schemas.microsoft.com/office/drawing/2014/main" id="{9DCD9C0A-3279-5748-86B2-65A3EE9F0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22" name="Chevron 21">
            <a:extLst>
              <a:ext uri="{FF2B5EF4-FFF2-40B4-BE49-F238E27FC236}">
                <a16:creationId xmlns:a16="http://schemas.microsoft.com/office/drawing/2014/main" id="{EC4109F2-93F9-9C46-9E7A-A554D3A2C941}"/>
              </a:ext>
            </a:extLst>
          </p:cNvPr>
          <p:cNvSpPr/>
          <p:nvPr/>
        </p:nvSpPr>
        <p:spPr>
          <a:xfrm>
            <a:off x="7729618" y="1607746"/>
            <a:ext cx="1796333" cy="88052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3" name="TextBox 22">
            <a:extLst>
              <a:ext uri="{FF2B5EF4-FFF2-40B4-BE49-F238E27FC236}">
                <a16:creationId xmlns:a16="http://schemas.microsoft.com/office/drawing/2014/main" id="{D52B87C9-1AC6-9749-9A18-170F015121AA}"/>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25" name="Picture 24">
            <a:extLst>
              <a:ext uri="{FF2B5EF4-FFF2-40B4-BE49-F238E27FC236}">
                <a16:creationId xmlns:a16="http://schemas.microsoft.com/office/drawing/2014/main" id="{18B87A56-60CB-5049-8674-E7A70B1899F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6" name="Chevron 25">
            <a:extLst>
              <a:ext uri="{FF2B5EF4-FFF2-40B4-BE49-F238E27FC236}">
                <a16:creationId xmlns:a16="http://schemas.microsoft.com/office/drawing/2014/main" id="{4157C025-43CC-D14E-9C11-5D3D606BC13D}"/>
              </a:ext>
            </a:extLst>
          </p:cNvPr>
          <p:cNvSpPr/>
          <p:nvPr/>
        </p:nvSpPr>
        <p:spPr>
          <a:xfrm>
            <a:off x="9836855" y="1616578"/>
            <a:ext cx="1812443" cy="871691"/>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7" name="TextBox 26">
            <a:extLst>
              <a:ext uri="{FF2B5EF4-FFF2-40B4-BE49-F238E27FC236}">
                <a16:creationId xmlns:a16="http://schemas.microsoft.com/office/drawing/2014/main" id="{CA3DFBBF-4BF8-054F-A0FB-CA5B7DF5ED26}"/>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5" name="Footer Placeholder 4">
            <a:extLst>
              <a:ext uri="{FF2B5EF4-FFF2-40B4-BE49-F238E27FC236}">
                <a16:creationId xmlns:a16="http://schemas.microsoft.com/office/drawing/2014/main" id="{166F4FBB-B8D0-8940-BF19-3C0A033A295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1980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125"/>
            <a:ext cx="10515600" cy="1325563"/>
          </a:xfrm>
        </p:spPr>
        <p:txBody>
          <a:bodyPr>
            <a:normAutofit/>
          </a:bodyPr>
          <a:lstStyle/>
          <a:p>
            <a:r>
              <a:rPr lang="en-US">
                <a:latin typeface="Avenir Next Condensed" panose="020B0506020202020204" pitchFamily="34" charset="0"/>
                <a:cs typeface="Calibri Light"/>
              </a:rPr>
              <a:t>Reproduction Workflow (cont.)</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C6808FB-B45E-F144-96A7-DD753BA90CDD}"/>
              </a:ext>
            </a:extLst>
          </p:cNvPr>
          <p:cNvSpPr>
            <a:spLocks noGrp="1"/>
          </p:cNvSpPr>
          <p:nvPr>
            <p:ph type="sldNum" sz="quarter" idx="12"/>
          </p:nvPr>
        </p:nvSpPr>
        <p:spPr/>
        <p:txBody>
          <a:bodyPr/>
          <a:lstStyle/>
          <a:p>
            <a:fld id="{079CB688-378F-4534-BFFE-AF122467FDB7}" type="slidenum">
              <a:rPr lang="zh-CN" altLang="en-US" smtClean="0"/>
              <a:t>18</a:t>
            </a:fld>
            <a:endParaRPr lang="zh-CN" altLang="en-US"/>
          </a:p>
        </p:txBody>
      </p:sp>
      <p:sp>
        <p:nvSpPr>
          <p:cNvPr id="17" name="Content Placeholder 2">
            <a:extLst>
              <a:ext uri="{FF2B5EF4-FFF2-40B4-BE49-F238E27FC236}">
                <a16:creationId xmlns:a16="http://schemas.microsoft.com/office/drawing/2014/main" id="{B24AB13B-BB4B-5A4A-AA07-D5F698DF442B}"/>
              </a:ext>
            </a:extLst>
          </p:cNvPr>
          <p:cNvSpPr>
            <a:spLocks noGrp="1"/>
          </p:cNvSpPr>
          <p:nvPr>
            <p:ph idx="1"/>
          </p:nvPr>
        </p:nvSpPr>
        <p:spPr>
          <a:xfrm>
            <a:off x="731520" y="2926080"/>
            <a:ext cx="7314788" cy="388401"/>
          </a:xfrm>
          <a:ln>
            <a:noFill/>
            <a:prstDash val="dash"/>
          </a:ln>
        </p:spPr>
        <p:txBody>
          <a:bodyPr vert="horz" lIns="91440" tIns="45720" rIns="91440" bIns="45720" rtlCol="0" anchor="t">
            <a:noAutofit/>
          </a:bodyPr>
          <a:lstStyle/>
          <a:p>
            <a:pPr marL="685800" indent="-457200">
              <a:lnSpc>
                <a:spcPct val="100000"/>
              </a:lnSpc>
              <a:spcBef>
                <a:spcPts val="0"/>
              </a:spcBef>
            </a:pPr>
            <a:r>
              <a:rPr lang="en-US" sz="2400">
                <a:latin typeface="Avenir Next Condensed Medium" panose="020B0506020202020204" pitchFamily="34" charset="0"/>
                <a:cs typeface="Calibri"/>
              </a:rPr>
              <a:t>Trigger the vulnerability by using the Proof-of-Concept File</a:t>
            </a:r>
          </a:p>
        </p:txBody>
      </p:sp>
      <p:graphicFrame>
        <p:nvGraphicFramePr>
          <p:cNvPr id="24" name="Table 23">
            <a:extLst>
              <a:ext uri="{FF2B5EF4-FFF2-40B4-BE49-F238E27FC236}">
                <a16:creationId xmlns:a16="http://schemas.microsoft.com/office/drawing/2014/main" id="{54832217-C516-E643-8694-41AE10881F2C}"/>
              </a:ext>
            </a:extLst>
          </p:cNvPr>
          <p:cNvGraphicFramePr>
            <a:graphicFrameLocks noGrp="1"/>
          </p:cNvGraphicFramePr>
          <p:nvPr>
            <p:extLst>
              <p:ext uri="{D42A27DB-BD31-4B8C-83A1-F6EECF244321}">
                <p14:modId xmlns:p14="http://schemas.microsoft.com/office/powerpoint/2010/main" val="1956739263"/>
              </p:ext>
            </p:extLst>
          </p:nvPr>
        </p:nvGraphicFramePr>
        <p:xfrm>
          <a:off x="1005840" y="3931920"/>
          <a:ext cx="6852699" cy="2286000"/>
        </p:xfrm>
        <a:graphic>
          <a:graphicData uri="http://schemas.openxmlformats.org/drawingml/2006/table">
            <a:tbl>
              <a:tblPr firstRow="1" bandRow="1">
                <a:tableStyleId>{5C22544A-7EE6-4342-B048-85BDC9FD1C3A}</a:tableStyleId>
              </a:tblPr>
              <a:tblGrid>
                <a:gridCol w="2447680">
                  <a:extLst>
                    <a:ext uri="{9D8B030D-6E8A-4147-A177-3AD203B41FA5}">
                      <a16:colId xmlns:a16="http://schemas.microsoft.com/office/drawing/2014/main" val="864566636"/>
                    </a:ext>
                  </a:extLst>
                </a:gridCol>
                <a:gridCol w="4405019">
                  <a:extLst>
                    <a:ext uri="{9D8B030D-6E8A-4147-A177-3AD203B41FA5}">
                      <a16:colId xmlns:a16="http://schemas.microsoft.com/office/drawing/2014/main" val="2500300171"/>
                    </a:ext>
                  </a:extLst>
                </a:gridCol>
              </a:tblGrid>
              <a:tr h="362323">
                <a:tc>
                  <a:txBody>
                    <a:bodyPr/>
                    <a:lstStyle/>
                    <a:p>
                      <a:pPr algn="ctr"/>
                      <a:r>
                        <a:rPr lang="en-US" sz="2400" b="0" i="0">
                          <a:solidFill>
                            <a:srgbClr val="000000"/>
                          </a:solidFill>
                          <a:effectLst/>
                          <a:latin typeface="Avenir Next Condensed Medium" panose="020B0506020202020204" pitchFamily="34" charset="0"/>
                        </a:rPr>
                        <a:t>Type of </a:t>
                      </a:r>
                      <a:r>
                        <a:rPr lang="en-US" sz="2400" b="0" i="0" err="1">
                          <a:solidFill>
                            <a:srgbClr val="000000"/>
                          </a:solidFill>
                          <a:effectLst/>
                          <a:latin typeface="Avenir Next Condensed Medium" panose="020B0506020202020204" pitchFamily="34" charset="0"/>
                        </a:rPr>
                        <a:t>PoC</a:t>
                      </a:r>
                      <a:endParaRPr lang="en-US" sz="2400" b="0" i="0">
                        <a:solidFill>
                          <a:srgbClr val="000000"/>
                        </a:solidFill>
                        <a:effectLst/>
                        <a:latin typeface="Avenir Next Condensed Medium" panose="020B0506020202020204" pitchFamily="34" charset="0"/>
                      </a:endParaRPr>
                    </a:p>
                  </a:txBody>
                  <a:tcPr anchor="ctr">
                    <a:solidFill>
                      <a:schemeClr val="accent5">
                        <a:lumMod val="60000"/>
                        <a:lumOff val="40000"/>
                      </a:schemeClr>
                    </a:solidFill>
                  </a:tcPr>
                </a:tc>
                <a:tc>
                  <a:txBody>
                    <a:bodyPr/>
                    <a:lstStyle/>
                    <a:p>
                      <a:pPr algn="ctr"/>
                      <a:r>
                        <a:rPr lang="en-US" sz="2400" b="0" i="0">
                          <a:solidFill>
                            <a:schemeClr val="tx1"/>
                          </a:solidFill>
                          <a:effectLst/>
                          <a:latin typeface="Avenir Next Condensed Medium" panose="020B0506020202020204" pitchFamily="34" charset="0"/>
                        </a:rPr>
                        <a:t>Default Setting </a:t>
                      </a:r>
                    </a:p>
                  </a:txBody>
                  <a:tcPr anchor="ctr">
                    <a:solidFill>
                      <a:schemeClr val="accent5">
                        <a:lumMod val="60000"/>
                        <a:lumOff val="40000"/>
                      </a:schemeClr>
                    </a:solidFill>
                  </a:tcPr>
                </a:tc>
                <a:extLst>
                  <a:ext uri="{0D108BD9-81ED-4DB2-BD59-A6C34878D82A}">
                    <a16:rowId xmlns:a16="http://schemas.microsoft.com/office/drawing/2014/main" val="1699818974"/>
                  </a:ext>
                </a:extLst>
              </a:tr>
              <a:tr h="333682">
                <a:tc>
                  <a:txBody>
                    <a:bodyPr/>
                    <a:lstStyle/>
                    <a:p>
                      <a:pPr>
                        <a:buNone/>
                      </a:pPr>
                      <a:r>
                        <a:rPr lang="en-US" sz="1800" b="0" i="0">
                          <a:solidFill>
                            <a:srgbClr val="000000"/>
                          </a:solidFill>
                          <a:effectLst/>
                          <a:latin typeface="Avenir Next Condensed" panose="020B0506020202020204" pitchFamily="34" charset="0"/>
                        </a:rPr>
                        <a:t>Shell commands</a:t>
                      </a:r>
                    </a:p>
                  </a:txBody>
                  <a:tcPr anchor="ctr"/>
                </a:tc>
                <a:tc>
                  <a:txBody>
                    <a:bodyPr/>
                    <a:lstStyle/>
                    <a:p>
                      <a:r>
                        <a:rPr lang="en-US" sz="1800" b="0" i="0">
                          <a:solidFill>
                            <a:schemeClr val="tx1"/>
                          </a:solidFill>
                          <a:effectLst/>
                          <a:latin typeface="Avenir Next Condensed" panose="020B0506020202020204" pitchFamily="34" charset="0"/>
                        </a:rPr>
                        <a:t>Run the commands with the default shell </a:t>
                      </a:r>
                    </a:p>
                  </a:txBody>
                  <a:tcPr anchor="ctr"/>
                </a:tc>
                <a:extLst>
                  <a:ext uri="{0D108BD9-81ED-4DB2-BD59-A6C34878D82A}">
                    <a16:rowId xmlns:a16="http://schemas.microsoft.com/office/drawing/2014/main" val="1475892402"/>
                  </a:ext>
                </a:extLst>
              </a:tr>
              <a:tr h="31969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noProof="0">
                          <a:solidFill>
                            <a:srgbClr val="000000"/>
                          </a:solidFill>
                          <a:effectLst/>
                          <a:latin typeface="Avenir Next Condensed" panose="020B0506020202020204" pitchFamily="34" charset="0"/>
                        </a:rPr>
                        <a:t>Script program</a:t>
                      </a:r>
                      <a:r>
                        <a:rPr lang="zh-CN" altLang="en-US" sz="1800" b="0" i="0" u="none" strike="noStrike" noProof="0">
                          <a:solidFill>
                            <a:srgbClr val="000000"/>
                          </a:solidFill>
                          <a:effectLst/>
                          <a:latin typeface="Avenir Next Condensed" panose="020B0506020202020204" pitchFamily="34" charset="0"/>
                        </a:rPr>
                        <a:t> </a:t>
                      </a:r>
                      <a:r>
                        <a:rPr lang="en-US" altLang="zh-CN" sz="1800" b="0" i="0" u="none" strike="noStrike" noProof="0">
                          <a:solidFill>
                            <a:srgbClr val="000000"/>
                          </a:solidFill>
                          <a:effectLst/>
                          <a:latin typeface="Avenir Next Condensed" panose="020B0506020202020204" pitchFamily="34" charset="0"/>
                        </a:rPr>
                        <a:t>(e.g., python) </a:t>
                      </a:r>
                    </a:p>
                  </a:txBody>
                  <a:tcPr anchor="ctr"/>
                </a:tc>
                <a:tc>
                  <a:txBody>
                    <a:bodyPr/>
                    <a:lstStyle/>
                    <a:p>
                      <a:pPr lvl="0" algn="l">
                        <a:buNone/>
                      </a:pPr>
                      <a:r>
                        <a:rPr lang="en-US" sz="1800" b="0" i="0" u="none" strike="noStrike" noProof="0">
                          <a:solidFill>
                            <a:srgbClr val="000000"/>
                          </a:solidFill>
                          <a:effectLst/>
                          <a:latin typeface="Avenir Next Condensed" panose="020B0506020202020204" pitchFamily="34" charset="0"/>
                        </a:rPr>
                        <a:t>Run the script with the appropriate interpreter</a:t>
                      </a:r>
                    </a:p>
                  </a:txBody>
                  <a:tcPr anchor="ctr"/>
                </a:tc>
                <a:extLst>
                  <a:ext uri="{0D108BD9-81ED-4DB2-BD59-A6C34878D82A}">
                    <a16:rowId xmlns:a16="http://schemas.microsoft.com/office/drawing/2014/main" val="2007221932"/>
                  </a:ext>
                </a:extLst>
              </a:tr>
              <a:tr h="333682">
                <a:tc>
                  <a:txBody>
                    <a:bodyPr/>
                    <a:lstStyle/>
                    <a:p>
                      <a:pPr>
                        <a:buNone/>
                      </a:pPr>
                      <a:r>
                        <a:rPr lang="en-US" sz="1800" b="0" i="0">
                          <a:solidFill>
                            <a:srgbClr val="000000"/>
                          </a:solidFill>
                          <a:effectLst/>
                          <a:latin typeface="Avenir Next Condensed" panose="020B0506020202020204" pitchFamily="34" charset="0"/>
                        </a:rPr>
                        <a:t>C/C++ code</a:t>
                      </a:r>
                    </a:p>
                  </a:txBody>
                  <a:tcPr anchor="ctr"/>
                </a:tc>
                <a:tc>
                  <a:txBody>
                    <a:bodyPr/>
                    <a:lstStyle/>
                    <a:p>
                      <a:r>
                        <a:rPr lang="en-US" sz="1800" b="0" i="0">
                          <a:solidFill>
                            <a:schemeClr val="tx1"/>
                          </a:solidFill>
                          <a:effectLst/>
                          <a:latin typeface="Avenir Next Condensed" panose="020B0506020202020204" pitchFamily="34" charset="0"/>
                        </a:rPr>
                        <a:t>Compile code with default options and run it </a:t>
                      </a:r>
                    </a:p>
                  </a:txBody>
                  <a:tcPr anchor="ctr"/>
                </a:tc>
                <a:extLst>
                  <a:ext uri="{0D108BD9-81ED-4DB2-BD59-A6C34878D82A}">
                    <a16:rowId xmlns:a16="http://schemas.microsoft.com/office/drawing/2014/main" val="3142294819"/>
                  </a:ext>
                </a:extLst>
              </a:tr>
              <a:tr h="319697">
                <a:tc>
                  <a:txBody>
                    <a:bodyPr/>
                    <a:lstStyle/>
                    <a:p>
                      <a:pPr>
                        <a:buNone/>
                      </a:pPr>
                      <a:r>
                        <a:rPr lang="en-US" sz="1800" b="0" i="0">
                          <a:solidFill>
                            <a:srgbClr val="000000"/>
                          </a:solidFill>
                          <a:effectLst/>
                          <a:latin typeface="Avenir Next Condensed" panose="020B0506020202020204" pitchFamily="34" charset="0"/>
                        </a:rPr>
                        <a:t>A long string</a:t>
                      </a:r>
                    </a:p>
                  </a:txBody>
                  <a:tcPr anchor="ctr"/>
                </a:tc>
                <a:tc>
                  <a:txBody>
                    <a:bodyPr/>
                    <a:lstStyle/>
                    <a:p>
                      <a:r>
                        <a:rPr lang="en-US" sz="1800" b="0" i="0">
                          <a:solidFill>
                            <a:schemeClr val="tx1"/>
                          </a:solidFill>
                          <a:effectLst/>
                          <a:latin typeface="Avenir Next Condensed" panose="020B0506020202020204" pitchFamily="34" charset="0"/>
                        </a:rPr>
                        <a:t>Directly input the string to the vulnerable program </a:t>
                      </a:r>
                    </a:p>
                  </a:txBody>
                  <a:tcPr anchor="ctr"/>
                </a:tc>
                <a:extLst>
                  <a:ext uri="{0D108BD9-81ED-4DB2-BD59-A6C34878D82A}">
                    <a16:rowId xmlns:a16="http://schemas.microsoft.com/office/drawing/2014/main" val="678190132"/>
                  </a:ext>
                </a:extLst>
              </a:tr>
              <a:tr h="3336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tx1"/>
                          </a:solidFill>
                          <a:effectLst/>
                          <a:latin typeface="Avenir Next Condensed" panose="020B0506020202020204" pitchFamily="34" charset="0"/>
                        </a:rPr>
                        <a:t>A malformed file</a:t>
                      </a:r>
                      <a:r>
                        <a:rPr lang="zh-CN" altLang="en-US" sz="1800" b="0" i="0">
                          <a:solidFill>
                            <a:schemeClr val="tx1"/>
                          </a:solidFill>
                          <a:effectLst/>
                          <a:latin typeface="Avenir Next Condensed" panose="020B0506020202020204" pitchFamily="34" charset="0"/>
                        </a:rPr>
                        <a:t> </a:t>
                      </a:r>
                      <a:r>
                        <a:rPr lang="en-US" altLang="zh-CN" sz="1800" b="0" i="0">
                          <a:solidFill>
                            <a:schemeClr val="tx1"/>
                          </a:solidFill>
                          <a:effectLst/>
                          <a:latin typeface="Avenir Next Condensed" panose="020B0506020202020204" pitchFamily="34" charset="0"/>
                        </a:rPr>
                        <a:t>(e.g., jpeg) </a:t>
                      </a:r>
                    </a:p>
                  </a:txBody>
                  <a:tcPr anchor="ctr"/>
                </a:tc>
                <a:tc>
                  <a:txBody>
                    <a:bodyPr/>
                    <a:lstStyle/>
                    <a:p>
                      <a:r>
                        <a:rPr lang="en-US" sz="1800" b="0" i="0">
                          <a:solidFill>
                            <a:schemeClr val="tx1"/>
                          </a:solidFill>
                          <a:effectLst/>
                          <a:latin typeface="Avenir Next Condensed" panose="020B0506020202020204" pitchFamily="34" charset="0"/>
                        </a:rPr>
                        <a:t>Input the file to the vulnerable program </a:t>
                      </a:r>
                    </a:p>
                  </a:txBody>
                  <a:tcPr anchor="ctr"/>
                </a:tc>
                <a:extLst>
                  <a:ext uri="{0D108BD9-81ED-4DB2-BD59-A6C34878D82A}">
                    <a16:rowId xmlns:a16="http://schemas.microsoft.com/office/drawing/2014/main" val="3816350995"/>
                  </a:ext>
                </a:extLst>
              </a:tr>
            </a:tbl>
          </a:graphicData>
        </a:graphic>
      </p:graphicFrame>
      <p:sp>
        <p:nvSpPr>
          <p:cNvPr id="33" name="TextBox 32">
            <a:extLst>
              <a:ext uri="{FF2B5EF4-FFF2-40B4-BE49-F238E27FC236}">
                <a16:creationId xmlns:a16="http://schemas.microsoft.com/office/drawing/2014/main" id="{153E967A-7BFB-4640-AE78-52B7F2CBA095}"/>
              </a:ext>
            </a:extLst>
          </p:cNvPr>
          <p:cNvSpPr txBox="1"/>
          <p:nvPr/>
        </p:nvSpPr>
        <p:spPr>
          <a:xfrm>
            <a:off x="8529687" y="3680444"/>
            <a:ext cx="2824113" cy="2246769"/>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000">
                <a:latin typeface="Avenir Next Condensed" panose="020B0506020202020204" pitchFamily="34" charset="0"/>
              </a:rPr>
              <a:t>Vulnerable Version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Operating System</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Software Installation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Software Configuration</a:t>
            </a:r>
          </a:p>
          <a:p>
            <a:pPr marL="285750" indent="-285750">
              <a:buFont typeface="Arial" panose="020B0604020202020204" pitchFamily="34" charset="0"/>
              <a:buChar char="•"/>
            </a:pPr>
            <a:r>
              <a:rPr lang="en-US" sz="2000" u="sng">
                <a:latin typeface="Avenir Next Condensed" panose="020B0506020202020204" pitchFamily="34" charset="0"/>
              </a:rPr>
              <a:t>Proof-of-Concept File</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rPr>
              <a:t>Trigger Method</a:t>
            </a:r>
            <a:endParaRPr lang="en-US" sz="2000" u="sng">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Vulnerability Verification</a:t>
            </a:r>
          </a:p>
        </p:txBody>
      </p:sp>
      <p:pic>
        <p:nvPicPr>
          <p:cNvPr id="34" name="Picture 33">
            <a:extLst>
              <a:ext uri="{FF2B5EF4-FFF2-40B4-BE49-F238E27FC236}">
                <a16:creationId xmlns:a16="http://schemas.microsoft.com/office/drawing/2014/main" id="{81D6B29A-F176-F944-925E-B13A0FCFB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755" y="5232964"/>
            <a:ext cx="328274" cy="311221"/>
          </a:xfrm>
          <a:prstGeom prst="rect">
            <a:avLst/>
          </a:prstGeom>
        </p:spPr>
      </p:pic>
      <p:pic>
        <p:nvPicPr>
          <p:cNvPr id="35" name="Picture 34">
            <a:extLst>
              <a:ext uri="{FF2B5EF4-FFF2-40B4-BE49-F238E27FC236}">
                <a16:creationId xmlns:a16="http://schemas.microsoft.com/office/drawing/2014/main" id="{57B59238-46E9-7A41-945E-CBE159A8C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0755" y="4921743"/>
            <a:ext cx="328274" cy="311221"/>
          </a:xfrm>
          <a:prstGeom prst="rect">
            <a:avLst/>
          </a:prstGeom>
        </p:spPr>
      </p:pic>
      <p:pic>
        <p:nvPicPr>
          <p:cNvPr id="10" name="Picture 9">
            <a:extLst>
              <a:ext uri="{FF2B5EF4-FFF2-40B4-BE49-F238E27FC236}">
                <a16:creationId xmlns:a16="http://schemas.microsoft.com/office/drawing/2014/main" id="{E3005B8E-D119-6344-BCC1-859222271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11" name="Chevron 10">
            <a:extLst>
              <a:ext uri="{FF2B5EF4-FFF2-40B4-BE49-F238E27FC236}">
                <a16:creationId xmlns:a16="http://schemas.microsoft.com/office/drawing/2014/main" id="{F6C5A0CE-1176-864F-9E1D-7AE0503D8733}"/>
              </a:ext>
            </a:extLst>
          </p:cNvPr>
          <p:cNvSpPr/>
          <p:nvPr/>
        </p:nvSpPr>
        <p:spPr>
          <a:xfrm>
            <a:off x="3195797" y="1622370"/>
            <a:ext cx="1767831" cy="8658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2" name="TextBox 11">
            <a:extLst>
              <a:ext uri="{FF2B5EF4-FFF2-40B4-BE49-F238E27FC236}">
                <a16:creationId xmlns:a16="http://schemas.microsoft.com/office/drawing/2014/main" id="{F1A8450C-D821-3D42-BDFB-6F16217B4202}"/>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13" name="Picture 15" descr="A close up of a device&#10;&#10;Description generated with high confidence">
            <a:extLst>
              <a:ext uri="{FF2B5EF4-FFF2-40B4-BE49-F238E27FC236}">
                <a16:creationId xmlns:a16="http://schemas.microsoft.com/office/drawing/2014/main" id="{721D8DBB-D718-6041-8D60-7589A4DA858B}"/>
              </a:ext>
            </a:extLst>
          </p:cNvPr>
          <p:cNvPicPr>
            <a:picLocks noChangeAspect="1"/>
          </p:cNvPicPr>
          <p:nvPr/>
        </p:nvPicPr>
        <p:blipFill>
          <a:blip r:embed="rId5"/>
          <a:stretch>
            <a:fillRect/>
          </a:stretch>
        </p:blipFill>
        <p:spPr>
          <a:xfrm>
            <a:off x="838200" y="1698295"/>
            <a:ext cx="523993" cy="610297"/>
          </a:xfrm>
          <a:prstGeom prst="rect">
            <a:avLst/>
          </a:prstGeom>
        </p:spPr>
      </p:pic>
      <p:pic>
        <p:nvPicPr>
          <p:cNvPr id="14" name="Picture 13">
            <a:extLst>
              <a:ext uri="{FF2B5EF4-FFF2-40B4-BE49-F238E27FC236}">
                <a16:creationId xmlns:a16="http://schemas.microsoft.com/office/drawing/2014/main" id="{8828C29A-058B-E044-AFD9-BFD19E1FB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15" name="Chevron 14">
            <a:extLst>
              <a:ext uri="{FF2B5EF4-FFF2-40B4-BE49-F238E27FC236}">
                <a16:creationId xmlns:a16="http://schemas.microsoft.com/office/drawing/2014/main" id="{172BC44A-F2D2-4144-8062-AD5E1E854183}"/>
              </a:ext>
            </a:extLst>
          </p:cNvPr>
          <p:cNvSpPr/>
          <p:nvPr/>
        </p:nvSpPr>
        <p:spPr>
          <a:xfrm>
            <a:off x="5350177" y="1616577"/>
            <a:ext cx="1937759" cy="871692"/>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6" name="TextBox 15">
            <a:extLst>
              <a:ext uri="{FF2B5EF4-FFF2-40B4-BE49-F238E27FC236}">
                <a16:creationId xmlns:a16="http://schemas.microsoft.com/office/drawing/2014/main" id="{BE249A66-82EC-A340-857F-0F3E5A778C24}"/>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18" name="Chevron 17">
            <a:extLst>
              <a:ext uri="{FF2B5EF4-FFF2-40B4-BE49-F238E27FC236}">
                <a16:creationId xmlns:a16="http://schemas.microsoft.com/office/drawing/2014/main" id="{C9877B5C-A2D3-3F44-90B5-CD6C63007641}"/>
              </a:ext>
            </a:extLst>
          </p:cNvPr>
          <p:cNvSpPr/>
          <p:nvPr/>
        </p:nvSpPr>
        <p:spPr>
          <a:xfrm>
            <a:off x="1134213" y="1616576"/>
            <a:ext cx="1662028" cy="87169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9" name="TextBox 18">
            <a:extLst>
              <a:ext uri="{FF2B5EF4-FFF2-40B4-BE49-F238E27FC236}">
                <a16:creationId xmlns:a16="http://schemas.microsoft.com/office/drawing/2014/main" id="{3300FFAA-5CA0-E143-9726-C39A4764CAD1}"/>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pic>
        <p:nvPicPr>
          <p:cNvPr id="20" name="Picture 19">
            <a:extLst>
              <a:ext uri="{FF2B5EF4-FFF2-40B4-BE49-F238E27FC236}">
                <a16:creationId xmlns:a16="http://schemas.microsoft.com/office/drawing/2014/main" id="{A74AD58E-717E-8748-981C-BCF3A8E6C6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21" name="Chevron 20">
            <a:extLst>
              <a:ext uri="{FF2B5EF4-FFF2-40B4-BE49-F238E27FC236}">
                <a16:creationId xmlns:a16="http://schemas.microsoft.com/office/drawing/2014/main" id="{49891E83-E7B8-F143-9CFD-EEA06774C8D9}"/>
              </a:ext>
            </a:extLst>
          </p:cNvPr>
          <p:cNvSpPr/>
          <p:nvPr/>
        </p:nvSpPr>
        <p:spPr>
          <a:xfrm>
            <a:off x="7729618" y="1607746"/>
            <a:ext cx="1796333" cy="880523"/>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2" name="TextBox 21">
            <a:extLst>
              <a:ext uri="{FF2B5EF4-FFF2-40B4-BE49-F238E27FC236}">
                <a16:creationId xmlns:a16="http://schemas.microsoft.com/office/drawing/2014/main" id="{448E72AE-8D43-A643-83F2-5602D089B44A}"/>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23" name="Picture 22">
            <a:extLst>
              <a:ext uri="{FF2B5EF4-FFF2-40B4-BE49-F238E27FC236}">
                <a16:creationId xmlns:a16="http://schemas.microsoft.com/office/drawing/2014/main" id="{A2F22EC9-11E3-3848-92D5-F067DD4CD0C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5" name="Chevron 24">
            <a:extLst>
              <a:ext uri="{FF2B5EF4-FFF2-40B4-BE49-F238E27FC236}">
                <a16:creationId xmlns:a16="http://schemas.microsoft.com/office/drawing/2014/main" id="{CA6CE467-5A58-9542-A691-E287F877B445}"/>
              </a:ext>
            </a:extLst>
          </p:cNvPr>
          <p:cNvSpPr/>
          <p:nvPr/>
        </p:nvSpPr>
        <p:spPr>
          <a:xfrm>
            <a:off x="9836855" y="1616578"/>
            <a:ext cx="1812443" cy="871691"/>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6" name="TextBox 25">
            <a:extLst>
              <a:ext uri="{FF2B5EF4-FFF2-40B4-BE49-F238E27FC236}">
                <a16:creationId xmlns:a16="http://schemas.microsoft.com/office/drawing/2014/main" id="{4DC1A855-2266-DE4A-A506-29BD343DDD91}"/>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5" name="Footer Placeholder 4">
            <a:extLst>
              <a:ext uri="{FF2B5EF4-FFF2-40B4-BE49-F238E27FC236}">
                <a16:creationId xmlns:a16="http://schemas.microsoft.com/office/drawing/2014/main" id="{DEE0B56D-B2FE-E54A-8605-25B97CCED51B}"/>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17710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50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checkerboard(across)">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838200" y="365125"/>
            <a:ext cx="10515600" cy="1325563"/>
          </a:xfrm>
        </p:spPr>
        <p:txBody>
          <a:bodyPr>
            <a:normAutofit/>
          </a:bodyPr>
          <a:lstStyle/>
          <a:p>
            <a:r>
              <a:rPr lang="en-US">
                <a:latin typeface="Avenir Next Condensed" panose="020B0506020202020204" pitchFamily="34" charset="0"/>
                <a:cs typeface="Calibri Light"/>
              </a:rPr>
              <a:t>Reproduction Workflow (cont.)</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0C6808FB-B45E-F144-96A7-DD753BA90CDD}"/>
              </a:ext>
            </a:extLst>
          </p:cNvPr>
          <p:cNvSpPr>
            <a:spLocks noGrp="1"/>
          </p:cNvSpPr>
          <p:nvPr>
            <p:ph type="sldNum" sz="quarter" idx="12"/>
          </p:nvPr>
        </p:nvSpPr>
        <p:spPr/>
        <p:txBody>
          <a:bodyPr/>
          <a:lstStyle/>
          <a:p>
            <a:fld id="{079CB688-378F-4534-BFFE-AF122467FDB7}" type="slidenum">
              <a:rPr lang="zh-CN" altLang="en-US" smtClean="0"/>
              <a:t>19</a:t>
            </a:fld>
            <a:endParaRPr lang="zh-CN" altLang="en-US"/>
          </a:p>
        </p:txBody>
      </p:sp>
      <p:sp>
        <p:nvSpPr>
          <p:cNvPr id="17" name="Content Placeholder 2">
            <a:extLst>
              <a:ext uri="{FF2B5EF4-FFF2-40B4-BE49-F238E27FC236}">
                <a16:creationId xmlns:a16="http://schemas.microsoft.com/office/drawing/2014/main" id="{E19CD9F0-BA13-9340-851E-F52AFBFCBF8A}"/>
              </a:ext>
            </a:extLst>
          </p:cNvPr>
          <p:cNvSpPr>
            <a:spLocks noGrp="1"/>
          </p:cNvSpPr>
          <p:nvPr>
            <p:ph idx="1"/>
          </p:nvPr>
        </p:nvSpPr>
        <p:spPr>
          <a:xfrm>
            <a:off x="731520" y="2926080"/>
            <a:ext cx="7222975" cy="397828"/>
          </a:xfrm>
          <a:ln>
            <a:noFill/>
            <a:prstDash val="dash"/>
          </a:ln>
        </p:spPr>
        <p:txBody>
          <a:bodyPr vert="horz" lIns="91440" tIns="45720" rIns="91440" bIns="45720" rtlCol="0" anchor="t">
            <a:noAutofit/>
          </a:bodyPr>
          <a:lstStyle/>
          <a:p>
            <a:pPr marL="685800" indent="-457200">
              <a:lnSpc>
                <a:spcPct val="100000"/>
              </a:lnSpc>
              <a:spcBef>
                <a:spcPts val="0"/>
              </a:spcBef>
            </a:pPr>
            <a:r>
              <a:rPr lang="en-US" sz="2400">
                <a:latin typeface="Avenir Next Condensed Medium" panose="020B0506020202020204" pitchFamily="34" charset="0"/>
                <a:cs typeface="Calibri"/>
              </a:rPr>
              <a:t>Verify the vulnerability with expected program behavior</a:t>
            </a:r>
          </a:p>
        </p:txBody>
      </p:sp>
      <p:graphicFrame>
        <p:nvGraphicFramePr>
          <p:cNvPr id="24" name="Table 23">
            <a:extLst>
              <a:ext uri="{FF2B5EF4-FFF2-40B4-BE49-F238E27FC236}">
                <a16:creationId xmlns:a16="http://schemas.microsoft.com/office/drawing/2014/main" id="{DD836D0F-FA69-0A4B-9EEA-FC9C66AD5611}"/>
              </a:ext>
            </a:extLst>
          </p:cNvPr>
          <p:cNvGraphicFramePr>
            <a:graphicFrameLocks noGrp="1"/>
          </p:cNvGraphicFramePr>
          <p:nvPr>
            <p:extLst>
              <p:ext uri="{D42A27DB-BD31-4B8C-83A1-F6EECF244321}">
                <p14:modId xmlns:p14="http://schemas.microsoft.com/office/powerpoint/2010/main" val="4151293074"/>
              </p:ext>
            </p:extLst>
          </p:nvPr>
        </p:nvGraphicFramePr>
        <p:xfrm>
          <a:off x="1005840" y="3931920"/>
          <a:ext cx="6852699" cy="876860"/>
        </p:xfrm>
        <a:graphic>
          <a:graphicData uri="http://schemas.openxmlformats.org/drawingml/2006/table">
            <a:tbl>
              <a:tblPr firstRow="1" bandRow="1">
                <a:tableStyleId>{5C22544A-7EE6-4342-B048-85BDC9FD1C3A}</a:tableStyleId>
              </a:tblPr>
              <a:tblGrid>
                <a:gridCol w="2155114">
                  <a:extLst>
                    <a:ext uri="{9D8B030D-6E8A-4147-A177-3AD203B41FA5}">
                      <a16:colId xmlns:a16="http://schemas.microsoft.com/office/drawing/2014/main" val="2681800533"/>
                    </a:ext>
                  </a:extLst>
                </a:gridCol>
                <a:gridCol w="4697585">
                  <a:extLst>
                    <a:ext uri="{9D8B030D-6E8A-4147-A177-3AD203B41FA5}">
                      <a16:colId xmlns:a16="http://schemas.microsoft.com/office/drawing/2014/main" val="3298361833"/>
                    </a:ext>
                  </a:extLst>
                </a:gridCol>
              </a:tblGrid>
              <a:tr h="333819">
                <a:tc>
                  <a:txBody>
                    <a:bodyPr/>
                    <a:lstStyle/>
                    <a:p>
                      <a:pPr algn="ctr">
                        <a:buNone/>
                      </a:pPr>
                      <a:r>
                        <a:rPr lang="en-US" sz="2400" b="0" i="0">
                          <a:solidFill>
                            <a:schemeClr val="tx1"/>
                          </a:solidFill>
                          <a:latin typeface="Avenir Next Condensed Medium" panose="020B0506020202020204" pitchFamily="34" charset="0"/>
                        </a:rPr>
                        <a:t>Information</a:t>
                      </a:r>
                    </a:p>
                  </a:txBody>
                  <a:tcPr>
                    <a:solidFill>
                      <a:schemeClr val="accent5">
                        <a:lumMod val="60000"/>
                        <a:lumOff val="40000"/>
                      </a:schemeClr>
                    </a:solidFill>
                  </a:tcPr>
                </a:tc>
                <a:tc>
                  <a:txBody>
                    <a:bodyPr/>
                    <a:lstStyle/>
                    <a:p>
                      <a:pPr lvl="0" algn="ctr">
                        <a:buNone/>
                      </a:pPr>
                      <a:r>
                        <a:rPr lang="en-US" sz="2400" b="0" i="0" u="none" strike="noStrike" noProof="0">
                          <a:solidFill>
                            <a:schemeClr val="tx1"/>
                          </a:solidFill>
                          <a:latin typeface="Avenir Next Condensed Medium" panose="020B0506020202020204" pitchFamily="34" charset="0"/>
                        </a:rPr>
                        <a:t>Default Setting</a:t>
                      </a:r>
                      <a:endParaRPr lang="en-US" sz="2400" b="0" i="0">
                        <a:solidFill>
                          <a:schemeClr val="tx1"/>
                        </a:solidFill>
                        <a:latin typeface="Avenir Next Condensed Medium" panose="020B0506020202020204" pitchFamily="34" charset="0"/>
                      </a:endParaRPr>
                    </a:p>
                  </a:txBody>
                  <a:tcPr>
                    <a:solidFill>
                      <a:schemeClr val="accent5">
                        <a:lumMod val="60000"/>
                        <a:lumOff val="40000"/>
                      </a:schemeClr>
                    </a:solidFill>
                  </a:tcPr>
                </a:tc>
                <a:extLst>
                  <a:ext uri="{0D108BD9-81ED-4DB2-BD59-A6C34878D82A}">
                    <a16:rowId xmlns:a16="http://schemas.microsoft.com/office/drawing/2014/main" val="1823536878"/>
                  </a:ext>
                </a:extLst>
              </a:tr>
              <a:tr h="419660">
                <a:tc>
                  <a:txBody>
                    <a:bodyPr/>
                    <a:lstStyle/>
                    <a:p>
                      <a:pPr lvl="0" algn="l">
                        <a:buNone/>
                      </a:pPr>
                      <a:r>
                        <a:rPr lang="en-US" sz="1800" b="0" i="0" u="none" strike="noStrike" noProof="0">
                          <a:solidFill>
                            <a:srgbClr val="000000"/>
                          </a:solidFill>
                          <a:latin typeface="Avenir Next Condensed" panose="020B0506020202020204" pitchFamily="34" charset="0"/>
                        </a:rPr>
                        <a:t>Vulnerability Verification</a:t>
                      </a:r>
                      <a:endParaRPr lang="en-US" sz="1800" b="0" i="0">
                        <a:latin typeface="Avenir Next Condensed" panose="020B0506020202020204" pitchFamily="34" charset="0"/>
                      </a:endParaRPr>
                    </a:p>
                  </a:txBody>
                  <a:tcPr/>
                </a:tc>
                <a:tc>
                  <a:txBody>
                    <a:bodyPr/>
                    <a:lstStyle/>
                    <a:p>
                      <a:pPr lvl="0" algn="l">
                        <a:buNone/>
                      </a:pPr>
                      <a:r>
                        <a:rPr lang="en-US" sz="1800" b="0" i="0" kern="1200">
                          <a:solidFill>
                            <a:srgbClr val="000000"/>
                          </a:solidFill>
                          <a:effectLst/>
                          <a:latin typeface="Avenir Next Condensed" panose="020B0506020202020204" pitchFamily="34" charset="0"/>
                          <a:ea typeface="+mn-ea"/>
                          <a:cs typeface="+mn-cs"/>
                        </a:rPr>
                        <a:t>Unexpected program termination (or program “crash”)</a:t>
                      </a:r>
                    </a:p>
                  </a:txBody>
                  <a:tcPr/>
                </a:tc>
                <a:extLst>
                  <a:ext uri="{0D108BD9-81ED-4DB2-BD59-A6C34878D82A}">
                    <a16:rowId xmlns:a16="http://schemas.microsoft.com/office/drawing/2014/main" val="4223622895"/>
                  </a:ext>
                </a:extLst>
              </a:tr>
            </a:tbl>
          </a:graphicData>
        </a:graphic>
      </p:graphicFrame>
      <p:sp>
        <p:nvSpPr>
          <p:cNvPr id="37" name="TextBox 36">
            <a:extLst>
              <a:ext uri="{FF2B5EF4-FFF2-40B4-BE49-F238E27FC236}">
                <a16:creationId xmlns:a16="http://schemas.microsoft.com/office/drawing/2014/main" id="{9C47E78B-DDDA-CD43-86F1-0A4A1153459D}"/>
              </a:ext>
            </a:extLst>
          </p:cNvPr>
          <p:cNvSpPr txBox="1"/>
          <p:nvPr/>
        </p:nvSpPr>
        <p:spPr>
          <a:xfrm>
            <a:off x="8529687" y="3680444"/>
            <a:ext cx="2824113" cy="2246769"/>
          </a:xfrm>
          <a:prstGeom prst="rect">
            <a:avLst/>
          </a:prstGeom>
          <a:noFill/>
          <a:ln>
            <a:noFill/>
            <a:prstDash val="dash"/>
          </a:ln>
        </p:spPr>
        <p:txBody>
          <a:bodyPr wrap="square" rtlCol="0" anchor="t">
            <a:spAutoFit/>
          </a:bodyPr>
          <a:lstStyle/>
          <a:p>
            <a:pPr marL="285750" indent="-285750">
              <a:buFont typeface="Arial" panose="020B0604020202020204" pitchFamily="34" charset="0"/>
              <a:buChar char="•"/>
            </a:pPr>
            <a:r>
              <a:rPr lang="en-US" sz="2000">
                <a:latin typeface="Avenir Next Condensed" panose="020B0506020202020204" pitchFamily="34" charset="0"/>
              </a:rPr>
              <a:t>Vulnerable Version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Operating System</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Software Installation</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cs typeface="Calibri"/>
              </a:rPr>
              <a:t>Software Configuration</a:t>
            </a:r>
          </a:p>
          <a:p>
            <a:pPr marL="285750" indent="-285750">
              <a:buFont typeface="Arial" panose="020B0604020202020204" pitchFamily="34" charset="0"/>
              <a:buChar char="•"/>
            </a:pPr>
            <a:r>
              <a:rPr lang="en-US" sz="2000">
                <a:latin typeface="Avenir Next Condensed" panose="020B0506020202020204" pitchFamily="34" charset="0"/>
              </a:rPr>
              <a:t>Proof-of-Concept File</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a:latin typeface="Avenir Next Condensed" panose="020B0506020202020204" pitchFamily="34" charset="0"/>
              </a:rPr>
              <a:t>Trigger Method</a:t>
            </a:r>
            <a:endParaRPr lang="en-US" sz="2000">
              <a:latin typeface="Avenir Next Condensed" panose="020B0506020202020204" pitchFamily="34" charset="0"/>
              <a:cs typeface="Calibri"/>
            </a:endParaRPr>
          </a:p>
          <a:p>
            <a:pPr marL="285750" indent="-285750">
              <a:buFont typeface="Arial" panose="020B0604020202020204" pitchFamily="34" charset="0"/>
              <a:buChar char="•"/>
            </a:pPr>
            <a:r>
              <a:rPr lang="en-US" sz="2000" u="sng">
                <a:latin typeface="Avenir Next Condensed" panose="020B0506020202020204" pitchFamily="34" charset="0"/>
                <a:cs typeface="Calibri"/>
              </a:rPr>
              <a:t>Vulnerability Verification</a:t>
            </a:r>
          </a:p>
        </p:txBody>
      </p:sp>
      <p:pic>
        <p:nvPicPr>
          <p:cNvPr id="38" name="Picture 37">
            <a:extLst>
              <a:ext uri="{FF2B5EF4-FFF2-40B4-BE49-F238E27FC236}">
                <a16:creationId xmlns:a16="http://schemas.microsoft.com/office/drawing/2014/main" id="{5532ED1C-FC8F-F740-95EA-391426FB5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2326" y="5537159"/>
            <a:ext cx="328274" cy="311221"/>
          </a:xfrm>
          <a:prstGeom prst="rect">
            <a:avLst/>
          </a:prstGeom>
        </p:spPr>
      </p:pic>
      <p:pic>
        <p:nvPicPr>
          <p:cNvPr id="9" name="Picture 8">
            <a:extLst>
              <a:ext uri="{FF2B5EF4-FFF2-40B4-BE49-F238E27FC236}">
                <a16:creationId xmlns:a16="http://schemas.microsoft.com/office/drawing/2014/main" id="{447EFF52-E434-2045-ACEA-9E7868BE8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6432" y="1716236"/>
            <a:ext cx="615314" cy="751714"/>
          </a:xfrm>
          <a:prstGeom prst="rect">
            <a:avLst/>
          </a:prstGeom>
        </p:spPr>
      </p:pic>
      <p:sp>
        <p:nvSpPr>
          <p:cNvPr id="10" name="Chevron 9">
            <a:extLst>
              <a:ext uri="{FF2B5EF4-FFF2-40B4-BE49-F238E27FC236}">
                <a16:creationId xmlns:a16="http://schemas.microsoft.com/office/drawing/2014/main" id="{5E4EBC2F-27F1-A746-A54A-774788EDFCF6}"/>
              </a:ext>
            </a:extLst>
          </p:cNvPr>
          <p:cNvSpPr/>
          <p:nvPr/>
        </p:nvSpPr>
        <p:spPr>
          <a:xfrm>
            <a:off x="3195797" y="1622370"/>
            <a:ext cx="1767831" cy="865899"/>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1" name="TextBox 10">
            <a:extLst>
              <a:ext uri="{FF2B5EF4-FFF2-40B4-BE49-F238E27FC236}">
                <a16:creationId xmlns:a16="http://schemas.microsoft.com/office/drawing/2014/main" id="{4DBC7380-6F7B-9949-B1F5-48A8E3E28CA5}"/>
              </a:ext>
            </a:extLst>
          </p:cNvPr>
          <p:cNvSpPr txBox="1"/>
          <p:nvPr/>
        </p:nvSpPr>
        <p:spPr>
          <a:xfrm>
            <a:off x="3545703" y="1745643"/>
            <a:ext cx="127071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Set up Environment</a:t>
            </a:r>
          </a:p>
        </p:txBody>
      </p:sp>
      <p:pic>
        <p:nvPicPr>
          <p:cNvPr id="12" name="Picture 15" descr="A close up of a device&#10;&#10;Description generated with high confidence">
            <a:extLst>
              <a:ext uri="{FF2B5EF4-FFF2-40B4-BE49-F238E27FC236}">
                <a16:creationId xmlns:a16="http://schemas.microsoft.com/office/drawing/2014/main" id="{A90F9296-36AF-CD49-B6F3-F9725D003E7A}"/>
              </a:ext>
            </a:extLst>
          </p:cNvPr>
          <p:cNvPicPr>
            <a:picLocks noChangeAspect="1"/>
          </p:cNvPicPr>
          <p:nvPr/>
        </p:nvPicPr>
        <p:blipFill>
          <a:blip r:embed="rId5"/>
          <a:stretch>
            <a:fillRect/>
          </a:stretch>
        </p:blipFill>
        <p:spPr>
          <a:xfrm>
            <a:off x="838200" y="1698295"/>
            <a:ext cx="523993" cy="610297"/>
          </a:xfrm>
          <a:prstGeom prst="rect">
            <a:avLst/>
          </a:prstGeom>
        </p:spPr>
      </p:pic>
      <p:pic>
        <p:nvPicPr>
          <p:cNvPr id="13" name="Picture 12">
            <a:extLst>
              <a:ext uri="{FF2B5EF4-FFF2-40B4-BE49-F238E27FC236}">
                <a16:creationId xmlns:a16="http://schemas.microsoft.com/office/drawing/2014/main" id="{BBA6491F-651F-F049-B532-7720CAF0B2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4620" y="1653636"/>
            <a:ext cx="713772" cy="713772"/>
          </a:xfrm>
          <a:prstGeom prst="rect">
            <a:avLst/>
          </a:prstGeom>
        </p:spPr>
      </p:pic>
      <p:sp>
        <p:nvSpPr>
          <p:cNvPr id="14" name="Chevron 13">
            <a:extLst>
              <a:ext uri="{FF2B5EF4-FFF2-40B4-BE49-F238E27FC236}">
                <a16:creationId xmlns:a16="http://schemas.microsoft.com/office/drawing/2014/main" id="{954F877E-EEA9-C14A-8FF9-0B2B0C580D3F}"/>
              </a:ext>
            </a:extLst>
          </p:cNvPr>
          <p:cNvSpPr/>
          <p:nvPr/>
        </p:nvSpPr>
        <p:spPr>
          <a:xfrm>
            <a:off x="5350177" y="1616577"/>
            <a:ext cx="1937759" cy="871692"/>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5" name="TextBox 14">
            <a:extLst>
              <a:ext uri="{FF2B5EF4-FFF2-40B4-BE49-F238E27FC236}">
                <a16:creationId xmlns:a16="http://schemas.microsoft.com/office/drawing/2014/main" id="{DD54088B-6945-1A42-BC02-EEF3337024FC}"/>
              </a:ext>
            </a:extLst>
          </p:cNvPr>
          <p:cNvSpPr txBox="1"/>
          <p:nvPr/>
        </p:nvSpPr>
        <p:spPr>
          <a:xfrm>
            <a:off x="5665897" y="1745643"/>
            <a:ext cx="1508045"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Install &amp; Config Software</a:t>
            </a:r>
          </a:p>
        </p:txBody>
      </p:sp>
      <p:sp>
        <p:nvSpPr>
          <p:cNvPr id="16" name="Chevron 15">
            <a:extLst>
              <a:ext uri="{FF2B5EF4-FFF2-40B4-BE49-F238E27FC236}">
                <a16:creationId xmlns:a16="http://schemas.microsoft.com/office/drawing/2014/main" id="{FEB14B8F-9B8B-9840-8CFA-69662AD17EB6}"/>
              </a:ext>
            </a:extLst>
          </p:cNvPr>
          <p:cNvSpPr/>
          <p:nvPr/>
        </p:nvSpPr>
        <p:spPr>
          <a:xfrm>
            <a:off x="1134213" y="1616576"/>
            <a:ext cx="1662028" cy="87169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18" name="TextBox 17">
            <a:extLst>
              <a:ext uri="{FF2B5EF4-FFF2-40B4-BE49-F238E27FC236}">
                <a16:creationId xmlns:a16="http://schemas.microsoft.com/office/drawing/2014/main" id="{8AC45CEA-D222-8A4E-960C-2C7FB72E85F8}"/>
              </a:ext>
            </a:extLst>
          </p:cNvPr>
          <p:cNvSpPr txBox="1"/>
          <p:nvPr/>
        </p:nvSpPr>
        <p:spPr>
          <a:xfrm>
            <a:off x="1429651" y="1735302"/>
            <a:ext cx="1135986"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Read</a:t>
            </a:r>
          </a:p>
          <a:p>
            <a:pPr algn="ctr"/>
            <a:r>
              <a:rPr lang="en-US">
                <a:latin typeface="Avenir Next Condensed Medium" panose="020B0506020202020204" pitchFamily="34" charset="0"/>
                <a:cs typeface="Calibri"/>
              </a:rPr>
              <a:t>Reports</a:t>
            </a:r>
          </a:p>
        </p:txBody>
      </p:sp>
      <p:pic>
        <p:nvPicPr>
          <p:cNvPr id="19" name="Picture 18">
            <a:extLst>
              <a:ext uri="{FF2B5EF4-FFF2-40B4-BE49-F238E27FC236}">
                <a16:creationId xmlns:a16="http://schemas.microsoft.com/office/drawing/2014/main" id="{F69FF7DF-72D9-5945-976E-1A32757709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1436" y="1747527"/>
            <a:ext cx="613059" cy="613059"/>
          </a:xfrm>
          <a:prstGeom prst="rect">
            <a:avLst/>
          </a:prstGeom>
        </p:spPr>
      </p:pic>
      <p:sp>
        <p:nvSpPr>
          <p:cNvPr id="20" name="Chevron 19">
            <a:extLst>
              <a:ext uri="{FF2B5EF4-FFF2-40B4-BE49-F238E27FC236}">
                <a16:creationId xmlns:a16="http://schemas.microsoft.com/office/drawing/2014/main" id="{FE6C4522-B54A-014C-AB9B-3DB43E309455}"/>
              </a:ext>
            </a:extLst>
          </p:cNvPr>
          <p:cNvSpPr/>
          <p:nvPr/>
        </p:nvSpPr>
        <p:spPr>
          <a:xfrm>
            <a:off x="7729618" y="1607746"/>
            <a:ext cx="1796333" cy="880523"/>
          </a:xfrm>
          <a:prstGeom prst="chevro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1" name="TextBox 20">
            <a:extLst>
              <a:ext uri="{FF2B5EF4-FFF2-40B4-BE49-F238E27FC236}">
                <a16:creationId xmlns:a16="http://schemas.microsoft.com/office/drawing/2014/main" id="{1E7B6358-5D37-C347-9580-3F828C3F5811}"/>
              </a:ext>
            </a:extLst>
          </p:cNvPr>
          <p:cNvSpPr txBox="1"/>
          <p:nvPr/>
        </p:nvSpPr>
        <p:spPr>
          <a:xfrm>
            <a:off x="8046308" y="1745643"/>
            <a:ext cx="12839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Trigger Vulnerability</a:t>
            </a:r>
          </a:p>
        </p:txBody>
      </p:sp>
      <p:pic>
        <p:nvPicPr>
          <p:cNvPr id="22" name="Picture 21">
            <a:extLst>
              <a:ext uri="{FF2B5EF4-FFF2-40B4-BE49-F238E27FC236}">
                <a16:creationId xmlns:a16="http://schemas.microsoft.com/office/drawing/2014/main" id="{F2D75688-8B8A-DF41-A4E2-06C09401FE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3041" y="1762174"/>
            <a:ext cx="507627" cy="651198"/>
          </a:xfrm>
          <a:prstGeom prst="rect">
            <a:avLst/>
          </a:prstGeom>
        </p:spPr>
      </p:pic>
      <p:sp>
        <p:nvSpPr>
          <p:cNvPr id="23" name="Chevron 22">
            <a:extLst>
              <a:ext uri="{FF2B5EF4-FFF2-40B4-BE49-F238E27FC236}">
                <a16:creationId xmlns:a16="http://schemas.microsoft.com/office/drawing/2014/main" id="{74A0E323-E06A-154B-8B0B-7826E8CD712F}"/>
              </a:ext>
            </a:extLst>
          </p:cNvPr>
          <p:cNvSpPr/>
          <p:nvPr/>
        </p:nvSpPr>
        <p:spPr>
          <a:xfrm>
            <a:off x="9836855" y="1616578"/>
            <a:ext cx="1812443" cy="871691"/>
          </a:xfrm>
          <a:prstGeom prst="chevr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Calibri"/>
            </a:endParaRPr>
          </a:p>
        </p:txBody>
      </p:sp>
      <p:sp>
        <p:nvSpPr>
          <p:cNvPr id="25" name="TextBox 24">
            <a:extLst>
              <a:ext uri="{FF2B5EF4-FFF2-40B4-BE49-F238E27FC236}">
                <a16:creationId xmlns:a16="http://schemas.microsoft.com/office/drawing/2014/main" id="{142996C8-B922-474E-A407-9CFD1AFA8DF5}"/>
              </a:ext>
            </a:extLst>
          </p:cNvPr>
          <p:cNvSpPr txBox="1"/>
          <p:nvPr/>
        </p:nvSpPr>
        <p:spPr>
          <a:xfrm>
            <a:off x="10158655" y="1716236"/>
            <a:ext cx="1310640" cy="646331"/>
          </a:xfrm>
          <a:prstGeom prst="rect">
            <a:avLst/>
          </a:prstGeom>
          <a:noFill/>
        </p:spPr>
        <p:txBody>
          <a:bodyPr wrap="square" rtlCol="0">
            <a:spAutoFit/>
          </a:bodyPr>
          <a:lstStyle/>
          <a:p>
            <a:pPr algn="ctr"/>
            <a:r>
              <a:rPr lang="en-US">
                <a:latin typeface="Avenir Next Condensed Medium" panose="020B0506020202020204" pitchFamily="34" charset="0"/>
                <a:cs typeface="Calibri"/>
              </a:rPr>
              <a:t>Verify</a:t>
            </a:r>
          </a:p>
          <a:p>
            <a:pPr algn="ctr"/>
            <a:r>
              <a:rPr lang="en-US">
                <a:latin typeface="Avenir Next Condensed Medium" panose="020B0506020202020204" pitchFamily="34" charset="0"/>
                <a:cs typeface="Calibri"/>
              </a:rPr>
              <a:t>Vulnerability</a:t>
            </a:r>
          </a:p>
        </p:txBody>
      </p:sp>
      <p:sp>
        <p:nvSpPr>
          <p:cNvPr id="5" name="Footer Placeholder 4">
            <a:extLst>
              <a:ext uri="{FF2B5EF4-FFF2-40B4-BE49-F238E27FC236}">
                <a16:creationId xmlns:a16="http://schemas.microsoft.com/office/drawing/2014/main" id="{24A24800-5BA9-1944-A35C-A648EFF7FEF1}"/>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86354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50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checkerboard(across)">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ppt_x"/>
                                          </p:val>
                                        </p:tav>
                                        <p:tav tm="100000">
                                          <p:val>
                                            <p:strVal val="#ppt_x"/>
                                          </p:val>
                                        </p:tav>
                                      </p:tavLst>
                                    </p:anim>
                                    <p:anim calcmode="lin" valueType="num">
                                      <p:cBhvr additive="base">
                                        <p:cTn id="1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D5806FF-BB43-5545-88D4-DF3AF1CAE16D}"/>
              </a:ext>
            </a:extLst>
          </p:cNvPr>
          <p:cNvPicPr>
            <a:picLocks noChangeAspect="1"/>
          </p:cNvPicPr>
          <p:nvPr/>
        </p:nvPicPr>
        <p:blipFill>
          <a:blip r:embed="rId3"/>
          <a:stretch>
            <a:fillRect/>
          </a:stretch>
        </p:blipFill>
        <p:spPr>
          <a:xfrm>
            <a:off x="5371998" y="4897940"/>
            <a:ext cx="1137867" cy="1232886"/>
          </a:xfrm>
          <a:prstGeom prst="rect">
            <a:avLst/>
          </a:prstGeom>
          <a:ln w="25400">
            <a:noFill/>
          </a:ln>
        </p:spPr>
      </p:pic>
      <p:pic>
        <p:nvPicPr>
          <p:cNvPr id="43" name="Picture 42">
            <a:extLst>
              <a:ext uri="{FF2B5EF4-FFF2-40B4-BE49-F238E27FC236}">
                <a16:creationId xmlns:a16="http://schemas.microsoft.com/office/drawing/2014/main" id="{69099C26-D2B8-BC4A-B8C6-69C69BC212A8}"/>
              </a:ext>
            </a:extLst>
          </p:cNvPr>
          <p:cNvPicPr>
            <a:picLocks noChangeAspect="1"/>
          </p:cNvPicPr>
          <p:nvPr/>
        </p:nvPicPr>
        <p:blipFill>
          <a:blip r:embed="rId4"/>
          <a:stretch>
            <a:fillRect/>
          </a:stretch>
        </p:blipFill>
        <p:spPr>
          <a:xfrm>
            <a:off x="8316704" y="2158863"/>
            <a:ext cx="2061451" cy="1084270"/>
          </a:xfrm>
          <a:prstGeom prst="rect">
            <a:avLst/>
          </a:prstGeom>
        </p:spPr>
      </p:pic>
      <p:pic>
        <p:nvPicPr>
          <p:cNvPr id="32" name="Picture 31">
            <a:extLst>
              <a:ext uri="{FF2B5EF4-FFF2-40B4-BE49-F238E27FC236}">
                <a16:creationId xmlns:a16="http://schemas.microsoft.com/office/drawing/2014/main" id="{44307667-72A2-1045-8AEF-A4BA5EB336FB}"/>
              </a:ext>
            </a:extLst>
          </p:cNvPr>
          <p:cNvPicPr>
            <a:picLocks noChangeAspect="1"/>
          </p:cNvPicPr>
          <p:nvPr/>
        </p:nvPicPr>
        <p:blipFill>
          <a:blip r:embed="rId5"/>
          <a:stretch>
            <a:fillRect/>
          </a:stretch>
        </p:blipFill>
        <p:spPr>
          <a:xfrm>
            <a:off x="6319445" y="1966320"/>
            <a:ext cx="2482022" cy="907838"/>
          </a:xfrm>
          <a:prstGeom prst="rect">
            <a:avLst/>
          </a:prstGeom>
        </p:spPr>
      </p:pic>
      <p:pic>
        <p:nvPicPr>
          <p:cNvPr id="37" name="Picture 36">
            <a:extLst>
              <a:ext uri="{FF2B5EF4-FFF2-40B4-BE49-F238E27FC236}">
                <a16:creationId xmlns:a16="http://schemas.microsoft.com/office/drawing/2014/main" id="{493C7968-9BE4-6342-B526-9506502A677F}"/>
              </a:ext>
            </a:extLst>
          </p:cNvPr>
          <p:cNvPicPr>
            <a:picLocks noChangeAspect="1"/>
          </p:cNvPicPr>
          <p:nvPr/>
        </p:nvPicPr>
        <p:blipFill>
          <a:blip r:embed="rId6"/>
          <a:stretch>
            <a:fillRect/>
          </a:stretch>
        </p:blipFill>
        <p:spPr>
          <a:xfrm>
            <a:off x="2612878" y="2012619"/>
            <a:ext cx="1101642" cy="1101642"/>
          </a:xfrm>
          <a:prstGeom prst="rect">
            <a:avLst/>
          </a:prstGeom>
        </p:spPr>
      </p:pic>
      <p:sp>
        <p:nvSpPr>
          <p:cNvPr id="2" name="Title 1">
            <a:extLst>
              <a:ext uri="{FF2B5EF4-FFF2-40B4-BE49-F238E27FC236}">
                <a16:creationId xmlns:a16="http://schemas.microsoft.com/office/drawing/2014/main" id="{E8DE507E-3EC7-0F4F-82B0-A558E9E996F6}"/>
              </a:ext>
            </a:extLst>
          </p:cNvPr>
          <p:cNvSpPr>
            <a:spLocks noGrp="1"/>
          </p:cNvSpPr>
          <p:nvPr>
            <p:ph type="title"/>
          </p:nvPr>
        </p:nvSpPr>
        <p:spPr>
          <a:xfrm>
            <a:off x="838199" y="365760"/>
            <a:ext cx="10515601" cy="1190356"/>
          </a:xfrm>
        </p:spPr>
        <p:txBody>
          <a:bodyPr>
            <a:noAutofit/>
          </a:bodyPr>
          <a:lstStyle/>
          <a:p>
            <a:r>
              <a:rPr lang="en-US" altLang="zh-CN"/>
              <a:t>Cybersecurity</a:t>
            </a:r>
            <a:r>
              <a:rPr lang="zh-CN" altLang="en-US"/>
              <a:t> </a:t>
            </a:r>
            <a:r>
              <a:rPr lang="en-US" altLang="zh-CN"/>
              <a:t>Attacks</a:t>
            </a:r>
            <a:r>
              <a:rPr lang="zh-CN" altLang="en-US"/>
              <a:t> </a:t>
            </a:r>
            <a:r>
              <a:rPr lang="en-US" altLang="zh-CN"/>
              <a:t>Caused</a:t>
            </a:r>
            <a:r>
              <a:rPr lang="zh-CN" altLang="en-US"/>
              <a:t> </a:t>
            </a:r>
            <a:r>
              <a:rPr lang="en-US" altLang="zh-CN"/>
              <a:t>By</a:t>
            </a:r>
            <a:r>
              <a:rPr lang="zh-CN" altLang="en-US"/>
              <a:t> </a:t>
            </a:r>
            <a:r>
              <a:rPr lang="en-US" altLang="zh-CN"/>
              <a:t>Vulnerabilities</a:t>
            </a:r>
            <a:endParaRPr lang="en-US"/>
          </a:p>
        </p:txBody>
      </p:sp>
      <p:sp>
        <p:nvSpPr>
          <p:cNvPr id="4" name="Footer Placeholder 3">
            <a:extLst>
              <a:ext uri="{FF2B5EF4-FFF2-40B4-BE49-F238E27FC236}">
                <a16:creationId xmlns:a16="http://schemas.microsoft.com/office/drawing/2014/main" id="{85CFA8E0-1490-034B-A20A-98390993613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5" name="Slide Number Placeholder 4">
            <a:extLst>
              <a:ext uri="{FF2B5EF4-FFF2-40B4-BE49-F238E27FC236}">
                <a16:creationId xmlns:a16="http://schemas.microsoft.com/office/drawing/2014/main" id="{CD3219BF-AC30-AA4F-B044-F7A7162F2239}"/>
              </a:ext>
            </a:extLst>
          </p:cNvPr>
          <p:cNvSpPr>
            <a:spLocks noGrp="1"/>
          </p:cNvSpPr>
          <p:nvPr>
            <p:ph type="sldNum" sz="quarter" idx="12"/>
          </p:nvPr>
        </p:nvSpPr>
        <p:spPr/>
        <p:txBody>
          <a:bodyPr/>
          <a:lstStyle/>
          <a:p>
            <a:fld id="{F8061FB7-9699-2F4A-B4E4-1A11C5385D5F}" type="slidenum">
              <a:rPr lang="en-US" smtClean="0"/>
              <a:pPr/>
              <a:t>2</a:t>
            </a:fld>
            <a:endParaRPr lang="en-US"/>
          </a:p>
        </p:txBody>
      </p:sp>
      <p:pic>
        <p:nvPicPr>
          <p:cNvPr id="23" name="图片 6" descr="图片包含 物体&#10;&#10;已生成极高可信度的说明">
            <a:extLst>
              <a:ext uri="{FF2B5EF4-FFF2-40B4-BE49-F238E27FC236}">
                <a16:creationId xmlns:a16="http://schemas.microsoft.com/office/drawing/2014/main" id="{65A19283-BCBC-AB45-9DAB-05A6B1B58F8D}"/>
              </a:ext>
            </a:extLst>
          </p:cNvPr>
          <p:cNvPicPr>
            <a:picLocks noChangeAspect="1"/>
          </p:cNvPicPr>
          <p:nvPr/>
        </p:nvPicPr>
        <p:blipFill>
          <a:blip r:embed="rId7"/>
          <a:stretch>
            <a:fillRect/>
          </a:stretch>
        </p:blipFill>
        <p:spPr>
          <a:xfrm>
            <a:off x="3236435" y="4733342"/>
            <a:ext cx="1169718" cy="1247212"/>
          </a:xfrm>
          <a:prstGeom prst="rect">
            <a:avLst/>
          </a:prstGeom>
        </p:spPr>
      </p:pic>
      <p:pic>
        <p:nvPicPr>
          <p:cNvPr id="26" name="Picture 25">
            <a:extLst>
              <a:ext uri="{FF2B5EF4-FFF2-40B4-BE49-F238E27FC236}">
                <a16:creationId xmlns:a16="http://schemas.microsoft.com/office/drawing/2014/main" id="{3548B5C0-57FE-074A-92AF-420B89A5C8CD}"/>
              </a:ext>
            </a:extLst>
          </p:cNvPr>
          <p:cNvPicPr>
            <a:picLocks noChangeAspect="1"/>
          </p:cNvPicPr>
          <p:nvPr/>
        </p:nvPicPr>
        <p:blipFill>
          <a:blip r:embed="rId8"/>
          <a:stretch>
            <a:fillRect/>
          </a:stretch>
        </p:blipFill>
        <p:spPr>
          <a:xfrm>
            <a:off x="7164540" y="4723164"/>
            <a:ext cx="1934982" cy="1083589"/>
          </a:xfrm>
          <a:prstGeom prst="rect">
            <a:avLst/>
          </a:prstGeom>
        </p:spPr>
      </p:pic>
      <p:sp>
        <p:nvSpPr>
          <p:cNvPr id="28" name="TextBox 27">
            <a:extLst>
              <a:ext uri="{FF2B5EF4-FFF2-40B4-BE49-F238E27FC236}">
                <a16:creationId xmlns:a16="http://schemas.microsoft.com/office/drawing/2014/main" id="{6C461E8E-FFBA-E74C-892E-B21662B4B27D}"/>
              </a:ext>
            </a:extLst>
          </p:cNvPr>
          <p:cNvSpPr txBox="1"/>
          <p:nvPr/>
        </p:nvSpPr>
        <p:spPr>
          <a:xfrm>
            <a:off x="8255639" y="3262014"/>
            <a:ext cx="1435447" cy="461665"/>
          </a:xfrm>
          <a:prstGeom prst="rect">
            <a:avLst/>
          </a:prstGeom>
          <a:noFill/>
          <a:ln cmpd="dbl">
            <a:noFill/>
          </a:ln>
        </p:spPr>
        <p:txBody>
          <a:bodyPr wrap="square" rtlCol="0">
            <a:spAutoFit/>
          </a:bodyPr>
          <a:lstStyle/>
          <a:p>
            <a:r>
              <a:rPr lang="en-US" sz="2400" i="1">
                <a:solidFill>
                  <a:srgbClr val="FF0000"/>
                </a:solidFill>
                <a:latin typeface="Avenir Next Condensed" panose="020B0506020202020204" pitchFamily="34" charset="0"/>
              </a:rPr>
              <a:t>Double Kill</a:t>
            </a:r>
          </a:p>
        </p:txBody>
      </p:sp>
      <p:sp>
        <p:nvSpPr>
          <p:cNvPr id="29" name="TextBox 28">
            <a:extLst>
              <a:ext uri="{FF2B5EF4-FFF2-40B4-BE49-F238E27FC236}">
                <a16:creationId xmlns:a16="http://schemas.microsoft.com/office/drawing/2014/main" id="{3179C485-FF74-A34B-8179-7F1A0C61CE34}"/>
              </a:ext>
            </a:extLst>
          </p:cNvPr>
          <p:cNvSpPr txBox="1"/>
          <p:nvPr/>
        </p:nvSpPr>
        <p:spPr>
          <a:xfrm>
            <a:off x="5715810" y="2877978"/>
            <a:ext cx="1435446" cy="461665"/>
          </a:xfrm>
          <a:prstGeom prst="rect">
            <a:avLst/>
          </a:prstGeom>
          <a:noFill/>
        </p:spPr>
        <p:txBody>
          <a:bodyPr wrap="square" rtlCol="0">
            <a:spAutoFit/>
          </a:bodyPr>
          <a:lstStyle/>
          <a:p>
            <a:r>
              <a:rPr lang="en-US" sz="2400" i="1">
                <a:solidFill>
                  <a:srgbClr val="FF0000"/>
                </a:solidFill>
                <a:latin typeface="Avenir Next Condensed" panose="020B0506020202020204" pitchFamily="34" charset="0"/>
              </a:rPr>
              <a:t>Stack Clash</a:t>
            </a:r>
          </a:p>
        </p:txBody>
      </p:sp>
      <p:pic>
        <p:nvPicPr>
          <p:cNvPr id="30" name="Picture 29">
            <a:extLst>
              <a:ext uri="{FF2B5EF4-FFF2-40B4-BE49-F238E27FC236}">
                <a16:creationId xmlns:a16="http://schemas.microsoft.com/office/drawing/2014/main" id="{C3530EE6-6148-D443-A251-FCAFF33E4567}"/>
              </a:ext>
            </a:extLst>
          </p:cNvPr>
          <p:cNvPicPr>
            <a:picLocks noChangeAspect="1"/>
          </p:cNvPicPr>
          <p:nvPr/>
        </p:nvPicPr>
        <p:blipFill>
          <a:blip r:embed="rId9"/>
          <a:stretch>
            <a:fillRect/>
          </a:stretch>
        </p:blipFill>
        <p:spPr>
          <a:xfrm>
            <a:off x="9262173" y="4383888"/>
            <a:ext cx="1161658" cy="838975"/>
          </a:xfrm>
          <a:prstGeom prst="rect">
            <a:avLst/>
          </a:prstGeom>
        </p:spPr>
      </p:pic>
      <p:sp>
        <p:nvSpPr>
          <p:cNvPr id="31" name="TextBox 30">
            <a:extLst>
              <a:ext uri="{FF2B5EF4-FFF2-40B4-BE49-F238E27FC236}">
                <a16:creationId xmlns:a16="http://schemas.microsoft.com/office/drawing/2014/main" id="{0F183A9C-A282-F543-A11A-8DBE7A77AA87}"/>
              </a:ext>
            </a:extLst>
          </p:cNvPr>
          <p:cNvSpPr txBox="1"/>
          <p:nvPr/>
        </p:nvSpPr>
        <p:spPr>
          <a:xfrm>
            <a:off x="2605499" y="4382915"/>
            <a:ext cx="1656864" cy="461665"/>
          </a:xfrm>
          <a:prstGeom prst="rect">
            <a:avLst/>
          </a:prstGeom>
          <a:noFill/>
        </p:spPr>
        <p:txBody>
          <a:bodyPr wrap="square" rtlCol="0">
            <a:spAutoFit/>
          </a:bodyPr>
          <a:lstStyle/>
          <a:p>
            <a:r>
              <a:rPr lang="en-US" sz="2400" i="1">
                <a:solidFill>
                  <a:srgbClr val="FF0000"/>
                </a:solidFill>
                <a:latin typeface="Avenir Next Condensed" panose="020B0506020202020204" pitchFamily="34" charset="0"/>
              </a:rPr>
              <a:t>Double </a:t>
            </a:r>
            <a:r>
              <a:rPr lang="en-US" altLang="zh-CN" sz="2400" i="1">
                <a:solidFill>
                  <a:srgbClr val="FF0000"/>
                </a:solidFill>
                <a:latin typeface="Avenir Next Condensed" panose="020B0506020202020204" pitchFamily="34" charset="0"/>
              </a:rPr>
              <a:t>Fetch</a:t>
            </a:r>
            <a:endParaRPr lang="en-US" sz="2400" i="1">
              <a:solidFill>
                <a:srgbClr val="FF0000"/>
              </a:solidFill>
              <a:latin typeface="Avenir Next Condensed" panose="020B0506020202020204" pitchFamily="34" charset="0"/>
            </a:endParaRPr>
          </a:p>
        </p:txBody>
      </p:sp>
      <p:pic>
        <p:nvPicPr>
          <p:cNvPr id="34" name="Picture 33">
            <a:extLst>
              <a:ext uri="{FF2B5EF4-FFF2-40B4-BE49-F238E27FC236}">
                <a16:creationId xmlns:a16="http://schemas.microsoft.com/office/drawing/2014/main" id="{80BDAD0C-C66A-E54E-BBF1-13457E48DA72}"/>
              </a:ext>
            </a:extLst>
          </p:cNvPr>
          <p:cNvPicPr>
            <a:picLocks noChangeAspect="1"/>
          </p:cNvPicPr>
          <p:nvPr/>
        </p:nvPicPr>
        <p:blipFill>
          <a:blip r:embed="rId10"/>
          <a:stretch>
            <a:fillRect/>
          </a:stretch>
        </p:blipFill>
        <p:spPr>
          <a:xfrm>
            <a:off x="3848806" y="2751074"/>
            <a:ext cx="1837956" cy="1181543"/>
          </a:xfrm>
          <a:prstGeom prst="rect">
            <a:avLst/>
          </a:prstGeom>
        </p:spPr>
      </p:pic>
      <p:pic>
        <p:nvPicPr>
          <p:cNvPr id="36" name="Picture 35">
            <a:extLst>
              <a:ext uri="{FF2B5EF4-FFF2-40B4-BE49-F238E27FC236}">
                <a16:creationId xmlns:a16="http://schemas.microsoft.com/office/drawing/2014/main" id="{3BC2CBD8-4538-9F41-96D7-3FFE9CEF4F5A}"/>
              </a:ext>
            </a:extLst>
          </p:cNvPr>
          <p:cNvPicPr>
            <a:picLocks noChangeAspect="1"/>
          </p:cNvPicPr>
          <p:nvPr/>
        </p:nvPicPr>
        <p:blipFill>
          <a:blip r:embed="rId11"/>
          <a:stretch>
            <a:fillRect/>
          </a:stretch>
        </p:blipFill>
        <p:spPr>
          <a:xfrm>
            <a:off x="4433792" y="5019984"/>
            <a:ext cx="1010220" cy="1085051"/>
          </a:xfrm>
          <a:prstGeom prst="rect">
            <a:avLst/>
          </a:prstGeom>
        </p:spPr>
      </p:pic>
      <p:pic>
        <p:nvPicPr>
          <p:cNvPr id="38" name="Picture 37">
            <a:extLst>
              <a:ext uri="{FF2B5EF4-FFF2-40B4-BE49-F238E27FC236}">
                <a16:creationId xmlns:a16="http://schemas.microsoft.com/office/drawing/2014/main" id="{5C36E9C2-B0ED-9D43-A525-19E603B7F742}"/>
              </a:ext>
            </a:extLst>
          </p:cNvPr>
          <p:cNvPicPr>
            <a:picLocks noChangeAspect="1"/>
          </p:cNvPicPr>
          <p:nvPr/>
        </p:nvPicPr>
        <p:blipFill>
          <a:blip r:embed="rId12"/>
          <a:stretch>
            <a:fillRect/>
          </a:stretch>
        </p:blipFill>
        <p:spPr>
          <a:xfrm>
            <a:off x="4459135" y="1755152"/>
            <a:ext cx="968835" cy="963453"/>
          </a:xfrm>
          <a:prstGeom prst="rect">
            <a:avLst/>
          </a:prstGeom>
        </p:spPr>
      </p:pic>
      <p:pic>
        <p:nvPicPr>
          <p:cNvPr id="39" name="Picture 38">
            <a:extLst>
              <a:ext uri="{FF2B5EF4-FFF2-40B4-BE49-F238E27FC236}">
                <a16:creationId xmlns:a16="http://schemas.microsoft.com/office/drawing/2014/main" id="{6A5CF0F3-8002-9042-8A69-4055F4A80758}"/>
              </a:ext>
            </a:extLst>
          </p:cNvPr>
          <p:cNvPicPr>
            <a:picLocks noChangeAspect="1"/>
          </p:cNvPicPr>
          <p:nvPr/>
        </p:nvPicPr>
        <p:blipFill>
          <a:blip r:embed="rId13"/>
          <a:stretch>
            <a:fillRect/>
          </a:stretch>
        </p:blipFill>
        <p:spPr>
          <a:xfrm>
            <a:off x="9762792" y="3515953"/>
            <a:ext cx="1463900" cy="819784"/>
          </a:xfrm>
          <a:prstGeom prst="rect">
            <a:avLst/>
          </a:prstGeom>
        </p:spPr>
      </p:pic>
      <p:sp>
        <p:nvSpPr>
          <p:cNvPr id="40" name="TextBox 39">
            <a:extLst>
              <a:ext uri="{FF2B5EF4-FFF2-40B4-BE49-F238E27FC236}">
                <a16:creationId xmlns:a16="http://schemas.microsoft.com/office/drawing/2014/main" id="{820E7FEA-D16D-4147-A4AF-7C586637959F}"/>
              </a:ext>
            </a:extLst>
          </p:cNvPr>
          <p:cNvSpPr txBox="1"/>
          <p:nvPr/>
        </p:nvSpPr>
        <p:spPr>
          <a:xfrm>
            <a:off x="1587853" y="4489551"/>
            <a:ext cx="1359040" cy="830997"/>
          </a:xfrm>
          <a:prstGeom prst="rect">
            <a:avLst/>
          </a:prstGeom>
          <a:noFill/>
        </p:spPr>
        <p:txBody>
          <a:bodyPr wrap="square" rtlCol="0">
            <a:spAutoFit/>
          </a:bodyPr>
          <a:lstStyle/>
          <a:p>
            <a:pPr algn="ctr"/>
            <a:r>
              <a:rPr lang="en-US" sz="2400" i="1">
                <a:solidFill>
                  <a:srgbClr val="FF0000"/>
                </a:solidFill>
                <a:latin typeface="Avenir Next Condensed" panose="020B0506020202020204" pitchFamily="34" charset="0"/>
              </a:rPr>
              <a:t>Java Deserialize</a:t>
            </a:r>
          </a:p>
        </p:txBody>
      </p:sp>
      <p:pic>
        <p:nvPicPr>
          <p:cNvPr id="7" name="Picture 6">
            <a:extLst>
              <a:ext uri="{FF2B5EF4-FFF2-40B4-BE49-F238E27FC236}">
                <a16:creationId xmlns:a16="http://schemas.microsoft.com/office/drawing/2014/main" id="{DC5E12BD-2373-9145-BCAE-F42512B16BAB}"/>
              </a:ext>
            </a:extLst>
          </p:cNvPr>
          <p:cNvPicPr>
            <a:picLocks noChangeAspect="1"/>
          </p:cNvPicPr>
          <p:nvPr/>
        </p:nvPicPr>
        <p:blipFill>
          <a:blip r:embed="rId14"/>
          <a:stretch>
            <a:fillRect/>
          </a:stretch>
        </p:blipFill>
        <p:spPr>
          <a:xfrm>
            <a:off x="9995015" y="2739708"/>
            <a:ext cx="711200" cy="711200"/>
          </a:xfrm>
          <a:prstGeom prst="rect">
            <a:avLst/>
          </a:prstGeom>
        </p:spPr>
      </p:pic>
      <p:pic>
        <p:nvPicPr>
          <p:cNvPr id="35" name="Picture 34">
            <a:extLst>
              <a:ext uri="{FF2B5EF4-FFF2-40B4-BE49-F238E27FC236}">
                <a16:creationId xmlns:a16="http://schemas.microsoft.com/office/drawing/2014/main" id="{70A640E5-AEC5-814E-83B2-B5A33E569A78}"/>
              </a:ext>
            </a:extLst>
          </p:cNvPr>
          <p:cNvPicPr>
            <a:picLocks noChangeAspect="1"/>
          </p:cNvPicPr>
          <p:nvPr/>
        </p:nvPicPr>
        <p:blipFill>
          <a:blip r:embed="rId15"/>
          <a:stretch>
            <a:fillRect/>
          </a:stretch>
        </p:blipFill>
        <p:spPr>
          <a:xfrm>
            <a:off x="5715810" y="1715112"/>
            <a:ext cx="1066271" cy="1066271"/>
          </a:xfrm>
          <a:prstGeom prst="rect">
            <a:avLst/>
          </a:prstGeom>
        </p:spPr>
      </p:pic>
      <p:sp>
        <p:nvSpPr>
          <p:cNvPr id="3" name="Oval 2">
            <a:extLst>
              <a:ext uri="{FF2B5EF4-FFF2-40B4-BE49-F238E27FC236}">
                <a16:creationId xmlns:a16="http://schemas.microsoft.com/office/drawing/2014/main" id="{2D175B05-A4DE-6449-9D29-1229F04A43E4}"/>
              </a:ext>
            </a:extLst>
          </p:cNvPr>
          <p:cNvSpPr/>
          <p:nvPr/>
        </p:nvSpPr>
        <p:spPr>
          <a:xfrm>
            <a:off x="838199" y="1633537"/>
            <a:ext cx="10515601" cy="4615606"/>
          </a:xfrm>
          <a:prstGeom prst="ellipse">
            <a:avLst/>
          </a:prstGeom>
          <a:no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B0403E4-B423-7449-B390-32BDE6E0CB68}"/>
              </a:ext>
            </a:extLst>
          </p:cNvPr>
          <p:cNvPicPr>
            <a:picLocks noChangeAspect="1"/>
          </p:cNvPicPr>
          <p:nvPr/>
        </p:nvPicPr>
        <p:blipFill>
          <a:blip r:embed="rId16"/>
          <a:stretch>
            <a:fillRect/>
          </a:stretch>
        </p:blipFill>
        <p:spPr>
          <a:xfrm>
            <a:off x="4140591" y="3981128"/>
            <a:ext cx="1734555" cy="906445"/>
          </a:xfrm>
          <a:prstGeom prst="rect">
            <a:avLst/>
          </a:prstGeom>
        </p:spPr>
      </p:pic>
      <p:pic>
        <p:nvPicPr>
          <p:cNvPr id="6" name="Picture 5">
            <a:extLst>
              <a:ext uri="{FF2B5EF4-FFF2-40B4-BE49-F238E27FC236}">
                <a16:creationId xmlns:a16="http://schemas.microsoft.com/office/drawing/2014/main" id="{4A324134-B2D5-384C-A69E-94A914B9306D}"/>
              </a:ext>
            </a:extLst>
          </p:cNvPr>
          <p:cNvPicPr>
            <a:picLocks noChangeAspect="1"/>
          </p:cNvPicPr>
          <p:nvPr/>
        </p:nvPicPr>
        <p:blipFill>
          <a:blip r:embed="rId17"/>
          <a:stretch>
            <a:fillRect/>
          </a:stretch>
        </p:blipFill>
        <p:spPr>
          <a:xfrm>
            <a:off x="6420508" y="4580346"/>
            <a:ext cx="664601" cy="1083589"/>
          </a:xfrm>
          <a:prstGeom prst="rect">
            <a:avLst/>
          </a:prstGeom>
        </p:spPr>
      </p:pic>
      <p:pic>
        <p:nvPicPr>
          <p:cNvPr id="9" name="Picture 8">
            <a:extLst>
              <a:ext uri="{FF2B5EF4-FFF2-40B4-BE49-F238E27FC236}">
                <a16:creationId xmlns:a16="http://schemas.microsoft.com/office/drawing/2014/main" id="{927706DB-8215-FF44-AA89-2848C2884F34}"/>
              </a:ext>
            </a:extLst>
          </p:cNvPr>
          <p:cNvPicPr>
            <a:picLocks noChangeAspect="1"/>
          </p:cNvPicPr>
          <p:nvPr/>
        </p:nvPicPr>
        <p:blipFill>
          <a:blip r:embed="rId18"/>
          <a:stretch>
            <a:fillRect/>
          </a:stretch>
        </p:blipFill>
        <p:spPr>
          <a:xfrm>
            <a:off x="8290414" y="3676581"/>
            <a:ext cx="1206500" cy="952500"/>
          </a:xfrm>
          <a:prstGeom prst="rect">
            <a:avLst/>
          </a:prstGeom>
        </p:spPr>
      </p:pic>
      <p:pic>
        <p:nvPicPr>
          <p:cNvPr id="10" name="图片 8" descr="图片包含 文字&#10;&#10;已生成极高可信度的说明">
            <a:extLst>
              <a:ext uri="{FF2B5EF4-FFF2-40B4-BE49-F238E27FC236}">
                <a16:creationId xmlns:a16="http://schemas.microsoft.com/office/drawing/2014/main" id="{DDB90957-A3AB-ED46-A8EA-B00F6C5AAA82}"/>
              </a:ext>
            </a:extLst>
          </p:cNvPr>
          <p:cNvPicPr>
            <a:picLocks noChangeAspect="1"/>
          </p:cNvPicPr>
          <p:nvPr/>
        </p:nvPicPr>
        <p:blipFill>
          <a:blip r:embed="rId19"/>
          <a:stretch>
            <a:fillRect/>
          </a:stretch>
        </p:blipFill>
        <p:spPr>
          <a:xfrm>
            <a:off x="1045506" y="3391467"/>
            <a:ext cx="1612841" cy="1081254"/>
          </a:xfrm>
          <a:prstGeom prst="rect">
            <a:avLst/>
          </a:prstGeom>
          <a:ln w="25400">
            <a:solidFill>
              <a:srgbClr val="FF0000"/>
            </a:solidFill>
          </a:ln>
        </p:spPr>
      </p:pic>
      <p:pic>
        <p:nvPicPr>
          <p:cNvPr id="11" name="图片 6">
            <a:extLst>
              <a:ext uri="{FF2B5EF4-FFF2-40B4-BE49-F238E27FC236}">
                <a16:creationId xmlns:a16="http://schemas.microsoft.com/office/drawing/2014/main" id="{3323369C-739F-2B49-B755-2E067BAABCF1}"/>
              </a:ext>
            </a:extLst>
          </p:cNvPr>
          <p:cNvPicPr>
            <a:picLocks noChangeAspect="1"/>
          </p:cNvPicPr>
          <p:nvPr/>
        </p:nvPicPr>
        <p:blipFill>
          <a:blip r:embed="rId20"/>
          <a:stretch>
            <a:fillRect/>
          </a:stretch>
        </p:blipFill>
        <p:spPr>
          <a:xfrm>
            <a:off x="2761050" y="3063319"/>
            <a:ext cx="1039971" cy="1273143"/>
          </a:xfrm>
          <a:prstGeom prst="rect">
            <a:avLst/>
          </a:prstGeom>
          <a:ln w="25400">
            <a:solidFill>
              <a:srgbClr val="FF0000"/>
            </a:solidFill>
          </a:ln>
        </p:spPr>
      </p:pic>
      <p:pic>
        <p:nvPicPr>
          <p:cNvPr id="24" name="图片 4">
            <a:extLst>
              <a:ext uri="{FF2B5EF4-FFF2-40B4-BE49-F238E27FC236}">
                <a16:creationId xmlns:a16="http://schemas.microsoft.com/office/drawing/2014/main" id="{7D0EAD1C-31B8-A84A-9EA0-7D8A60ABA5D6}"/>
              </a:ext>
            </a:extLst>
          </p:cNvPr>
          <p:cNvPicPr>
            <a:picLocks noChangeAspect="1"/>
          </p:cNvPicPr>
          <p:nvPr/>
        </p:nvPicPr>
        <p:blipFill>
          <a:blip r:embed="rId21"/>
          <a:stretch>
            <a:fillRect/>
          </a:stretch>
        </p:blipFill>
        <p:spPr>
          <a:xfrm>
            <a:off x="6042658" y="3310402"/>
            <a:ext cx="2153691" cy="1211451"/>
          </a:xfrm>
          <a:prstGeom prst="rect">
            <a:avLst/>
          </a:prstGeom>
          <a:ln w="25400">
            <a:solidFill>
              <a:srgbClr val="FF0000"/>
            </a:solidFill>
          </a:ln>
        </p:spPr>
      </p:pic>
      <p:pic>
        <p:nvPicPr>
          <p:cNvPr id="12" name="Picture 11">
            <a:extLst>
              <a:ext uri="{FF2B5EF4-FFF2-40B4-BE49-F238E27FC236}">
                <a16:creationId xmlns:a16="http://schemas.microsoft.com/office/drawing/2014/main" id="{6C16C4F2-CD17-9C49-B1F5-39C6DB7F7468}"/>
              </a:ext>
            </a:extLst>
          </p:cNvPr>
          <p:cNvPicPr>
            <a:picLocks noChangeAspect="1"/>
          </p:cNvPicPr>
          <p:nvPr/>
        </p:nvPicPr>
        <p:blipFill>
          <a:blip r:embed="rId22"/>
          <a:stretch>
            <a:fillRect/>
          </a:stretch>
        </p:blipFill>
        <p:spPr>
          <a:xfrm>
            <a:off x="1785405" y="2604816"/>
            <a:ext cx="754568" cy="742778"/>
          </a:xfrm>
          <a:prstGeom prst="rect">
            <a:avLst/>
          </a:prstGeom>
        </p:spPr>
      </p:pic>
      <p:sp>
        <p:nvSpPr>
          <p:cNvPr id="8" name="TextBox 7">
            <a:extLst>
              <a:ext uri="{FF2B5EF4-FFF2-40B4-BE49-F238E27FC236}">
                <a16:creationId xmlns:a16="http://schemas.microsoft.com/office/drawing/2014/main" id="{76A75612-AC61-6743-B99A-B5845E965C56}"/>
              </a:ext>
            </a:extLst>
          </p:cNvPr>
          <p:cNvSpPr txBox="1"/>
          <p:nvPr/>
        </p:nvSpPr>
        <p:spPr>
          <a:xfrm>
            <a:off x="781878" y="355158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89512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1000" fill="hold"/>
                                        <p:tgtEl>
                                          <p:spTgt spid="24"/>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1000" fill="hold"/>
                                        <p:tgtEl>
                                          <p:spTgt spid="1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ounded Rectangle 41">
            <a:extLst>
              <a:ext uri="{FF2B5EF4-FFF2-40B4-BE49-F238E27FC236}">
                <a16:creationId xmlns:a16="http://schemas.microsoft.com/office/drawing/2014/main" id="{C8A75038-11A0-D343-B881-60CD7ABCF32D}"/>
              </a:ext>
            </a:extLst>
          </p:cNvPr>
          <p:cNvSpPr/>
          <p:nvPr/>
        </p:nvSpPr>
        <p:spPr>
          <a:xfrm>
            <a:off x="488367" y="1803875"/>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Exploit </a:t>
            </a:r>
            <a:r>
              <a:rPr lang="en-US" err="1">
                <a:solidFill>
                  <a:schemeClr val="tx1"/>
                </a:solidFill>
                <a:latin typeface="Avenir Next Condensed" panose="020B0506020202020204" pitchFamily="34" charset="0"/>
                <a:cs typeface="Calibri"/>
              </a:rPr>
              <a:t>DataBase</a:t>
            </a:r>
            <a:endParaRPr lang="en-US">
              <a:solidFill>
                <a:schemeClr val="tx1"/>
              </a:solidFill>
              <a:latin typeface="Avenir Next Condensed" panose="020B0506020202020204" pitchFamily="34" charset="0"/>
              <a:cs typeface="Calibri"/>
            </a:endParaRPr>
          </a:p>
        </p:txBody>
      </p:sp>
      <p:sp>
        <p:nvSpPr>
          <p:cNvPr id="2" name="Title 1">
            <a:extLst>
              <a:ext uri="{FF2B5EF4-FFF2-40B4-BE49-F238E27FC236}">
                <a16:creationId xmlns:a16="http://schemas.microsoft.com/office/drawing/2014/main" id="{78516680-4AD2-44FA-9AFA-1DC921EE3C52}"/>
              </a:ext>
            </a:extLst>
          </p:cNvPr>
          <p:cNvSpPr>
            <a:spLocks noGrp="1"/>
          </p:cNvSpPr>
          <p:nvPr>
            <p:ph type="title"/>
          </p:nvPr>
        </p:nvSpPr>
        <p:spPr>
          <a:xfrm>
            <a:off x="488367" y="365760"/>
            <a:ext cx="11215264" cy="1325563"/>
          </a:xfrm>
        </p:spPr>
        <p:txBody>
          <a:bodyPr>
            <a:normAutofit/>
          </a:bodyPr>
          <a:lstStyle/>
          <a:p>
            <a:r>
              <a:rPr lang="en-US">
                <a:latin typeface="Avenir Next Condensed" panose="020B0506020202020204" pitchFamily="34" charset="0"/>
                <a:cs typeface="Calibri Light"/>
              </a:rPr>
              <a:t>Reproduction Experiment: controlled information source</a:t>
            </a:r>
            <a:endParaRPr lang="en-US">
              <a:latin typeface="Avenir Next Condensed" panose="020B0506020202020204" pitchFamily="34" charset="0"/>
            </a:endParaRPr>
          </a:p>
        </p:txBody>
      </p:sp>
      <p:sp>
        <p:nvSpPr>
          <p:cNvPr id="3" name="Rectangle 2">
            <a:extLst>
              <a:ext uri="{FF2B5EF4-FFF2-40B4-BE49-F238E27FC236}">
                <a16:creationId xmlns:a16="http://schemas.microsoft.com/office/drawing/2014/main" id="{DB3A641C-6C2E-4580-A780-3B38329453E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D94AE217-B002-064D-930E-50B992DD8A6A}"/>
              </a:ext>
            </a:extLst>
          </p:cNvPr>
          <p:cNvSpPr>
            <a:spLocks noGrp="1"/>
          </p:cNvSpPr>
          <p:nvPr>
            <p:ph type="sldNum" sz="quarter" idx="12"/>
          </p:nvPr>
        </p:nvSpPr>
        <p:spPr/>
        <p:txBody>
          <a:bodyPr/>
          <a:lstStyle/>
          <a:p>
            <a:fld id="{079CB688-378F-4534-BFFE-AF122467FDB7}" type="slidenum">
              <a:rPr lang="zh-CN" altLang="en-US" smtClean="0"/>
              <a:t>20</a:t>
            </a:fld>
            <a:endParaRPr lang="zh-CN" altLang="en-US"/>
          </a:p>
        </p:txBody>
      </p:sp>
      <p:sp>
        <p:nvSpPr>
          <p:cNvPr id="39" name="Rounded Rectangle 38">
            <a:extLst>
              <a:ext uri="{FF2B5EF4-FFF2-40B4-BE49-F238E27FC236}">
                <a16:creationId xmlns:a16="http://schemas.microsoft.com/office/drawing/2014/main" id="{D584914F-0B78-D44D-84F9-65B2B5493049}"/>
              </a:ext>
            </a:extLst>
          </p:cNvPr>
          <p:cNvSpPr/>
          <p:nvPr/>
        </p:nvSpPr>
        <p:spPr>
          <a:xfrm>
            <a:off x="608257" y="2190532"/>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SecurityFocus</a:t>
            </a:r>
          </a:p>
        </p:txBody>
      </p:sp>
      <p:sp>
        <p:nvSpPr>
          <p:cNvPr id="43" name="Rounded Rectangle 42">
            <a:extLst>
              <a:ext uri="{FF2B5EF4-FFF2-40B4-BE49-F238E27FC236}">
                <a16:creationId xmlns:a16="http://schemas.microsoft.com/office/drawing/2014/main" id="{E3CA9D53-9DED-B649-B44A-00ED44B71316}"/>
              </a:ext>
            </a:extLst>
          </p:cNvPr>
          <p:cNvSpPr/>
          <p:nvPr/>
        </p:nvSpPr>
        <p:spPr>
          <a:xfrm>
            <a:off x="712833" y="2499679"/>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Redhat</a:t>
            </a:r>
            <a:r>
              <a:rPr lang="en-US">
                <a:solidFill>
                  <a:schemeClr val="tx1"/>
                </a:solidFill>
                <a:latin typeface="Avenir Next Condensed" panose="020B0506020202020204" pitchFamily="34" charset="0"/>
                <a:cs typeface="Calibri"/>
              </a:rPr>
              <a:t> Bugzilla</a:t>
            </a:r>
          </a:p>
        </p:txBody>
      </p:sp>
      <p:sp>
        <p:nvSpPr>
          <p:cNvPr id="45" name="Rounded Rectangle 44">
            <a:extLst>
              <a:ext uri="{FF2B5EF4-FFF2-40B4-BE49-F238E27FC236}">
                <a16:creationId xmlns:a16="http://schemas.microsoft.com/office/drawing/2014/main" id="{91BD2898-1B98-9B4A-95D0-F8C19C662B36}"/>
              </a:ext>
            </a:extLst>
          </p:cNvPr>
          <p:cNvSpPr/>
          <p:nvPr/>
        </p:nvSpPr>
        <p:spPr>
          <a:xfrm>
            <a:off x="830541" y="2826584"/>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SecurityTracker</a:t>
            </a:r>
            <a:endParaRPr lang="en-US">
              <a:solidFill>
                <a:schemeClr val="tx1"/>
              </a:solidFill>
              <a:latin typeface="Avenir Next Condensed" panose="020B0506020202020204" pitchFamily="34" charset="0"/>
              <a:cs typeface="Calibri"/>
            </a:endParaRPr>
          </a:p>
        </p:txBody>
      </p:sp>
      <p:cxnSp>
        <p:nvCxnSpPr>
          <p:cNvPr id="7" name="Straight Arrow Connector 6">
            <a:extLst>
              <a:ext uri="{FF2B5EF4-FFF2-40B4-BE49-F238E27FC236}">
                <a16:creationId xmlns:a16="http://schemas.microsoft.com/office/drawing/2014/main" id="{50A7867E-D5C7-9C41-9A17-C2C74773CEF5}"/>
              </a:ext>
            </a:extLst>
          </p:cNvPr>
          <p:cNvCxnSpPr>
            <a:cxnSpLocks/>
            <a:endCxn id="78" idx="1"/>
          </p:cNvCxnSpPr>
          <p:nvPr/>
        </p:nvCxnSpPr>
        <p:spPr>
          <a:xfrm>
            <a:off x="2658218" y="2917795"/>
            <a:ext cx="8701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AAD9FB-AB3B-6A43-8B29-B8DFE2ACB6C9}"/>
              </a:ext>
            </a:extLst>
          </p:cNvPr>
          <p:cNvCxnSpPr>
            <a:cxnSpLocks/>
            <a:stCxn id="51" idx="3"/>
          </p:cNvCxnSpPr>
          <p:nvPr/>
        </p:nvCxnSpPr>
        <p:spPr>
          <a:xfrm>
            <a:off x="5393802" y="2919545"/>
            <a:ext cx="827997" cy="68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E60090D7-AD03-4147-90EF-E2C5CDFB60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5598" y="2432575"/>
            <a:ext cx="431728" cy="431728"/>
          </a:xfrm>
          <a:prstGeom prst="rect">
            <a:avLst/>
          </a:prstGeom>
        </p:spPr>
      </p:pic>
      <p:pic>
        <p:nvPicPr>
          <p:cNvPr id="54" name="Picture 53">
            <a:extLst>
              <a:ext uri="{FF2B5EF4-FFF2-40B4-BE49-F238E27FC236}">
                <a16:creationId xmlns:a16="http://schemas.microsoft.com/office/drawing/2014/main" id="{5119578A-379F-A347-8074-7FB9DCEBFD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404" y="2411832"/>
            <a:ext cx="431728" cy="431728"/>
          </a:xfrm>
          <a:prstGeom prst="rect">
            <a:avLst/>
          </a:prstGeom>
        </p:spPr>
      </p:pic>
      <p:sp>
        <p:nvSpPr>
          <p:cNvPr id="23" name="TextBox 22">
            <a:extLst>
              <a:ext uri="{FF2B5EF4-FFF2-40B4-BE49-F238E27FC236}">
                <a16:creationId xmlns:a16="http://schemas.microsoft.com/office/drawing/2014/main" id="{BAF3243B-B603-D44D-A267-3D26D45B9998}"/>
              </a:ext>
            </a:extLst>
          </p:cNvPr>
          <p:cNvSpPr txBox="1"/>
          <p:nvPr/>
        </p:nvSpPr>
        <p:spPr>
          <a:xfrm>
            <a:off x="488367" y="3736470"/>
            <a:ext cx="2546381" cy="369332"/>
          </a:xfrm>
          <a:prstGeom prst="rect">
            <a:avLst/>
          </a:prstGeom>
          <a:noFill/>
        </p:spPr>
        <p:txBody>
          <a:bodyPr wrap="square" rtlCol="0">
            <a:spAutoFit/>
          </a:bodyPr>
          <a:lstStyle/>
          <a:p>
            <a:r>
              <a:rPr lang="en-US">
                <a:latin typeface="Avenir Next Condensed" panose="020B0506020202020204" pitchFamily="34" charset="0"/>
              </a:rPr>
              <a:t>One of Top 5 Source Websites</a:t>
            </a:r>
          </a:p>
        </p:txBody>
      </p:sp>
      <p:sp>
        <p:nvSpPr>
          <p:cNvPr id="60" name="Rounded Rectangle 59">
            <a:extLst>
              <a:ext uri="{FF2B5EF4-FFF2-40B4-BE49-F238E27FC236}">
                <a16:creationId xmlns:a16="http://schemas.microsoft.com/office/drawing/2014/main" id="{2C46375D-F4CA-674D-9D2A-75226CD1E8E4}"/>
              </a:ext>
            </a:extLst>
          </p:cNvPr>
          <p:cNvSpPr/>
          <p:nvPr/>
        </p:nvSpPr>
        <p:spPr>
          <a:xfrm>
            <a:off x="9611360" y="3921136"/>
            <a:ext cx="1870029" cy="646869"/>
          </a:xfrm>
          <a:prstGeom prst="roundRect">
            <a:avLst/>
          </a:prstGeom>
          <a:solidFill>
            <a:srgbClr val="FF93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a:solidFill>
                  <a:schemeClr val="tx1"/>
                </a:solidFill>
                <a:latin typeface="Avenir Next Condensed Medium" panose="020B0506020202020204" pitchFamily="34" charset="0"/>
                <a:cs typeface="Calibri"/>
              </a:rPr>
              <a:t>Manual Debugging</a:t>
            </a:r>
          </a:p>
        </p:txBody>
      </p:sp>
      <p:cxnSp>
        <p:nvCxnSpPr>
          <p:cNvPr id="67" name="Straight Arrow Connector 66">
            <a:extLst>
              <a:ext uri="{FF2B5EF4-FFF2-40B4-BE49-F238E27FC236}">
                <a16:creationId xmlns:a16="http://schemas.microsoft.com/office/drawing/2014/main" id="{36F3D8D3-90CD-3E4A-B4E8-B5BA44E8B2AB}"/>
              </a:ext>
            </a:extLst>
          </p:cNvPr>
          <p:cNvCxnSpPr>
            <a:cxnSpLocks/>
            <a:endCxn id="116" idx="1"/>
          </p:cNvCxnSpPr>
          <p:nvPr/>
        </p:nvCxnSpPr>
        <p:spPr>
          <a:xfrm>
            <a:off x="8135180" y="2950025"/>
            <a:ext cx="7800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9" name="Picture 88">
            <a:extLst>
              <a:ext uri="{FF2B5EF4-FFF2-40B4-BE49-F238E27FC236}">
                <a16:creationId xmlns:a16="http://schemas.microsoft.com/office/drawing/2014/main" id="{0C52B4DE-EBD8-0A4D-846B-6726664E1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0633" y="2441412"/>
            <a:ext cx="431728" cy="431728"/>
          </a:xfrm>
          <a:prstGeom prst="rect">
            <a:avLst/>
          </a:prstGeom>
        </p:spPr>
      </p:pic>
      <p:pic>
        <p:nvPicPr>
          <p:cNvPr id="90" name="Picture 89">
            <a:extLst>
              <a:ext uri="{FF2B5EF4-FFF2-40B4-BE49-F238E27FC236}">
                <a16:creationId xmlns:a16="http://schemas.microsoft.com/office/drawing/2014/main" id="{31A57DD6-30E7-4442-ADE1-09175BF7F1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230" y="4695477"/>
            <a:ext cx="481075" cy="456084"/>
          </a:xfrm>
          <a:prstGeom prst="rect">
            <a:avLst/>
          </a:prstGeom>
        </p:spPr>
      </p:pic>
      <p:sp>
        <p:nvSpPr>
          <p:cNvPr id="116" name="Rounded Rectangle 115">
            <a:extLst>
              <a:ext uri="{FF2B5EF4-FFF2-40B4-BE49-F238E27FC236}">
                <a16:creationId xmlns:a16="http://schemas.microsoft.com/office/drawing/2014/main" id="{3DC4BEE9-7B0A-0D46-86D7-94FA7B485D89}"/>
              </a:ext>
            </a:extLst>
          </p:cNvPr>
          <p:cNvSpPr/>
          <p:nvPr/>
        </p:nvSpPr>
        <p:spPr>
          <a:xfrm>
            <a:off x="8915261" y="2626590"/>
            <a:ext cx="1161188" cy="64686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venir Next Condensed Demi Bold" panose="020B0506020202020204" pitchFamily="34" charset="0"/>
                <a:cs typeface="Calibri"/>
              </a:rPr>
              <a:t>Failure</a:t>
            </a:r>
          </a:p>
        </p:txBody>
      </p:sp>
      <p:sp>
        <p:nvSpPr>
          <p:cNvPr id="136" name="Rounded Rectangle 135">
            <a:extLst>
              <a:ext uri="{FF2B5EF4-FFF2-40B4-BE49-F238E27FC236}">
                <a16:creationId xmlns:a16="http://schemas.microsoft.com/office/drawing/2014/main" id="{64D798D9-E4B9-1E40-9FA7-BE49E91365FF}"/>
              </a:ext>
            </a:extLst>
          </p:cNvPr>
          <p:cNvSpPr/>
          <p:nvPr/>
        </p:nvSpPr>
        <p:spPr>
          <a:xfrm>
            <a:off x="8882983" y="4923519"/>
            <a:ext cx="1161188" cy="64686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Avenir Next Condensed Demi Bold" panose="020B0506020202020204" pitchFamily="34" charset="0"/>
                <a:cs typeface="Calibri"/>
              </a:rPr>
              <a:t>Success</a:t>
            </a:r>
          </a:p>
        </p:txBody>
      </p:sp>
      <p:cxnSp>
        <p:nvCxnSpPr>
          <p:cNvPr id="138" name="Elbow Connector 137">
            <a:extLst>
              <a:ext uri="{FF2B5EF4-FFF2-40B4-BE49-F238E27FC236}">
                <a16:creationId xmlns:a16="http://schemas.microsoft.com/office/drawing/2014/main" id="{29714290-54D6-D74B-AD31-0BA2F8EA9858}"/>
              </a:ext>
            </a:extLst>
          </p:cNvPr>
          <p:cNvCxnSpPr>
            <a:cxnSpLocks/>
            <a:stCxn id="23" idx="2"/>
            <a:endCxn id="136" idx="1"/>
          </p:cNvCxnSpPr>
          <p:nvPr/>
        </p:nvCxnSpPr>
        <p:spPr>
          <a:xfrm rot="16200000" flipH="1">
            <a:off x="4751694" y="1115665"/>
            <a:ext cx="1141152" cy="7121425"/>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0" name="Elbow Connector 139">
            <a:extLst>
              <a:ext uri="{FF2B5EF4-FFF2-40B4-BE49-F238E27FC236}">
                <a16:creationId xmlns:a16="http://schemas.microsoft.com/office/drawing/2014/main" id="{A6E929E2-701F-174C-881F-CAC4BBDA975D}"/>
              </a:ext>
            </a:extLst>
          </p:cNvPr>
          <p:cNvCxnSpPr>
            <a:cxnSpLocks/>
            <a:stCxn id="78" idx="2"/>
            <a:endCxn id="136" idx="1"/>
          </p:cNvCxnSpPr>
          <p:nvPr/>
        </p:nvCxnSpPr>
        <p:spPr>
          <a:xfrm rot="16200000" flipH="1">
            <a:off x="6132707" y="2496677"/>
            <a:ext cx="1095001" cy="4405551"/>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359F5F5E-DDB8-5E4E-82D2-C64FA77D34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839" y="4752939"/>
            <a:ext cx="481075" cy="456084"/>
          </a:xfrm>
          <a:prstGeom prst="rect">
            <a:avLst/>
          </a:prstGeom>
        </p:spPr>
      </p:pic>
      <p:cxnSp>
        <p:nvCxnSpPr>
          <p:cNvPr id="142" name="Elbow Connector 141">
            <a:extLst>
              <a:ext uri="{FF2B5EF4-FFF2-40B4-BE49-F238E27FC236}">
                <a16:creationId xmlns:a16="http://schemas.microsoft.com/office/drawing/2014/main" id="{5040A1BD-CF32-5245-BDD7-A283011A27B6}"/>
              </a:ext>
            </a:extLst>
          </p:cNvPr>
          <p:cNvCxnSpPr>
            <a:cxnSpLocks/>
            <a:stCxn id="99" idx="2"/>
            <a:endCxn id="136" idx="1"/>
          </p:cNvCxnSpPr>
          <p:nvPr/>
        </p:nvCxnSpPr>
        <p:spPr>
          <a:xfrm rot="16200000" flipH="1">
            <a:off x="7726201" y="4090171"/>
            <a:ext cx="601475" cy="171208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8" name="Picture 147">
            <a:extLst>
              <a:ext uri="{FF2B5EF4-FFF2-40B4-BE49-F238E27FC236}">
                <a16:creationId xmlns:a16="http://schemas.microsoft.com/office/drawing/2014/main" id="{4E7BF759-0B4B-0F4B-8B6C-2F9A7A23D4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512" y="4741332"/>
            <a:ext cx="481075" cy="456084"/>
          </a:xfrm>
          <a:prstGeom prst="rect">
            <a:avLst/>
          </a:prstGeom>
        </p:spPr>
      </p:pic>
      <p:sp>
        <p:nvSpPr>
          <p:cNvPr id="10" name="Left Brace 9">
            <a:extLst>
              <a:ext uri="{FF2B5EF4-FFF2-40B4-BE49-F238E27FC236}">
                <a16:creationId xmlns:a16="http://schemas.microsoft.com/office/drawing/2014/main" id="{9A7505DA-D4F8-D548-8A65-02A72CD309AE}"/>
              </a:ext>
            </a:extLst>
          </p:cNvPr>
          <p:cNvSpPr/>
          <p:nvPr/>
        </p:nvSpPr>
        <p:spPr>
          <a:xfrm rot="16200000">
            <a:off x="1516229" y="4645811"/>
            <a:ext cx="463960" cy="1820017"/>
          </a:xfrm>
          <a:prstGeom prst="leftBrace">
            <a:avLst/>
          </a:prstGeom>
          <a:ln w="31750">
            <a:solidFill>
              <a:srgbClr val="FF9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F96D2BF8-558B-3D47-8E20-F8D7A1D84420}"/>
              </a:ext>
            </a:extLst>
          </p:cNvPr>
          <p:cNvSpPr txBox="1"/>
          <p:nvPr/>
        </p:nvSpPr>
        <p:spPr>
          <a:xfrm>
            <a:off x="1054920" y="5880999"/>
            <a:ext cx="1362078" cy="369332"/>
          </a:xfrm>
          <a:prstGeom prst="rect">
            <a:avLst/>
          </a:prstGeom>
          <a:noFill/>
        </p:spPr>
        <p:txBody>
          <a:bodyPr wrap="square" rtlCol="0">
            <a:spAutoFit/>
          </a:bodyPr>
          <a:lstStyle/>
          <a:p>
            <a:r>
              <a:rPr lang="en-US">
                <a:latin typeface="Avenir Next Condensed Medium" panose="020B0506020202020204" pitchFamily="34" charset="0"/>
              </a:rPr>
              <a:t>Single-source</a:t>
            </a:r>
          </a:p>
        </p:txBody>
      </p:sp>
      <p:sp>
        <p:nvSpPr>
          <p:cNvPr id="38" name="Left Brace 37">
            <a:extLst>
              <a:ext uri="{FF2B5EF4-FFF2-40B4-BE49-F238E27FC236}">
                <a16:creationId xmlns:a16="http://schemas.microsoft.com/office/drawing/2014/main" id="{5DAB3508-DAAD-E54A-8D58-1072681B95D7}"/>
              </a:ext>
            </a:extLst>
          </p:cNvPr>
          <p:cNvSpPr/>
          <p:nvPr/>
        </p:nvSpPr>
        <p:spPr>
          <a:xfrm rot="16200000">
            <a:off x="4268055" y="4620581"/>
            <a:ext cx="463960" cy="1870478"/>
          </a:xfrm>
          <a:prstGeom prst="leftBrace">
            <a:avLst/>
          </a:prstGeom>
          <a:ln w="31750">
            <a:solidFill>
              <a:srgbClr val="FF9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C2707048-31CD-4240-A903-51E931FB7D92}"/>
              </a:ext>
            </a:extLst>
          </p:cNvPr>
          <p:cNvSpPr txBox="1"/>
          <p:nvPr/>
        </p:nvSpPr>
        <p:spPr>
          <a:xfrm>
            <a:off x="3720909" y="5880999"/>
            <a:ext cx="1558252" cy="369332"/>
          </a:xfrm>
          <a:prstGeom prst="rect">
            <a:avLst/>
          </a:prstGeom>
          <a:noFill/>
        </p:spPr>
        <p:txBody>
          <a:bodyPr wrap="square" rtlCol="0">
            <a:spAutoFit/>
          </a:bodyPr>
          <a:lstStyle/>
          <a:p>
            <a:r>
              <a:rPr lang="en-US">
                <a:latin typeface="Avenir Next Condensed Medium" panose="020B0506020202020204" pitchFamily="34" charset="0"/>
              </a:rPr>
              <a:t>Combined-top5</a:t>
            </a:r>
          </a:p>
        </p:txBody>
      </p:sp>
      <p:sp>
        <p:nvSpPr>
          <p:cNvPr id="47" name="Left Brace 46">
            <a:extLst>
              <a:ext uri="{FF2B5EF4-FFF2-40B4-BE49-F238E27FC236}">
                <a16:creationId xmlns:a16="http://schemas.microsoft.com/office/drawing/2014/main" id="{B7E830E7-8098-F947-8571-52E04EBFAE8D}"/>
              </a:ext>
            </a:extLst>
          </p:cNvPr>
          <p:cNvSpPr/>
          <p:nvPr/>
        </p:nvSpPr>
        <p:spPr>
          <a:xfrm rot="16200000">
            <a:off x="6935670" y="4628938"/>
            <a:ext cx="470451" cy="1898190"/>
          </a:xfrm>
          <a:prstGeom prst="leftBrace">
            <a:avLst/>
          </a:prstGeom>
          <a:ln w="31750">
            <a:solidFill>
              <a:srgbClr val="FF939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81E6C308-4C1A-7741-80B1-49CF12FE203B}"/>
              </a:ext>
            </a:extLst>
          </p:cNvPr>
          <p:cNvSpPr txBox="1"/>
          <p:nvPr/>
        </p:nvSpPr>
        <p:spPr>
          <a:xfrm>
            <a:off x="6510478" y="5880999"/>
            <a:ext cx="1311939" cy="369332"/>
          </a:xfrm>
          <a:prstGeom prst="rect">
            <a:avLst/>
          </a:prstGeom>
          <a:noFill/>
        </p:spPr>
        <p:txBody>
          <a:bodyPr wrap="square" rtlCol="0">
            <a:spAutoFit/>
          </a:bodyPr>
          <a:lstStyle/>
          <a:p>
            <a:r>
              <a:rPr lang="en-US">
                <a:latin typeface="Avenir Next Condensed Medium" panose="020B0506020202020204" pitchFamily="34" charset="0"/>
              </a:rPr>
              <a:t>Combined-all</a:t>
            </a:r>
          </a:p>
        </p:txBody>
      </p:sp>
      <p:cxnSp>
        <p:nvCxnSpPr>
          <p:cNvPr id="49" name="Straight Arrow Connector 48">
            <a:extLst>
              <a:ext uri="{FF2B5EF4-FFF2-40B4-BE49-F238E27FC236}">
                <a16:creationId xmlns:a16="http://schemas.microsoft.com/office/drawing/2014/main" id="{0F14CB6C-AC92-8140-BF18-ECAA4C417B1F}"/>
              </a:ext>
            </a:extLst>
          </p:cNvPr>
          <p:cNvCxnSpPr>
            <a:cxnSpLocks/>
            <a:stCxn id="60" idx="0"/>
            <a:endCxn id="116" idx="3"/>
          </p:cNvCxnSpPr>
          <p:nvPr/>
        </p:nvCxnSpPr>
        <p:spPr>
          <a:xfrm flipH="1" flipV="1">
            <a:off x="10076449" y="2950025"/>
            <a:ext cx="469926" cy="97111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69568671-E52A-6145-BABD-FC02E21D9ED1}"/>
              </a:ext>
            </a:extLst>
          </p:cNvPr>
          <p:cNvSpPr/>
          <p:nvPr/>
        </p:nvSpPr>
        <p:spPr>
          <a:xfrm>
            <a:off x="3564796" y="1735599"/>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SecurityFocus</a:t>
            </a:r>
          </a:p>
        </p:txBody>
      </p:sp>
      <p:sp>
        <p:nvSpPr>
          <p:cNvPr id="37" name="Rounded Rectangle 36">
            <a:extLst>
              <a:ext uri="{FF2B5EF4-FFF2-40B4-BE49-F238E27FC236}">
                <a16:creationId xmlns:a16="http://schemas.microsoft.com/office/drawing/2014/main" id="{F8BFF970-C54B-F348-8BCC-4ABC58701F4F}"/>
              </a:ext>
            </a:extLst>
          </p:cNvPr>
          <p:cNvSpPr/>
          <p:nvPr/>
        </p:nvSpPr>
        <p:spPr>
          <a:xfrm>
            <a:off x="3564796" y="2219129"/>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Exploit </a:t>
            </a:r>
            <a:r>
              <a:rPr lang="en-US" err="1">
                <a:solidFill>
                  <a:schemeClr val="tx1"/>
                </a:solidFill>
                <a:latin typeface="Avenir Next Condensed" panose="020B0506020202020204" pitchFamily="34" charset="0"/>
                <a:cs typeface="Calibri"/>
              </a:rPr>
              <a:t>DataBase</a:t>
            </a:r>
            <a:endParaRPr lang="en-US">
              <a:solidFill>
                <a:schemeClr val="tx1"/>
              </a:solidFill>
              <a:latin typeface="Avenir Next Condensed" panose="020B0506020202020204" pitchFamily="34" charset="0"/>
              <a:cs typeface="Calibri"/>
            </a:endParaRPr>
          </a:p>
        </p:txBody>
      </p:sp>
      <p:sp>
        <p:nvSpPr>
          <p:cNvPr id="50" name="Rounded Rectangle 49">
            <a:extLst>
              <a:ext uri="{FF2B5EF4-FFF2-40B4-BE49-F238E27FC236}">
                <a16:creationId xmlns:a16="http://schemas.microsoft.com/office/drawing/2014/main" id="{18EA5FEF-76C8-AB49-8204-54AC7E609BF3}"/>
              </a:ext>
            </a:extLst>
          </p:cNvPr>
          <p:cNvSpPr/>
          <p:nvPr/>
        </p:nvSpPr>
        <p:spPr>
          <a:xfrm>
            <a:off x="3564796" y="3653668"/>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Redhat</a:t>
            </a:r>
            <a:r>
              <a:rPr lang="en-US">
                <a:solidFill>
                  <a:schemeClr val="tx1"/>
                </a:solidFill>
                <a:latin typeface="Avenir Next Condensed" panose="020B0506020202020204" pitchFamily="34" charset="0"/>
                <a:cs typeface="Calibri"/>
              </a:rPr>
              <a:t> Bugzilla</a:t>
            </a:r>
          </a:p>
        </p:txBody>
      </p:sp>
      <p:sp>
        <p:nvSpPr>
          <p:cNvPr id="51" name="Rounded Rectangle 50">
            <a:extLst>
              <a:ext uri="{FF2B5EF4-FFF2-40B4-BE49-F238E27FC236}">
                <a16:creationId xmlns:a16="http://schemas.microsoft.com/office/drawing/2014/main" id="{D50CE95C-CEE7-7441-818F-70CC119BF2A9}"/>
              </a:ext>
            </a:extLst>
          </p:cNvPr>
          <p:cNvSpPr/>
          <p:nvPr/>
        </p:nvSpPr>
        <p:spPr>
          <a:xfrm>
            <a:off x="3565002" y="2690945"/>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OpenWall</a:t>
            </a:r>
            <a:endParaRPr lang="en-US">
              <a:solidFill>
                <a:schemeClr val="tx1"/>
              </a:solidFill>
              <a:latin typeface="Avenir Next Condensed" panose="020B0506020202020204" pitchFamily="34" charset="0"/>
              <a:cs typeface="Calibri"/>
            </a:endParaRPr>
          </a:p>
        </p:txBody>
      </p:sp>
      <p:sp>
        <p:nvSpPr>
          <p:cNvPr id="53" name="Rounded Rectangle 52">
            <a:extLst>
              <a:ext uri="{FF2B5EF4-FFF2-40B4-BE49-F238E27FC236}">
                <a16:creationId xmlns:a16="http://schemas.microsoft.com/office/drawing/2014/main" id="{283E2C07-03CD-0C48-8BD3-EB54E2A0938F}"/>
              </a:ext>
            </a:extLst>
          </p:cNvPr>
          <p:cNvSpPr/>
          <p:nvPr/>
        </p:nvSpPr>
        <p:spPr>
          <a:xfrm>
            <a:off x="3564796" y="3174703"/>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SecurityTracker</a:t>
            </a:r>
            <a:endParaRPr lang="en-US">
              <a:solidFill>
                <a:schemeClr val="tx1"/>
              </a:solidFill>
              <a:latin typeface="Avenir Next Condensed" panose="020B0506020202020204" pitchFamily="34" charset="0"/>
              <a:cs typeface="Calibri"/>
            </a:endParaRPr>
          </a:p>
        </p:txBody>
      </p:sp>
      <p:sp>
        <p:nvSpPr>
          <p:cNvPr id="55" name="Rounded Rectangle 54">
            <a:extLst>
              <a:ext uri="{FF2B5EF4-FFF2-40B4-BE49-F238E27FC236}">
                <a16:creationId xmlns:a16="http://schemas.microsoft.com/office/drawing/2014/main" id="{28B26C33-692F-AA44-92FF-98CAE484C73A}"/>
              </a:ext>
            </a:extLst>
          </p:cNvPr>
          <p:cNvSpPr/>
          <p:nvPr/>
        </p:nvSpPr>
        <p:spPr>
          <a:xfrm>
            <a:off x="967533" y="3148105"/>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OpenWall</a:t>
            </a:r>
            <a:endParaRPr lang="en-US">
              <a:solidFill>
                <a:schemeClr val="tx1"/>
              </a:solidFill>
              <a:latin typeface="Avenir Next Condensed" panose="020B0506020202020204" pitchFamily="34" charset="0"/>
              <a:cs typeface="Calibri"/>
            </a:endParaRPr>
          </a:p>
        </p:txBody>
      </p:sp>
      <p:sp>
        <p:nvSpPr>
          <p:cNvPr id="78" name="Rectangle 77">
            <a:extLst>
              <a:ext uri="{FF2B5EF4-FFF2-40B4-BE49-F238E27FC236}">
                <a16:creationId xmlns:a16="http://schemas.microsoft.com/office/drawing/2014/main" id="{3359DAEF-B607-F545-8735-A8AC090BE01D}"/>
              </a:ext>
            </a:extLst>
          </p:cNvPr>
          <p:cNvSpPr/>
          <p:nvPr/>
        </p:nvSpPr>
        <p:spPr>
          <a:xfrm>
            <a:off x="3528337" y="1683637"/>
            <a:ext cx="1898190" cy="24683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ounded Rectangle 93">
            <a:extLst>
              <a:ext uri="{FF2B5EF4-FFF2-40B4-BE49-F238E27FC236}">
                <a16:creationId xmlns:a16="http://schemas.microsoft.com/office/drawing/2014/main" id="{F60E472F-105B-5149-8A5B-870830789A47}"/>
              </a:ext>
            </a:extLst>
          </p:cNvPr>
          <p:cNvSpPr/>
          <p:nvPr/>
        </p:nvSpPr>
        <p:spPr>
          <a:xfrm>
            <a:off x="6256391" y="1735599"/>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SecurityFocus</a:t>
            </a:r>
          </a:p>
        </p:txBody>
      </p:sp>
      <p:sp>
        <p:nvSpPr>
          <p:cNvPr id="95" name="Rounded Rectangle 94">
            <a:extLst>
              <a:ext uri="{FF2B5EF4-FFF2-40B4-BE49-F238E27FC236}">
                <a16:creationId xmlns:a16="http://schemas.microsoft.com/office/drawing/2014/main" id="{ADA1B87A-E8DA-A943-9C06-E3E2C617B9D6}"/>
              </a:ext>
            </a:extLst>
          </p:cNvPr>
          <p:cNvSpPr/>
          <p:nvPr/>
        </p:nvSpPr>
        <p:spPr>
          <a:xfrm>
            <a:off x="6256391" y="2219129"/>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Exploit </a:t>
            </a:r>
            <a:r>
              <a:rPr lang="en-US" err="1">
                <a:solidFill>
                  <a:schemeClr val="tx1"/>
                </a:solidFill>
                <a:latin typeface="Avenir Next Condensed" panose="020B0506020202020204" pitchFamily="34" charset="0"/>
                <a:cs typeface="Calibri"/>
              </a:rPr>
              <a:t>DataBase</a:t>
            </a:r>
            <a:endParaRPr lang="en-US">
              <a:solidFill>
                <a:schemeClr val="tx1"/>
              </a:solidFill>
              <a:latin typeface="Avenir Next Condensed" panose="020B0506020202020204" pitchFamily="34" charset="0"/>
              <a:cs typeface="Calibri"/>
            </a:endParaRPr>
          </a:p>
        </p:txBody>
      </p:sp>
      <p:sp>
        <p:nvSpPr>
          <p:cNvPr id="96" name="Rounded Rectangle 95">
            <a:extLst>
              <a:ext uri="{FF2B5EF4-FFF2-40B4-BE49-F238E27FC236}">
                <a16:creationId xmlns:a16="http://schemas.microsoft.com/office/drawing/2014/main" id="{CFB253CD-B9EE-4349-BFAF-F5F70707B30F}"/>
              </a:ext>
            </a:extLst>
          </p:cNvPr>
          <p:cNvSpPr/>
          <p:nvPr/>
        </p:nvSpPr>
        <p:spPr>
          <a:xfrm>
            <a:off x="6258128" y="3653668"/>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Redhat</a:t>
            </a:r>
            <a:r>
              <a:rPr lang="en-US">
                <a:solidFill>
                  <a:schemeClr val="tx1"/>
                </a:solidFill>
                <a:latin typeface="Avenir Next Condensed" panose="020B0506020202020204" pitchFamily="34" charset="0"/>
                <a:cs typeface="Calibri"/>
              </a:rPr>
              <a:t> Bugzilla</a:t>
            </a:r>
          </a:p>
        </p:txBody>
      </p:sp>
      <p:sp>
        <p:nvSpPr>
          <p:cNvPr id="97" name="Rounded Rectangle 96">
            <a:extLst>
              <a:ext uri="{FF2B5EF4-FFF2-40B4-BE49-F238E27FC236}">
                <a16:creationId xmlns:a16="http://schemas.microsoft.com/office/drawing/2014/main" id="{5CC96F8B-586A-C54E-8B4E-37892CD10541}"/>
              </a:ext>
            </a:extLst>
          </p:cNvPr>
          <p:cNvSpPr/>
          <p:nvPr/>
        </p:nvSpPr>
        <p:spPr>
          <a:xfrm>
            <a:off x="6252048" y="2690642"/>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OpenWall</a:t>
            </a:r>
            <a:endParaRPr lang="en-US">
              <a:solidFill>
                <a:schemeClr val="tx1"/>
              </a:solidFill>
              <a:latin typeface="Avenir Next Condensed" panose="020B0506020202020204" pitchFamily="34" charset="0"/>
              <a:cs typeface="Calibri"/>
            </a:endParaRPr>
          </a:p>
        </p:txBody>
      </p:sp>
      <p:sp>
        <p:nvSpPr>
          <p:cNvPr id="98" name="Rounded Rectangle 97">
            <a:extLst>
              <a:ext uri="{FF2B5EF4-FFF2-40B4-BE49-F238E27FC236}">
                <a16:creationId xmlns:a16="http://schemas.microsoft.com/office/drawing/2014/main" id="{7C7610AC-DA94-1047-A707-ADFA718D86DB}"/>
              </a:ext>
            </a:extLst>
          </p:cNvPr>
          <p:cNvSpPr/>
          <p:nvPr/>
        </p:nvSpPr>
        <p:spPr>
          <a:xfrm>
            <a:off x="6259479" y="3174172"/>
            <a:ext cx="1828800"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latin typeface="Avenir Next Condensed" panose="020B0506020202020204" pitchFamily="34" charset="0"/>
                <a:cs typeface="Calibri"/>
              </a:rPr>
              <a:t>SecurityTracker</a:t>
            </a:r>
            <a:endParaRPr lang="en-US">
              <a:solidFill>
                <a:schemeClr val="tx1"/>
              </a:solidFill>
              <a:latin typeface="Avenir Next Condensed" panose="020B0506020202020204" pitchFamily="34" charset="0"/>
              <a:cs typeface="Calibri"/>
            </a:endParaRPr>
          </a:p>
        </p:txBody>
      </p:sp>
      <p:sp>
        <p:nvSpPr>
          <p:cNvPr id="99" name="Rectangle 98">
            <a:extLst>
              <a:ext uri="{FF2B5EF4-FFF2-40B4-BE49-F238E27FC236}">
                <a16:creationId xmlns:a16="http://schemas.microsoft.com/office/drawing/2014/main" id="{5058A9C9-7588-1741-9030-A0F05E41EAC1}"/>
              </a:ext>
            </a:extLst>
          </p:cNvPr>
          <p:cNvSpPr/>
          <p:nvPr/>
        </p:nvSpPr>
        <p:spPr>
          <a:xfrm>
            <a:off x="6221799" y="1683637"/>
            <a:ext cx="1898190" cy="29618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ounded Rectangle 99">
            <a:extLst>
              <a:ext uri="{FF2B5EF4-FFF2-40B4-BE49-F238E27FC236}">
                <a16:creationId xmlns:a16="http://schemas.microsoft.com/office/drawing/2014/main" id="{8BE05BBB-AE4C-1D40-964C-751C51904496}"/>
              </a:ext>
            </a:extLst>
          </p:cNvPr>
          <p:cNvSpPr/>
          <p:nvPr/>
        </p:nvSpPr>
        <p:spPr>
          <a:xfrm>
            <a:off x="6256505" y="4139221"/>
            <a:ext cx="1829006" cy="45720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cs typeface="Calibri"/>
              </a:rPr>
              <a:t>……</a:t>
            </a:r>
          </a:p>
        </p:txBody>
      </p:sp>
      <p:sp>
        <p:nvSpPr>
          <p:cNvPr id="6" name="Footer Placeholder 5">
            <a:extLst>
              <a:ext uri="{FF2B5EF4-FFF2-40B4-BE49-F238E27FC236}">
                <a16:creationId xmlns:a16="http://schemas.microsoft.com/office/drawing/2014/main" id="{F48D5800-6199-0844-BD16-25B8440C54B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247308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ppt_x"/>
                                          </p:val>
                                        </p:tav>
                                        <p:tav tm="100000">
                                          <p:val>
                                            <p:strVal val="#ppt_x"/>
                                          </p:val>
                                        </p:tav>
                                      </p:tavLst>
                                    </p:anim>
                                    <p:anim calcmode="lin" valueType="num">
                                      <p:cBhvr additive="base">
                                        <p:cTn id="28" dur="500" fill="hold"/>
                                        <p:tgtEl>
                                          <p:spTgt spid="5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anim calcmode="lin" valueType="num">
                                      <p:cBhvr additive="base">
                                        <p:cTn id="31" dur="500" fill="hold"/>
                                        <p:tgtEl>
                                          <p:spTgt spid="53"/>
                                        </p:tgtEl>
                                        <p:attrNameLst>
                                          <p:attrName>ppt_x</p:attrName>
                                        </p:attrNameLst>
                                      </p:cBhvr>
                                      <p:tavLst>
                                        <p:tav tm="0">
                                          <p:val>
                                            <p:strVal val="#ppt_x"/>
                                          </p:val>
                                        </p:tav>
                                        <p:tav tm="100000">
                                          <p:val>
                                            <p:strVal val="#ppt_x"/>
                                          </p:val>
                                        </p:tav>
                                      </p:tavLst>
                                    </p:anim>
                                    <p:anim calcmode="lin" valueType="num">
                                      <p:cBhvr additive="base">
                                        <p:cTn id="32" dur="500" fill="hold"/>
                                        <p:tgtEl>
                                          <p:spTgt spid="5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 calcmode="lin" valueType="num">
                                      <p:cBhvr additive="base">
                                        <p:cTn id="49" dur="500" fill="hold"/>
                                        <p:tgtEl>
                                          <p:spTgt spid="54"/>
                                        </p:tgtEl>
                                        <p:attrNameLst>
                                          <p:attrName>ppt_x</p:attrName>
                                        </p:attrNameLst>
                                      </p:cBhvr>
                                      <p:tavLst>
                                        <p:tav tm="0">
                                          <p:val>
                                            <p:strVal val="#ppt_x"/>
                                          </p:val>
                                        </p:tav>
                                        <p:tav tm="100000">
                                          <p:val>
                                            <p:strVal val="#ppt_x"/>
                                          </p:val>
                                        </p:tav>
                                      </p:tavLst>
                                    </p:anim>
                                    <p:anim calcmode="lin" valueType="num">
                                      <p:cBhvr additive="base">
                                        <p:cTn id="50" dur="500" fill="hold"/>
                                        <p:tgtEl>
                                          <p:spTgt spid="5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99"/>
                                        </p:tgtEl>
                                        <p:attrNameLst>
                                          <p:attrName>style.visibility</p:attrName>
                                        </p:attrNameLst>
                                      </p:cBhvr>
                                      <p:to>
                                        <p:strVal val="visible"/>
                                      </p:to>
                                    </p:set>
                                    <p:anim calcmode="lin" valueType="num">
                                      <p:cBhvr additive="base">
                                        <p:cTn id="57" dur="500" fill="hold"/>
                                        <p:tgtEl>
                                          <p:spTgt spid="99"/>
                                        </p:tgtEl>
                                        <p:attrNameLst>
                                          <p:attrName>ppt_x</p:attrName>
                                        </p:attrNameLst>
                                      </p:cBhvr>
                                      <p:tavLst>
                                        <p:tav tm="0">
                                          <p:val>
                                            <p:strVal val="#ppt_x"/>
                                          </p:val>
                                        </p:tav>
                                        <p:tav tm="100000">
                                          <p:val>
                                            <p:strVal val="#ppt_x"/>
                                          </p:val>
                                        </p:tav>
                                      </p:tavLst>
                                    </p:anim>
                                    <p:anim calcmode="lin" valueType="num">
                                      <p:cBhvr additive="base">
                                        <p:cTn id="58" dur="500" fill="hold"/>
                                        <p:tgtEl>
                                          <p:spTgt spid="9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94"/>
                                        </p:tgtEl>
                                        <p:attrNameLst>
                                          <p:attrName>style.visibility</p:attrName>
                                        </p:attrNameLst>
                                      </p:cBhvr>
                                      <p:to>
                                        <p:strVal val="visible"/>
                                      </p:to>
                                    </p:set>
                                    <p:anim calcmode="lin" valueType="num">
                                      <p:cBhvr additive="base">
                                        <p:cTn id="61" dur="500" fill="hold"/>
                                        <p:tgtEl>
                                          <p:spTgt spid="94"/>
                                        </p:tgtEl>
                                        <p:attrNameLst>
                                          <p:attrName>ppt_x</p:attrName>
                                        </p:attrNameLst>
                                      </p:cBhvr>
                                      <p:tavLst>
                                        <p:tav tm="0">
                                          <p:val>
                                            <p:strVal val="#ppt_x"/>
                                          </p:val>
                                        </p:tav>
                                        <p:tav tm="100000">
                                          <p:val>
                                            <p:strVal val="#ppt_x"/>
                                          </p:val>
                                        </p:tav>
                                      </p:tavLst>
                                    </p:anim>
                                    <p:anim calcmode="lin" valueType="num">
                                      <p:cBhvr additive="base">
                                        <p:cTn id="62" dur="500" fill="hold"/>
                                        <p:tgtEl>
                                          <p:spTgt spid="94"/>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anim calcmode="lin" valueType="num">
                                      <p:cBhvr additive="base">
                                        <p:cTn id="65" dur="500" fill="hold"/>
                                        <p:tgtEl>
                                          <p:spTgt spid="95"/>
                                        </p:tgtEl>
                                        <p:attrNameLst>
                                          <p:attrName>ppt_x</p:attrName>
                                        </p:attrNameLst>
                                      </p:cBhvr>
                                      <p:tavLst>
                                        <p:tav tm="0">
                                          <p:val>
                                            <p:strVal val="#ppt_x"/>
                                          </p:val>
                                        </p:tav>
                                        <p:tav tm="100000">
                                          <p:val>
                                            <p:strVal val="#ppt_x"/>
                                          </p:val>
                                        </p:tav>
                                      </p:tavLst>
                                    </p:anim>
                                    <p:anim calcmode="lin" valueType="num">
                                      <p:cBhvr additive="base">
                                        <p:cTn id="66" dur="500" fill="hold"/>
                                        <p:tgtEl>
                                          <p:spTgt spid="9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97"/>
                                        </p:tgtEl>
                                        <p:attrNameLst>
                                          <p:attrName>style.visibility</p:attrName>
                                        </p:attrNameLst>
                                      </p:cBhvr>
                                      <p:to>
                                        <p:strVal val="visible"/>
                                      </p:to>
                                    </p:set>
                                    <p:anim calcmode="lin" valueType="num">
                                      <p:cBhvr additive="base">
                                        <p:cTn id="69" dur="500" fill="hold"/>
                                        <p:tgtEl>
                                          <p:spTgt spid="97"/>
                                        </p:tgtEl>
                                        <p:attrNameLst>
                                          <p:attrName>ppt_x</p:attrName>
                                        </p:attrNameLst>
                                      </p:cBhvr>
                                      <p:tavLst>
                                        <p:tav tm="0">
                                          <p:val>
                                            <p:strVal val="#ppt_x"/>
                                          </p:val>
                                        </p:tav>
                                        <p:tav tm="100000">
                                          <p:val>
                                            <p:strVal val="#ppt_x"/>
                                          </p:val>
                                        </p:tav>
                                      </p:tavLst>
                                    </p:anim>
                                    <p:anim calcmode="lin" valueType="num">
                                      <p:cBhvr additive="base">
                                        <p:cTn id="70" dur="500" fill="hold"/>
                                        <p:tgtEl>
                                          <p:spTgt spid="97"/>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anim calcmode="lin" valueType="num">
                                      <p:cBhvr additive="base">
                                        <p:cTn id="73" dur="500" fill="hold"/>
                                        <p:tgtEl>
                                          <p:spTgt spid="98"/>
                                        </p:tgtEl>
                                        <p:attrNameLst>
                                          <p:attrName>ppt_x</p:attrName>
                                        </p:attrNameLst>
                                      </p:cBhvr>
                                      <p:tavLst>
                                        <p:tav tm="0">
                                          <p:val>
                                            <p:strVal val="#ppt_x"/>
                                          </p:val>
                                        </p:tav>
                                        <p:tav tm="100000">
                                          <p:val>
                                            <p:strVal val="#ppt_x"/>
                                          </p:val>
                                        </p:tav>
                                      </p:tavLst>
                                    </p:anim>
                                    <p:anim calcmode="lin" valueType="num">
                                      <p:cBhvr additive="base">
                                        <p:cTn id="74" dur="500" fill="hold"/>
                                        <p:tgtEl>
                                          <p:spTgt spid="98"/>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anim calcmode="lin" valueType="num">
                                      <p:cBhvr additive="base">
                                        <p:cTn id="77" dur="500" fill="hold"/>
                                        <p:tgtEl>
                                          <p:spTgt spid="96"/>
                                        </p:tgtEl>
                                        <p:attrNameLst>
                                          <p:attrName>ppt_x</p:attrName>
                                        </p:attrNameLst>
                                      </p:cBhvr>
                                      <p:tavLst>
                                        <p:tav tm="0">
                                          <p:val>
                                            <p:strVal val="#ppt_x"/>
                                          </p:val>
                                        </p:tav>
                                        <p:tav tm="100000">
                                          <p:val>
                                            <p:strVal val="#ppt_x"/>
                                          </p:val>
                                        </p:tav>
                                      </p:tavLst>
                                    </p:anim>
                                    <p:anim calcmode="lin" valueType="num">
                                      <p:cBhvr additive="base">
                                        <p:cTn id="78" dur="500" fill="hold"/>
                                        <p:tgtEl>
                                          <p:spTgt spid="9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00"/>
                                        </p:tgtEl>
                                        <p:attrNameLst>
                                          <p:attrName>style.visibility</p:attrName>
                                        </p:attrNameLst>
                                      </p:cBhvr>
                                      <p:to>
                                        <p:strVal val="visible"/>
                                      </p:to>
                                    </p:set>
                                    <p:anim calcmode="lin" valueType="num">
                                      <p:cBhvr additive="base">
                                        <p:cTn id="81" dur="500" fill="hold"/>
                                        <p:tgtEl>
                                          <p:spTgt spid="100"/>
                                        </p:tgtEl>
                                        <p:attrNameLst>
                                          <p:attrName>ppt_x</p:attrName>
                                        </p:attrNameLst>
                                      </p:cBhvr>
                                      <p:tavLst>
                                        <p:tav tm="0">
                                          <p:val>
                                            <p:strVal val="#ppt_x"/>
                                          </p:val>
                                        </p:tav>
                                        <p:tav tm="100000">
                                          <p:val>
                                            <p:strVal val="#ppt_x"/>
                                          </p:val>
                                        </p:tav>
                                      </p:tavLst>
                                    </p:anim>
                                    <p:anim calcmode="lin" valueType="num">
                                      <p:cBhvr additive="base">
                                        <p:cTn id="82" dur="500" fill="hold"/>
                                        <p:tgtEl>
                                          <p:spTgt spid="100"/>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 calcmode="lin" valueType="num">
                                      <p:cBhvr additive="base">
                                        <p:cTn id="85" dur="500" fill="hold"/>
                                        <p:tgtEl>
                                          <p:spTgt spid="47"/>
                                        </p:tgtEl>
                                        <p:attrNameLst>
                                          <p:attrName>ppt_x</p:attrName>
                                        </p:attrNameLst>
                                      </p:cBhvr>
                                      <p:tavLst>
                                        <p:tav tm="0">
                                          <p:val>
                                            <p:strVal val="#ppt_x"/>
                                          </p:val>
                                        </p:tav>
                                        <p:tav tm="100000">
                                          <p:val>
                                            <p:strVal val="#ppt_x"/>
                                          </p:val>
                                        </p:tav>
                                      </p:tavLst>
                                    </p:anim>
                                    <p:anim calcmode="lin" valueType="num">
                                      <p:cBhvr additive="base">
                                        <p:cTn id="86" dur="500" fill="hold"/>
                                        <p:tgtEl>
                                          <p:spTgt spid="47"/>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 calcmode="lin" valueType="num">
                                      <p:cBhvr additive="base">
                                        <p:cTn id="89" dur="500" fill="hold"/>
                                        <p:tgtEl>
                                          <p:spTgt spid="48"/>
                                        </p:tgtEl>
                                        <p:attrNameLst>
                                          <p:attrName>ppt_x</p:attrName>
                                        </p:attrNameLst>
                                      </p:cBhvr>
                                      <p:tavLst>
                                        <p:tav tm="0">
                                          <p:val>
                                            <p:strVal val="#ppt_x"/>
                                          </p:val>
                                        </p:tav>
                                        <p:tav tm="100000">
                                          <p:val>
                                            <p:strVal val="#ppt_x"/>
                                          </p:val>
                                        </p:tav>
                                      </p:tavLst>
                                    </p:anim>
                                    <p:anim calcmode="lin" valueType="num">
                                      <p:cBhvr additive="base">
                                        <p:cTn id="90"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nodeType="clickEffect">
                                  <p:stCondLst>
                                    <p:cond delay="0"/>
                                  </p:stCondLst>
                                  <p:childTnLst>
                                    <p:set>
                                      <p:cBhvr>
                                        <p:cTn id="94" dur="1" fill="hold">
                                          <p:stCondLst>
                                            <p:cond delay="0"/>
                                          </p:stCondLst>
                                        </p:cTn>
                                        <p:tgtEl>
                                          <p:spTgt spid="89"/>
                                        </p:tgtEl>
                                        <p:attrNameLst>
                                          <p:attrName>style.visibility</p:attrName>
                                        </p:attrNameLst>
                                      </p:cBhvr>
                                      <p:to>
                                        <p:strVal val="visible"/>
                                      </p:to>
                                    </p:set>
                                    <p:anim calcmode="lin" valueType="num">
                                      <p:cBhvr additive="base">
                                        <p:cTn id="95" dur="500" fill="hold"/>
                                        <p:tgtEl>
                                          <p:spTgt spid="89"/>
                                        </p:tgtEl>
                                        <p:attrNameLst>
                                          <p:attrName>ppt_x</p:attrName>
                                        </p:attrNameLst>
                                      </p:cBhvr>
                                      <p:tavLst>
                                        <p:tav tm="0">
                                          <p:val>
                                            <p:strVal val="#ppt_x"/>
                                          </p:val>
                                        </p:tav>
                                        <p:tav tm="100000">
                                          <p:val>
                                            <p:strVal val="#ppt_x"/>
                                          </p:val>
                                        </p:tav>
                                      </p:tavLst>
                                    </p:anim>
                                    <p:anim calcmode="lin" valueType="num">
                                      <p:cBhvr additive="base">
                                        <p:cTn id="96" dur="500" fill="hold"/>
                                        <p:tgtEl>
                                          <p:spTgt spid="89"/>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7"/>
                                        </p:tgtEl>
                                        <p:attrNameLst>
                                          <p:attrName>style.visibility</p:attrName>
                                        </p:attrNameLst>
                                      </p:cBhvr>
                                      <p:to>
                                        <p:strVal val="visible"/>
                                      </p:to>
                                    </p:set>
                                    <p:anim calcmode="lin" valueType="num">
                                      <p:cBhvr additive="base">
                                        <p:cTn id="99" dur="500" fill="hold"/>
                                        <p:tgtEl>
                                          <p:spTgt spid="67"/>
                                        </p:tgtEl>
                                        <p:attrNameLst>
                                          <p:attrName>ppt_x</p:attrName>
                                        </p:attrNameLst>
                                      </p:cBhvr>
                                      <p:tavLst>
                                        <p:tav tm="0">
                                          <p:val>
                                            <p:strVal val="#ppt_x"/>
                                          </p:val>
                                        </p:tav>
                                        <p:tav tm="100000">
                                          <p:val>
                                            <p:strVal val="#ppt_x"/>
                                          </p:val>
                                        </p:tav>
                                      </p:tavLst>
                                    </p:anim>
                                    <p:anim calcmode="lin" valueType="num">
                                      <p:cBhvr additive="base">
                                        <p:cTn id="10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4" fill="hold" nodeType="clickEffect">
                                  <p:stCondLst>
                                    <p:cond delay="0"/>
                                  </p:stCondLst>
                                  <p:childTnLst>
                                    <p:set>
                                      <p:cBhvr>
                                        <p:cTn id="104" dur="1" fill="hold">
                                          <p:stCondLst>
                                            <p:cond delay="0"/>
                                          </p:stCondLst>
                                        </p:cTn>
                                        <p:tgtEl>
                                          <p:spTgt spid="138"/>
                                        </p:tgtEl>
                                        <p:attrNameLst>
                                          <p:attrName>style.visibility</p:attrName>
                                        </p:attrNameLst>
                                      </p:cBhvr>
                                      <p:to>
                                        <p:strVal val="visible"/>
                                      </p:to>
                                    </p:set>
                                    <p:anim calcmode="lin" valueType="num">
                                      <p:cBhvr additive="base">
                                        <p:cTn id="105" dur="500" fill="hold"/>
                                        <p:tgtEl>
                                          <p:spTgt spid="138"/>
                                        </p:tgtEl>
                                        <p:attrNameLst>
                                          <p:attrName>ppt_x</p:attrName>
                                        </p:attrNameLst>
                                      </p:cBhvr>
                                      <p:tavLst>
                                        <p:tav tm="0">
                                          <p:val>
                                            <p:strVal val="#ppt_x"/>
                                          </p:val>
                                        </p:tav>
                                        <p:tav tm="100000">
                                          <p:val>
                                            <p:strVal val="#ppt_x"/>
                                          </p:val>
                                        </p:tav>
                                      </p:tavLst>
                                    </p:anim>
                                    <p:anim calcmode="lin" valueType="num">
                                      <p:cBhvr additive="base">
                                        <p:cTn id="106" dur="500" fill="hold"/>
                                        <p:tgtEl>
                                          <p:spTgt spid="138"/>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90"/>
                                        </p:tgtEl>
                                        <p:attrNameLst>
                                          <p:attrName>style.visibility</p:attrName>
                                        </p:attrNameLst>
                                      </p:cBhvr>
                                      <p:to>
                                        <p:strVal val="visible"/>
                                      </p:to>
                                    </p:set>
                                    <p:anim calcmode="lin" valueType="num">
                                      <p:cBhvr additive="base">
                                        <p:cTn id="109" dur="500" fill="hold"/>
                                        <p:tgtEl>
                                          <p:spTgt spid="90"/>
                                        </p:tgtEl>
                                        <p:attrNameLst>
                                          <p:attrName>ppt_x</p:attrName>
                                        </p:attrNameLst>
                                      </p:cBhvr>
                                      <p:tavLst>
                                        <p:tav tm="0">
                                          <p:val>
                                            <p:strVal val="#ppt_x"/>
                                          </p:val>
                                        </p:tav>
                                        <p:tav tm="100000">
                                          <p:val>
                                            <p:strVal val="#ppt_x"/>
                                          </p:val>
                                        </p:tav>
                                      </p:tavLst>
                                    </p:anim>
                                    <p:anim calcmode="lin" valueType="num">
                                      <p:cBhvr additive="base">
                                        <p:cTn id="110" dur="500" fill="hold"/>
                                        <p:tgtEl>
                                          <p:spTgt spid="90"/>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140"/>
                                        </p:tgtEl>
                                        <p:attrNameLst>
                                          <p:attrName>style.visibility</p:attrName>
                                        </p:attrNameLst>
                                      </p:cBhvr>
                                      <p:to>
                                        <p:strVal val="visible"/>
                                      </p:to>
                                    </p:set>
                                    <p:anim calcmode="lin" valueType="num">
                                      <p:cBhvr additive="base">
                                        <p:cTn id="113" dur="500" fill="hold"/>
                                        <p:tgtEl>
                                          <p:spTgt spid="140"/>
                                        </p:tgtEl>
                                        <p:attrNameLst>
                                          <p:attrName>ppt_x</p:attrName>
                                        </p:attrNameLst>
                                      </p:cBhvr>
                                      <p:tavLst>
                                        <p:tav tm="0">
                                          <p:val>
                                            <p:strVal val="#ppt_x"/>
                                          </p:val>
                                        </p:tav>
                                        <p:tav tm="100000">
                                          <p:val>
                                            <p:strVal val="#ppt_x"/>
                                          </p:val>
                                        </p:tav>
                                      </p:tavLst>
                                    </p:anim>
                                    <p:anim calcmode="lin" valueType="num">
                                      <p:cBhvr additive="base">
                                        <p:cTn id="114" dur="500" fill="hold"/>
                                        <p:tgtEl>
                                          <p:spTgt spid="140"/>
                                        </p:tgtEl>
                                        <p:attrNameLst>
                                          <p:attrName>ppt_y</p:attrName>
                                        </p:attrNameLst>
                                      </p:cBhvr>
                                      <p:tavLst>
                                        <p:tav tm="0">
                                          <p:val>
                                            <p:strVal val="1+#ppt_h/2"/>
                                          </p:val>
                                        </p:tav>
                                        <p:tav tm="100000">
                                          <p:val>
                                            <p:strVal val="#ppt_y"/>
                                          </p:val>
                                        </p:tav>
                                      </p:tavLst>
                                    </p:anim>
                                  </p:childTnLst>
                                </p:cTn>
                              </p:par>
                              <p:par>
                                <p:cTn id="115" presetID="2" presetClass="entr" presetSubtype="4" fill="hold" nodeType="withEffect">
                                  <p:stCondLst>
                                    <p:cond delay="0"/>
                                  </p:stCondLst>
                                  <p:childTnLst>
                                    <p:set>
                                      <p:cBhvr>
                                        <p:cTn id="116" dur="1" fill="hold">
                                          <p:stCondLst>
                                            <p:cond delay="0"/>
                                          </p:stCondLst>
                                        </p:cTn>
                                        <p:tgtEl>
                                          <p:spTgt spid="141"/>
                                        </p:tgtEl>
                                        <p:attrNameLst>
                                          <p:attrName>style.visibility</p:attrName>
                                        </p:attrNameLst>
                                      </p:cBhvr>
                                      <p:to>
                                        <p:strVal val="visible"/>
                                      </p:to>
                                    </p:set>
                                    <p:anim calcmode="lin" valueType="num">
                                      <p:cBhvr additive="base">
                                        <p:cTn id="117" dur="500" fill="hold"/>
                                        <p:tgtEl>
                                          <p:spTgt spid="141"/>
                                        </p:tgtEl>
                                        <p:attrNameLst>
                                          <p:attrName>ppt_x</p:attrName>
                                        </p:attrNameLst>
                                      </p:cBhvr>
                                      <p:tavLst>
                                        <p:tav tm="0">
                                          <p:val>
                                            <p:strVal val="#ppt_x"/>
                                          </p:val>
                                        </p:tav>
                                        <p:tav tm="100000">
                                          <p:val>
                                            <p:strVal val="#ppt_x"/>
                                          </p:val>
                                        </p:tav>
                                      </p:tavLst>
                                    </p:anim>
                                    <p:anim calcmode="lin" valueType="num">
                                      <p:cBhvr additive="base">
                                        <p:cTn id="118" dur="500" fill="hold"/>
                                        <p:tgtEl>
                                          <p:spTgt spid="141"/>
                                        </p:tgtEl>
                                        <p:attrNameLst>
                                          <p:attrName>ppt_y</p:attrName>
                                        </p:attrNameLst>
                                      </p:cBhvr>
                                      <p:tavLst>
                                        <p:tav tm="0">
                                          <p:val>
                                            <p:strVal val="1+#ppt_h/2"/>
                                          </p:val>
                                        </p:tav>
                                        <p:tav tm="100000">
                                          <p:val>
                                            <p:strVal val="#ppt_y"/>
                                          </p:val>
                                        </p:tav>
                                      </p:tavLst>
                                    </p:anim>
                                  </p:childTnLst>
                                </p:cTn>
                              </p:par>
                              <p:par>
                                <p:cTn id="119" presetID="2" presetClass="entr" presetSubtype="4" fill="hold" nodeType="withEffect">
                                  <p:stCondLst>
                                    <p:cond delay="0"/>
                                  </p:stCondLst>
                                  <p:childTnLst>
                                    <p:set>
                                      <p:cBhvr>
                                        <p:cTn id="120" dur="1" fill="hold">
                                          <p:stCondLst>
                                            <p:cond delay="0"/>
                                          </p:stCondLst>
                                        </p:cTn>
                                        <p:tgtEl>
                                          <p:spTgt spid="142"/>
                                        </p:tgtEl>
                                        <p:attrNameLst>
                                          <p:attrName>style.visibility</p:attrName>
                                        </p:attrNameLst>
                                      </p:cBhvr>
                                      <p:to>
                                        <p:strVal val="visible"/>
                                      </p:to>
                                    </p:set>
                                    <p:anim calcmode="lin" valueType="num">
                                      <p:cBhvr additive="base">
                                        <p:cTn id="121" dur="500" fill="hold"/>
                                        <p:tgtEl>
                                          <p:spTgt spid="142"/>
                                        </p:tgtEl>
                                        <p:attrNameLst>
                                          <p:attrName>ppt_x</p:attrName>
                                        </p:attrNameLst>
                                      </p:cBhvr>
                                      <p:tavLst>
                                        <p:tav tm="0">
                                          <p:val>
                                            <p:strVal val="#ppt_x"/>
                                          </p:val>
                                        </p:tav>
                                        <p:tav tm="100000">
                                          <p:val>
                                            <p:strVal val="#ppt_x"/>
                                          </p:val>
                                        </p:tav>
                                      </p:tavLst>
                                    </p:anim>
                                    <p:anim calcmode="lin" valueType="num">
                                      <p:cBhvr additive="base">
                                        <p:cTn id="122" dur="500" fill="hold"/>
                                        <p:tgtEl>
                                          <p:spTgt spid="142"/>
                                        </p:tgtEl>
                                        <p:attrNameLst>
                                          <p:attrName>ppt_y</p:attrName>
                                        </p:attrNameLst>
                                      </p:cBhvr>
                                      <p:tavLst>
                                        <p:tav tm="0">
                                          <p:val>
                                            <p:strVal val="1+#ppt_h/2"/>
                                          </p:val>
                                        </p:tav>
                                        <p:tav tm="100000">
                                          <p:val>
                                            <p:strVal val="#ppt_y"/>
                                          </p:val>
                                        </p:tav>
                                      </p:tavLst>
                                    </p:anim>
                                  </p:childTnLst>
                                </p:cTn>
                              </p:par>
                              <p:par>
                                <p:cTn id="123" presetID="2" presetClass="entr" presetSubtype="4" fill="hold" nodeType="withEffect">
                                  <p:stCondLst>
                                    <p:cond delay="0"/>
                                  </p:stCondLst>
                                  <p:childTnLst>
                                    <p:set>
                                      <p:cBhvr>
                                        <p:cTn id="124" dur="1" fill="hold">
                                          <p:stCondLst>
                                            <p:cond delay="0"/>
                                          </p:stCondLst>
                                        </p:cTn>
                                        <p:tgtEl>
                                          <p:spTgt spid="148"/>
                                        </p:tgtEl>
                                        <p:attrNameLst>
                                          <p:attrName>style.visibility</p:attrName>
                                        </p:attrNameLst>
                                      </p:cBhvr>
                                      <p:to>
                                        <p:strVal val="visible"/>
                                      </p:to>
                                    </p:set>
                                    <p:anim calcmode="lin" valueType="num">
                                      <p:cBhvr additive="base">
                                        <p:cTn id="125" dur="500" fill="hold"/>
                                        <p:tgtEl>
                                          <p:spTgt spid="148"/>
                                        </p:tgtEl>
                                        <p:attrNameLst>
                                          <p:attrName>ppt_x</p:attrName>
                                        </p:attrNameLst>
                                      </p:cBhvr>
                                      <p:tavLst>
                                        <p:tav tm="0">
                                          <p:val>
                                            <p:strVal val="#ppt_x"/>
                                          </p:val>
                                        </p:tav>
                                        <p:tav tm="100000">
                                          <p:val>
                                            <p:strVal val="#ppt_x"/>
                                          </p:val>
                                        </p:tav>
                                      </p:tavLst>
                                    </p:anim>
                                    <p:anim calcmode="lin" valueType="num">
                                      <p:cBhvr additive="base">
                                        <p:cTn id="126" dur="500" fill="hold"/>
                                        <p:tgtEl>
                                          <p:spTgt spid="148"/>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49"/>
                                        </p:tgtEl>
                                        <p:attrNameLst>
                                          <p:attrName>style.visibility</p:attrName>
                                        </p:attrNameLst>
                                      </p:cBhvr>
                                      <p:to>
                                        <p:strVal val="visible"/>
                                      </p:to>
                                    </p:set>
                                    <p:anim calcmode="lin" valueType="num">
                                      <p:cBhvr additive="base">
                                        <p:cTn id="131" dur="500" fill="hold"/>
                                        <p:tgtEl>
                                          <p:spTgt spid="49"/>
                                        </p:tgtEl>
                                        <p:attrNameLst>
                                          <p:attrName>ppt_x</p:attrName>
                                        </p:attrNameLst>
                                      </p:cBhvr>
                                      <p:tavLst>
                                        <p:tav tm="0">
                                          <p:val>
                                            <p:strVal val="#ppt_x"/>
                                          </p:val>
                                        </p:tav>
                                        <p:tav tm="100000">
                                          <p:val>
                                            <p:strVal val="#ppt_x"/>
                                          </p:val>
                                        </p:tav>
                                      </p:tavLst>
                                    </p:anim>
                                    <p:anim calcmode="lin" valueType="num">
                                      <p:cBhvr additive="base">
                                        <p:cTn id="132" dur="500" fill="hold"/>
                                        <p:tgtEl>
                                          <p:spTgt spid="49"/>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60"/>
                                        </p:tgtEl>
                                        <p:attrNameLst>
                                          <p:attrName>style.visibility</p:attrName>
                                        </p:attrNameLst>
                                      </p:cBhvr>
                                      <p:to>
                                        <p:strVal val="visible"/>
                                      </p:to>
                                    </p:set>
                                    <p:anim calcmode="lin" valueType="num">
                                      <p:cBhvr additive="base">
                                        <p:cTn id="135" dur="500" fill="hold"/>
                                        <p:tgtEl>
                                          <p:spTgt spid="60"/>
                                        </p:tgtEl>
                                        <p:attrNameLst>
                                          <p:attrName>ppt_x</p:attrName>
                                        </p:attrNameLst>
                                      </p:cBhvr>
                                      <p:tavLst>
                                        <p:tav tm="0">
                                          <p:val>
                                            <p:strVal val="#ppt_x"/>
                                          </p:val>
                                        </p:tav>
                                        <p:tav tm="100000">
                                          <p:val>
                                            <p:strVal val="#ppt_x"/>
                                          </p:val>
                                        </p:tav>
                                      </p:tavLst>
                                    </p:anim>
                                    <p:anim calcmode="lin" valueType="num">
                                      <p:cBhvr additive="base">
                                        <p:cTn id="13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38" grpId="0" animBg="1"/>
      <p:bldP spid="40" grpId="0"/>
      <p:bldP spid="47" grpId="0" animBg="1"/>
      <p:bldP spid="48" grpId="0"/>
      <p:bldP spid="36" grpId="0" animBg="1"/>
      <p:bldP spid="37" grpId="0" animBg="1"/>
      <p:bldP spid="50" grpId="0" animBg="1"/>
      <p:bldP spid="51" grpId="0" animBg="1"/>
      <p:bldP spid="53" grpId="0" animBg="1"/>
      <p:bldP spid="78" grpId="0" animBg="1"/>
      <p:bldP spid="94" grpId="0" animBg="1"/>
      <p:bldP spid="95" grpId="0" animBg="1"/>
      <p:bldP spid="96" grpId="0" animBg="1"/>
      <p:bldP spid="97" grpId="0" animBg="1"/>
      <p:bldP spid="98" grpId="0" animBg="1"/>
      <p:bldP spid="99" grpId="0" animBg="1"/>
      <p:bldP spid="1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590F3-45AA-F94C-93E5-F045966580C7}"/>
              </a:ext>
            </a:extLst>
          </p:cNvPr>
          <p:cNvSpPr>
            <a:spLocks noGrp="1"/>
          </p:cNvSpPr>
          <p:nvPr>
            <p:ph type="title"/>
          </p:nvPr>
        </p:nvSpPr>
        <p:spPr>
          <a:xfrm>
            <a:off x="838199" y="365760"/>
            <a:ext cx="10515601" cy="1142883"/>
          </a:xfrm>
        </p:spPr>
        <p:txBody>
          <a:bodyPr/>
          <a:lstStyle/>
          <a:p>
            <a:r>
              <a:rPr lang="en-US">
                <a:latin typeface="Avenir Next Condensed" panose="020B0506020202020204" pitchFamily="34" charset="0"/>
              </a:rPr>
              <a:t>Finding 1: Vulnerability is difficult to reproduce</a:t>
            </a:r>
          </a:p>
        </p:txBody>
      </p:sp>
      <p:sp>
        <p:nvSpPr>
          <p:cNvPr id="3" name="Rectangle 2">
            <a:extLst>
              <a:ext uri="{FF2B5EF4-FFF2-40B4-BE49-F238E27FC236}">
                <a16:creationId xmlns:a16="http://schemas.microsoft.com/office/drawing/2014/main" id="{AA47F18E-451D-4499-936D-6FA8058256A8}"/>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9">
            <a:extLst>
              <a:ext uri="{FF2B5EF4-FFF2-40B4-BE49-F238E27FC236}">
                <a16:creationId xmlns:a16="http://schemas.microsoft.com/office/drawing/2014/main" id="{1DB69A9F-0A73-417B-B9D0-D8375EA396AF}"/>
              </a:ext>
            </a:extLst>
          </p:cNvPr>
          <p:cNvGraphicFramePr>
            <a:graphicFrameLocks noGrp="1"/>
          </p:cNvGraphicFramePr>
          <p:nvPr>
            <p:extLst>
              <p:ext uri="{D42A27DB-BD31-4B8C-83A1-F6EECF244321}">
                <p14:modId xmlns:p14="http://schemas.microsoft.com/office/powerpoint/2010/main" val="3047314864"/>
              </p:ext>
            </p:extLst>
          </p:nvPr>
        </p:nvGraphicFramePr>
        <p:xfrm>
          <a:off x="871088" y="1585805"/>
          <a:ext cx="6153734" cy="1010919"/>
        </p:xfrm>
        <a:graphic>
          <a:graphicData uri="http://schemas.openxmlformats.org/drawingml/2006/table">
            <a:tbl>
              <a:tblPr firstRow="1" bandRow="1">
                <a:tableStyleId>{5C22544A-7EE6-4342-B048-85BDC9FD1C3A}</a:tableStyleId>
              </a:tblPr>
              <a:tblGrid>
                <a:gridCol w="1831472">
                  <a:extLst>
                    <a:ext uri="{9D8B030D-6E8A-4147-A177-3AD203B41FA5}">
                      <a16:colId xmlns:a16="http://schemas.microsoft.com/office/drawing/2014/main" val="1159913782"/>
                    </a:ext>
                  </a:extLst>
                </a:gridCol>
                <a:gridCol w="920457">
                  <a:extLst>
                    <a:ext uri="{9D8B030D-6E8A-4147-A177-3AD203B41FA5}">
                      <a16:colId xmlns:a16="http://schemas.microsoft.com/office/drawing/2014/main" val="2986829671"/>
                    </a:ext>
                  </a:extLst>
                </a:gridCol>
                <a:gridCol w="1708187">
                  <a:extLst>
                    <a:ext uri="{9D8B030D-6E8A-4147-A177-3AD203B41FA5}">
                      <a16:colId xmlns:a16="http://schemas.microsoft.com/office/drawing/2014/main" val="3594322734"/>
                    </a:ext>
                  </a:extLst>
                </a:gridCol>
                <a:gridCol w="1693618">
                  <a:extLst>
                    <a:ext uri="{9D8B030D-6E8A-4147-A177-3AD203B41FA5}">
                      <a16:colId xmlns:a16="http://schemas.microsoft.com/office/drawing/2014/main" val="2012547203"/>
                    </a:ext>
                  </a:extLst>
                </a:gridCol>
              </a:tblGrid>
              <a:tr h="370839">
                <a:tc>
                  <a:txBody>
                    <a:bodyPr/>
                    <a:lstStyle/>
                    <a:p>
                      <a:pPr>
                        <a:buNone/>
                      </a:pPr>
                      <a:r>
                        <a:rPr lang="en-US" b="0" i="0">
                          <a:solidFill>
                            <a:schemeClr val="tx1"/>
                          </a:solidFill>
                          <a:latin typeface="Avenir Next Condensed Medium" panose="020B0506020202020204" pitchFamily="34" charset="0"/>
                        </a:rPr>
                        <a:t>Information Source</a:t>
                      </a:r>
                    </a:p>
                  </a:txBody>
                  <a:tcPr>
                    <a:solidFill>
                      <a:schemeClr val="accent5">
                        <a:lumMod val="60000"/>
                        <a:lumOff val="40000"/>
                      </a:schemeClr>
                    </a:solidFill>
                  </a:tcPr>
                </a:tc>
                <a:tc gridSpan="3">
                  <a:txBody>
                    <a:bodyPr/>
                    <a:lstStyle/>
                    <a:p>
                      <a:pPr algn="ctr">
                        <a:buNone/>
                      </a:pPr>
                      <a:r>
                        <a:rPr lang="en-US" b="0" i="0">
                          <a:solidFill>
                            <a:schemeClr val="tx1"/>
                          </a:solidFill>
                          <a:latin typeface="Avenir Next Condensed Medium" panose="020B0506020202020204" pitchFamily="34" charset="0"/>
                        </a:rPr>
                        <a:t>CVE </a:t>
                      </a:r>
                      <a:r>
                        <a:rPr lang="en-US" sz="1800" b="0" i="0" u="none" strike="noStrike" noProof="0">
                          <a:solidFill>
                            <a:schemeClr val="tx1"/>
                          </a:solidFill>
                          <a:latin typeface="Avenir Next Condensed Medium" panose="020B0506020202020204" pitchFamily="34" charset="0"/>
                        </a:rPr>
                        <a:t>Reproduction (N=291)</a:t>
                      </a:r>
                    </a:p>
                  </a:txBody>
                  <a:tcPr>
                    <a:solidFill>
                      <a:schemeClr val="accent5">
                        <a:lumMod val="60000"/>
                        <a:lumOff val="40000"/>
                      </a:schemeClr>
                    </a:solidFill>
                  </a:tcPr>
                </a:tc>
                <a:tc hMerge="1">
                  <a:txBody>
                    <a:bodyPr/>
                    <a:lstStyle/>
                    <a:p>
                      <a:pPr lvl="0" algn="l">
                        <a:buNone/>
                      </a:pPr>
                      <a:endParaRPr lang="en-US"/>
                    </a:p>
                  </a:txBody>
                  <a:tcPr/>
                </a:tc>
                <a:tc hMerge="1">
                  <a:txBody>
                    <a:bodyPr/>
                    <a:lstStyle/>
                    <a:p>
                      <a:pPr lvl="0">
                        <a:buNone/>
                      </a:pPr>
                      <a:endParaRPr lang="en-US"/>
                    </a:p>
                  </a:txBody>
                  <a:tcPr/>
                </a:tc>
                <a:extLst>
                  <a:ext uri="{0D108BD9-81ED-4DB2-BD59-A6C34878D82A}">
                    <a16:rowId xmlns:a16="http://schemas.microsoft.com/office/drawing/2014/main" val="3730693554"/>
                  </a:ext>
                </a:extLst>
              </a:tr>
              <a:tr h="370839">
                <a:tc>
                  <a:txBody>
                    <a:bodyPr/>
                    <a:lstStyle/>
                    <a:p>
                      <a:pPr lvl="0">
                        <a:buNone/>
                      </a:pPr>
                      <a:endParaRPr lang="en-US" b="0" i="0">
                        <a:latin typeface="Avenir Next Condensed Medium" panose="020B0506020202020204" pitchFamily="34" charset="0"/>
                      </a:endParaRPr>
                    </a:p>
                  </a:txBody>
                  <a:tcPr/>
                </a:tc>
                <a:tc>
                  <a:txBody>
                    <a:bodyPr/>
                    <a:lstStyle/>
                    <a:p>
                      <a:pPr lvl="0">
                        <a:buNone/>
                      </a:pPr>
                      <a:r>
                        <a:rPr lang="en-US" b="0" i="0">
                          <a:latin typeface="Avenir Next Condensed Medium" panose="020B0506020202020204" pitchFamily="34" charset="0"/>
                        </a:rPr>
                        <a:t>Covered CVE IDs</a:t>
                      </a:r>
                    </a:p>
                  </a:txBody>
                  <a:tcPr/>
                </a:tc>
                <a:tc>
                  <a:txBody>
                    <a:bodyPr/>
                    <a:lstStyle/>
                    <a:p>
                      <a:pPr lvl="0">
                        <a:buNone/>
                      </a:pPr>
                      <a:r>
                        <a:rPr lang="en-US" b="0" i="0">
                          <a:latin typeface="Avenir Next Condensed Medium" panose="020B0506020202020204" pitchFamily="34" charset="0"/>
                        </a:rPr>
                        <a:t># of Reproducible Cases</a:t>
                      </a:r>
                    </a:p>
                  </a:txBody>
                  <a:tcPr/>
                </a:tc>
                <a:tc>
                  <a:txBody>
                    <a:bodyPr/>
                    <a:lstStyle/>
                    <a:p>
                      <a:pPr lvl="0">
                        <a:buNone/>
                      </a:pPr>
                      <a:r>
                        <a:rPr lang="en-US" b="0" i="0">
                          <a:latin typeface="Avenir Next Condensed Medium" panose="020B0506020202020204" pitchFamily="34" charset="0"/>
                        </a:rPr>
                        <a:t>Success Rate (%)</a:t>
                      </a:r>
                    </a:p>
                  </a:txBody>
                  <a:tcPr/>
                </a:tc>
                <a:extLst>
                  <a:ext uri="{0D108BD9-81ED-4DB2-BD59-A6C34878D82A}">
                    <a16:rowId xmlns:a16="http://schemas.microsoft.com/office/drawing/2014/main" val="1613356632"/>
                  </a:ext>
                </a:extLst>
              </a:tr>
            </a:tbl>
          </a:graphicData>
        </a:graphic>
      </p:graphicFrame>
      <p:graphicFrame>
        <p:nvGraphicFramePr>
          <p:cNvPr id="11" name="Table 11">
            <a:extLst>
              <a:ext uri="{FF2B5EF4-FFF2-40B4-BE49-F238E27FC236}">
                <a16:creationId xmlns:a16="http://schemas.microsoft.com/office/drawing/2014/main" id="{8B96B127-E722-4E50-AA2E-8D77C5B90289}"/>
              </a:ext>
            </a:extLst>
          </p:cNvPr>
          <p:cNvGraphicFramePr>
            <a:graphicFrameLocks noGrp="1"/>
          </p:cNvGraphicFramePr>
          <p:nvPr/>
        </p:nvGraphicFramePr>
        <p:xfrm>
          <a:off x="871088" y="2757637"/>
          <a:ext cx="6153734" cy="1849119"/>
        </p:xfrm>
        <a:graphic>
          <a:graphicData uri="http://schemas.openxmlformats.org/drawingml/2006/table">
            <a:tbl>
              <a:tblPr bandRow="1">
                <a:tableStyleId>{5C22544A-7EE6-4342-B048-85BDC9FD1C3A}</a:tableStyleId>
              </a:tblPr>
              <a:tblGrid>
                <a:gridCol w="1819560">
                  <a:extLst>
                    <a:ext uri="{9D8B030D-6E8A-4147-A177-3AD203B41FA5}">
                      <a16:colId xmlns:a16="http://schemas.microsoft.com/office/drawing/2014/main" val="3986527097"/>
                    </a:ext>
                  </a:extLst>
                </a:gridCol>
                <a:gridCol w="926312">
                  <a:extLst>
                    <a:ext uri="{9D8B030D-6E8A-4147-A177-3AD203B41FA5}">
                      <a16:colId xmlns:a16="http://schemas.microsoft.com/office/drawing/2014/main" val="765177231"/>
                    </a:ext>
                  </a:extLst>
                </a:gridCol>
                <a:gridCol w="1758405">
                  <a:extLst>
                    <a:ext uri="{9D8B030D-6E8A-4147-A177-3AD203B41FA5}">
                      <a16:colId xmlns:a16="http://schemas.microsoft.com/office/drawing/2014/main" val="2140757636"/>
                    </a:ext>
                  </a:extLst>
                </a:gridCol>
                <a:gridCol w="1649457">
                  <a:extLst>
                    <a:ext uri="{9D8B030D-6E8A-4147-A177-3AD203B41FA5}">
                      <a16:colId xmlns:a16="http://schemas.microsoft.com/office/drawing/2014/main" val="175125470"/>
                    </a:ext>
                  </a:extLst>
                </a:gridCol>
              </a:tblGrid>
              <a:tr h="358588">
                <a:tc>
                  <a:txBody>
                    <a:bodyPr/>
                    <a:lstStyle/>
                    <a:p>
                      <a:pPr lvl="0" algn="l">
                        <a:buNone/>
                      </a:pPr>
                      <a:r>
                        <a:rPr lang="en-US" sz="1800" b="0" i="0" u="none" strike="noStrike" noProof="0">
                          <a:solidFill>
                            <a:srgbClr val="000000"/>
                          </a:solidFill>
                          <a:latin typeface="Avenir Next Condensed" panose="020B0506020202020204" pitchFamily="34" charset="0"/>
                        </a:rPr>
                        <a:t>SecurityFocus</a:t>
                      </a:r>
                      <a:endParaRPr lang="en-US" b="0" i="0">
                        <a:latin typeface="Avenir Next Condensed" panose="020B0506020202020204" pitchFamily="34" charset="0"/>
                      </a:endParaRPr>
                    </a:p>
                  </a:txBody>
                  <a:tcPr/>
                </a:tc>
                <a:tc>
                  <a:txBody>
                    <a:bodyPr/>
                    <a:lstStyle/>
                    <a:p>
                      <a:pPr lvl="0" algn="ctr">
                        <a:buNone/>
                      </a:pPr>
                      <a:r>
                        <a:rPr lang="en-US" b="0" i="0">
                          <a:latin typeface="Avenir Next Condensed" panose="020B0506020202020204" pitchFamily="34" charset="0"/>
                        </a:rPr>
                        <a:t>256</a:t>
                      </a:r>
                    </a:p>
                  </a:txBody>
                  <a:tcPr/>
                </a:tc>
                <a:tc>
                  <a:txBody>
                    <a:bodyPr/>
                    <a:lstStyle/>
                    <a:p>
                      <a:pPr lvl="0" algn="ctr">
                        <a:buNone/>
                      </a:pPr>
                      <a:r>
                        <a:rPr lang="en-US" b="0" i="0">
                          <a:latin typeface="Avenir Next Condensed" panose="020B0506020202020204" pitchFamily="34" charset="0"/>
                        </a:rPr>
                        <a:t>32</a:t>
                      </a:r>
                    </a:p>
                  </a:txBody>
                  <a:tcPr/>
                </a:tc>
                <a:tc>
                  <a:txBody>
                    <a:bodyPr/>
                    <a:lstStyle/>
                    <a:p>
                      <a:pPr lvl="0" algn="ctr">
                        <a:buNone/>
                      </a:pPr>
                      <a:r>
                        <a:rPr lang="en-US" b="0" i="0">
                          <a:latin typeface="Avenir Next Condensed" panose="020B0506020202020204" pitchFamily="34" charset="0"/>
                        </a:rPr>
                        <a:t>12.6%</a:t>
                      </a:r>
                    </a:p>
                  </a:txBody>
                  <a:tcPr/>
                </a:tc>
                <a:extLst>
                  <a:ext uri="{0D108BD9-81ED-4DB2-BD59-A6C34878D82A}">
                    <a16:rowId xmlns:a16="http://schemas.microsoft.com/office/drawing/2014/main" val="630248071"/>
                  </a:ext>
                </a:extLst>
              </a:tr>
              <a:tr h="370840">
                <a:tc>
                  <a:txBody>
                    <a:bodyPr/>
                    <a:lstStyle/>
                    <a:p>
                      <a:pPr lvl="0" algn="l">
                        <a:buNone/>
                      </a:pPr>
                      <a:r>
                        <a:rPr lang="en-US" sz="1800" b="0" i="0" u="none" strike="noStrike" noProof="0" err="1">
                          <a:solidFill>
                            <a:srgbClr val="000000"/>
                          </a:solidFill>
                          <a:latin typeface="Avenir Next Condensed" panose="020B0506020202020204" pitchFamily="34" charset="0"/>
                        </a:rPr>
                        <a:t>Redhat</a:t>
                      </a:r>
                      <a:r>
                        <a:rPr lang="en-US" sz="1800" b="0" i="0" u="none" strike="noStrike" noProof="0">
                          <a:solidFill>
                            <a:srgbClr val="000000"/>
                          </a:solidFill>
                          <a:latin typeface="Avenir Next Condensed" panose="020B0506020202020204" pitchFamily="34" charset="0"/>
                        </a:rPr>
                        <a:t> Bugzilla</a:t>
                      </a: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195</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19</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9.7%</a:t>
                      </a:r>
                      <a:endParaRPr lang="en-US" b="0" i="0">
                        <a:latin typeface="Avenir Next Condensed" panose="020B0506020202020204" pitchFamily="34" charset="0"/>
                      </a:endParaRPr>
                    </a:p>
                  </a:txBody>
                  <a:tcPr/>
                </a:tc>
                <a:extLst>
                  <a:ext uri="{0D108BD9-81ED-4DB2-BD59-A6C34878D82A}">
                    <a16:rowId xmlns:a16="http://schemas.microsoft.com/office/drawing/2014/main" val="4153973357"/>
                  </a:ext>
                </a:extLst>
              </a:tr>
              <a:tr h="370840">
                <a:tc>
                  <a:txBody>
                    <a:bodyPr/>
                    <a:lstStyle/>
                    <a:p>
                      <a:pPr lvl="0" algn="l">
                        <a:buNone/>
                      </a:pPr>
                      <a:r>
                        <a:rPr lang="en-US" sz="1800" b="0" i="0" u="none" strike="noStrike" noProof="0">
                          <a:solidFill>
                            <a:srgbClr val="000000"/>
                          </a:solidFill>
                          <a:latin typeface="Avenir Next Condensed" panose="020B0506020202020204" pitchFamily="34" charset="0"/>
                        </a:rPr>
                        <a:t>ExploitDB</a:t>
                      </a: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156</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46</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29.5%</a:t>
                      </a:r>
                      <a:endParaRPr lang="en-US" b="0" i="0">
                        <a:latin typeface="Avenir Next Condensed" panose="020B0506020202020204" pitchFamily="34" charset="0"/>
                      </a:endParaRPr>
                    </a:p>
                  </a:txBody>
                  <a:tcPr/>
                </a:tc>
                <a:extLst>
                  <a:ext uri="{0D108BD9-81ED-4DB2-BD59-A6C34878D82A}">
                    <a16:rowId xmlns:a16="http://schemas.microsoft.com/office/drawing/2014/main" val="2376410764"/>
                  </a:ext>
                </a:extLst>
              </a:tr>
              <a:tr h="370840">
                <a:tc>
                  <a:txBody>
                    <a:bodyPr/>
                    <a:lstStyle/>
                    <a:p>
                      <a:pPr lvl="0" algn="l">
                        <a:buNone/>
                      </a:pPr>
                      <a:r>
                        <a:rPr lang="en-US" sz="1800" b="0" i="0" u="none" strike="noStrike" noProof="0">
                          <a:solidFill>
                            <a:srgbClr val="000000"/>
                          </a:solidFill>
                          <a:latin typeface="Avenir Next Condensed" panose="020B0506020202020204" pitchFamily="34" charset="0"/>
                        </a:rPr>
                        <a:t>OpenWall</a:t>
                      </a: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153</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67</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43.8%</a:t>
                      </a:r>
                      <a:endParaRPr lang="en-US" b="0" i="0">
                        <a:latin typeface="Avenir Next Condensed" panose="020B0506020202020204" pitchFamily="34" charset="0"/>
                      </a:endParaRPr>
                    </a:p>
                  </a:txBody>
                  <a:tcPr/>
                </a:tc>
                <a:extLst>
                  <a:ext uri="{0D108BD9-81ED-4DB2-BD59-A6C34878D82A}">
                    <a16:rowId xmlns:a16="http://schemas.microsoft.com/office/drawing/2014/main" val="1791613171"/>
                  </a:ext>
                </a:extLst>
              </a:tr>
              <a:tr h="370839">
                <a:tc>
                  <a:txBody>
                    <a:bodyPr/>
                    <a:lstStyle/>
                    <a:p>
                      <a:pPr lvl="0" algn="l">
                        <a:buNone/>
                      </a:pPr>
                      <a:r>
                        <a:rPr lang="en-US" sz="1800" b="0" i="0" u="none" strike="noStrike" noProof="0">
                          <a:solidFill>
                            <a:srgbClr val="000000"/>
                          </a:solidFill>
                          <a:latin typeface="Avenir Next Condensed" panose="020B0506020202020204" pitchFamily="34" charset="0"/>
                        </a:rPr>
                        <a:t>SecurityTracker</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89</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4</a:t>
                      </a:r>
                      <a:endParaRPr lang="en-US" b="0" i="0">
                        <a:latin typeface="Avenir Next Condensed"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panose="020B0506020202020204" pitchFamily="34" charset="0"/>
                        </a:rPr>
                        <a:t>4.5%</a:t>
                      </a:r>
                      <a:endParaRPr lang="en-US" b="0" i="0">
                        <a:latin typeface="Avenir Next Condensed" panose="020B0506020202020204" pitchFamily="34" charset="0"/>
                      </a:endParaRPr>
                    </a:p>
                  </a:txBody>
                  <a:tcPr/>
                </a:tc>
                <a:extLst>
                  <a:ext uri="{0D108BD9-81ED-4DB2-BD59-A6C34878D82A}">
                    <a16:rowId xmlns:a16="http://schemas.microsoft.com/office/drawing/2014/main" val="650396452"/>
                  </a:ext>
                </a:extLst>
              </a:tr>
            </a:tbl>
          </a:graphicData>
        </a:graphic>
      </p:graphicFrame>
      <p:graphicFrame>
        <p:nvGraphicFramePr>
          <p:cNvPr id="13" name="Table 13">
            <a:extLst>
              <a:ext uri="{FF2B5EF4-FFF2-40B4-BE49-F238E27FC236}">
                <a16:creationId xmlns:a16="http://schemas.microsoft.com/office/drawing/2014/main" id="{E8F3D0A0-F943-4A2A-9590-965D40B3DD4A}"/>
              </a:ext>
            </a:extLst>
          </p:cNvPr>
          <p:cNvGraphicFramePr>
            <a:graphicFrameLocks noGrp="1"/>
          </p:cNvGraphicFramePr>
          <p:nvPr/>
        </p:nvGraphicFramePr>
        <p:xfrm>
          <a:off x="871089" y="4691192"/>
          <a:ext cx="6153733" cy="370840"/>
        </p:xfrm>
        <a:graphic>
          <a:graphicData uri="http://schemas.openxmlformats.org/drawingml/2006/table">
            <a:tbl>
              <a:tblPr bandRow="1">
                <a:tableStyleId>{5C22544A-7EE6-4342-B048-85BDC9FD1C3A}</a:tableStyleId>
              </a:tblPr>
              <a:tblGrid>
                <a:gridCol w="1809050">
                  <a:extLst>
                    <a:ext uri="{9D8B030D-6E8A-4147-A177-3AD203B41FA5}">
                      <a16:colId xmlns:a16="http://schemas.microsoft.com/office/drawing/2014/main" val="4256032994"/>
                    </a:ext>
                  </a:extLst>
                </a:gridCol>
                <a:gridCol w="926661">
                  <a:extLst>
                    <a:ext uri="{9D8B030D-6E8A-4147-A177-3AD203B41FA5}">
                      <a16:colId xmlns:a16="http://schemas.microsoft.com/office/drawing/2014/main" val="1767330857"/>
                    </a:ext>
                  </a:extLst>
                </a:gridCol>
                <a:gridCol w="1778505">
                  <a:extLst>
                    <a:ext uri="{9D8B030D-6E8A-4147-A177-3AD203B41FA5}">
                      <a16:colId xmlns:a16="http://schemas.microsoft.com/office/drawing/2014/main" val="2967310931"/>
                    </a:ext>
                  </a:extLst>
                </a:gridCol>
                <a:gridCol w="1639517">
                  <a:extLst>
                    <a:ext uri="{9D8B030D-6E8A-4147-A177-3AD203B41FA5}">
                      <a16:colId xmlns:a16="http://schemas.microsoft.com/office/drawing/2014/main" val="2664848164"/>
                    </a:ext>
                  </a:extLst>
                </a:gridCol>
              </a:tblGrid>
              <a:tr h="370840">
                <a:tc>
                  <a:txBody>
                    <a:bodyPr/>
                    <a:lstStyle/>
                    <a:p>
                      <a:pPr lvl="0" algn="l">
                        <a:buNone/>
                      </a:pPr>
                      <a:r>
                        <a:rPr lang="en-US" sz="1800" b="0" i="0" u="none" strike="noStrike" noProof="0">
                          <a:solidFill>
                            <a:srgbClr val="000000"/>
                          </a:solidFill>
                          <a:latin typeface="Avenir Next Condensed Medium" panose="020B0506020202020204" pitchFamily="34" charset="0"/>
                        </a:rPr>
                        <a:t>Combined-top5</a:t>
                      </a:r>
                      <a:endParaRPr lang="en-US" b="0" i="0">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287</a:t>
                      </a:r>
                      <a:endParaRPr lang="en-US" b="0" i="0">
                        <a:solidFill>
                          <a:srgbClr val="000000"/>
                        </a:solidFill>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126</a:t>
                      </a:r>
                      <a:endParaRPr lang="en-US" b="0" i="0">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43.9%</a:t>
                      </a:r>
                      <a:endParaRPr lang="en-US" b="0" i="0">
                        <a:latin typeface="Avenir Next Condensed Medium" panose="020B0506020202020204" pitchFamily="34" charset="0"/>
                      </a:endParaRPr>
                    </a:p>
                  </a:txBody>
                  <a:tcPr/>
                </a:tc>
                <a:extLst>
                  <a:ext uri="{0D108BD9-81ED-4DB2-BD59-A6C34878D82A}">
                    <a16:rowId xmlns:a16="http://schemas.microsoft.com/office/drawing/2014/main" val="597520420"/>
                  </a:ext>
                </a:extLst>
              </a:tr>
            </a:tbl>
          </a:graphicData>
        </a:graphic>
      </p:graphicFrame>
      <p:graphicFrame>
        <p:nvGraphicFramePr>
          <p:cNvPr id="15" name="Table 13">
            <a:extLst>
              <a:ext uri="{FF2B5EF4-FFF2-40B4-BE49-F238E27FC236}">
                <a16:creationId xmlns:a16="http://schemas.microsoft.com/office/drawing/2014/main" id="{89747B20-5E1F-49A9-964F-B7BB004343C2}"/>
              </a:ext>
            </a:extLst>
          </p:cNvPr>
          <p:cNvGraphicFramePr>
            <a:graphicFrameLocks noGrp="1"/>
          </p:cNvGraphicFramePr>
          <p:nvPr/>
        </p:nvGraphicFramePr>
        <p:xfrm>
          <a:off x="871088" y="5122194"/>
          <a:ext cx="6153735" cy="370840"/>
        </p:xfrm>
        <a:graphic>
          <a:graphicData uri="http://schemas.openxmlformats.org/drawingml/2006/table">
            <a:tbl>
              <a:tblPr bandRow="1">
                <a:tableStyleId>{5C22544A-7EE6-4342-B048-85BDC9FD1C3A}</a:tableStyleId>
              </a:tblPr>
              <a:tblGrid>
                <a:gridCol w="1809050">
                  <a:extLst>
                    <a:ext uri="{9D8B030D-6E8A-4147-A177-3AD203B41FA5}">
                      <a16:colId xmlns:a16="http://schemas.microsoft.com/office/drawing/2014/main" val="4256032994"/>
                    </a:ext>
                  </a:extLst>
                </a:gridCol>
                <a:gridCol w="926662">
                  <a:extLst>
                    <a:ext uri="{9D8B030D-6E8A-4147-A177-3AD203B41FA5}">
                      <a16:colId xmlns:a16="http://schemas.microsoft.com/office/drawing/2014/main" val="1767330857"/>
                    </a:ext>
                  </a:extLst>
                </a:gridCol>
                <a:gridCol w="1768567">
                  <a:extLst>
                    <a:ext uri="{9D8B030D-6E8A-4147-A177-3AD203B41FA5}">
                      <a16:colId xmlns:a16="http://schemas.microsoft.com/office/drawing/2014/main" val="2967310931"/>
                    </a:ext>
                  </a:extLst>
                </a:gridCol>
                <a:gridCol w="1649456">
                  <a:extLst>
                    <a:ext uri="{9D8B030D-6E8A-4147-A177-3AD203B41FA5}">
                      <a16:colId xmlns:a16="http://schemas.microsoft.com/office/drawing/2014/main" val="2664848164"/>
                    </a:ext>
                  </a:extLst>
                </a:gridCol>
              </a:tblGrid>
              <a:tr h="370840">
                <a:tc>
                  <a:txBody>
                    <a:bodyPr/>
                    <a:lstStyle/>
                    <a:p>
                      <a:pPr lvl="0" algn="l">
                        <a:buNone/>
                      </a:pPr>
                      <a:r>
                        <a:rPr lang="en-US" sz="1800" b="0" i="0" u="none" strike="noStrike" noProof="0">
                          <a:solidFill>
                            <a:srgbClr val="000000"/>
                          </a:solidFill>
                          <a:latin typeface="Avenir Next Condensed Medium" panose="020B0506020202020204" pitchFamily="34" charset="0"/>
                        </a:rPr>
                        <a:t>Combined-all</a:t>
                      </a:r>
                      <a:endParaRPr lang="en-US" b="0" i="0">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291</a:t>
                      </a:r>
                      <a:endParaRPr lang="en-US" b="0" i="0">
                        <a:solidFill>
                          <a:srgbClr val="000000"/>
                        </a:solidFill>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182</a:t>
                      </a:r>
                      <a:endParaRPr lang="en-US" b="0" i="0">
                        <a:latin typeface="Avenir Next Condensed Medium" panose="020B0506020202020204" pitchFamily="34" charset="0"/>
                      </a:endParaRPr>
                    </a:p>
                  </a:txBody>
                  <a:tcPr/>
                </a:tc>
                <a:tc>
                  <a:txBody>
                    <a:bodyPr/>
                    <a:lstStyle/>
                    <a:p>
                      <a:pPr lvl="0" algn="ctr">
                        <a:buNone/>
                      </a:pPr>
                      <a:r>
                        <a:rPr lang="en-US" sz="1800" b="0" i="0" u="none" strike="noStrike" noProof="0">
                          <a:solidFill>
                            <a:srgbClr val="000000"/>
                          </a:solidFill>
                          <a:latin typeface="Avenir Next Condensed Medium" panose="020B0506020202020204" pitchFamily="34" charset="0"/>
                        </a:rPr>
                        <a:t>62.5%</a:t>
                      </a:r>
                    </a:p>
                  </a:txBody>
                  <a:tcPr/>
                </a:tc>
                <a:extLst>
                  <a:ext uri="{0D108BD9-81ED-4DB2-BD59-A6C34878D82A}">
                    <a16:rowId xmlns:a16="http://schemas.microsoft.com/office/drawing/2014/main" val="597520420"/>
                  </a:ext>
                </a:extLst>
              </a:tr>
            </a:tbl>
          </a:graphicData>
        </a:graphic>
      </p:graphicFrame>
      <p:sp>
        <p:nvSpPr>
          <p:cNvPr id="7" name="Slide Number Placeholder 6">
            <a:extLst>
              <a:ext uri="{FF2B5EF4-FFF2-40B4-BE49-F238E27FC236}">
                <a16:creationId xmlns:a16="http://schemas.microsoft.com/office/drawing/2014/main" id="{9A821F63-4383-474D-A45D-D162F9C4B848}"/>
              </a:ext>
            </a:extLst>
          </p:cNvPr>
          <p:cNvSpPr>
            <a:spLocks noGrp="1"/>
          </p:cNvSpPr>
          <p:nvPr>
            <p:ph type="sldNum" sz="quarter" idx="12"/>
          </p:nvPr>
        </p:nvSpPr>
        <p:spPr/>
        <p:txBody>
          <a:bodyPr/>
          <a:lstStyle/>
          <a:p>
            <a:fld id="{079CB688-378F-4534-BFFE-AF122467FDB7}" type="slidenum">
              <a:rPr lang="zh-CN" altLang="en-US" smtClean="0"/>
              <a:t>21</a:t>
            </a:fld>
            <a:endParaRPr lang="zh-CN" altLang="en-US"/>
          </a:p>
        </p:txBody>
      </p:sp>
      <p:graphicFrame>
        <p:nvGraphicFramePr>
          <p:cNvPr id="4" name="Table 3">
            <a:extLst>
              <a:ext uri="{FF2B5EF4-FFF2-40B4-BE49-F238E27FC236}">
                <a16:creationId xmlns:a16="http://schemas.microsoft.com/office/drawing/2014/main" id="{4F138098-01FA-F046-A737-5117AEE35478}"/>
              </a:ext>
            </a:extLst>
          </p:cNvPr>
          <p:cNvGraphicFramePr>
            <a:graphicFrameLocks noGrp="1"/>
          </p:cNvGraphicFramePr>
          <p:nvPr>
            <p:extLst>
              <p:ext uri="{D42A27DB-BD31-4B8C-83A1-F6EECF244321}">
                <p14:modId xmlns:p14="http://schemas.microsoft.com/office/powerpoint/2010/main" val="1079823943"/>
              </p:ext>
            </p:extLst>
          </p:nvPr>
        </p:nvGraphicFramePr>
        <p:xfrm>
          <a:off x="871088" y="5614670"/>
          <a:ext cx="6153734" cy="741680"/>
        </p:xfrm>
        <a:graphic>
          <a:graphicData uri="http://schemas.openxmlformats.org/drawingml/2006/table">
            <a:tbl>
              <a:tblPr firstRow="1" bandRow="1">
                <a:tableStyleId>{5C22544A-7EE6-4342-B048-85BDC9FD1C3A}</a:tableStyleId>
              </a:tblPr>
              <a:tblGrid>
                <a:gridCol w="1798540">
                  <a:extLst>
                    <a:ext uri="{9D8B030D-6E8A-4147-A177-3AD203B41FA5}">
                      <a16:colId xmlns:a16="http://schemas.microsoft.com/office/drawing/2014/main" val="4224558824"/>
                    </a:ext>
                  </a:extLst>
                </a:gridCol>
                <a:gridCol w="1161815">
                  <a:extLst>
                    <a:ext uri="{9D8B030D-6E8A-4147-A177-3AD203B41FA5}">
                      <a16:colId xmlns:a16="http://schemas.microsoft.com/office/drawing/2014/main" val="2731309872"/>
                    </a:ext>
                  </a:extLst>
                </a:gridCol>
                <a:gridCol w="1526599">
                  <a:extLst>
                    <a:ext uri="{9D8B030D-6E8A-4147-A177-3AD203B41FA5}">
                      <a16:colId xmlns:a16="http://schemas.microsoft.com/office/drawing/2014/main" val="2456395542"/>
                    </a:ext>
                  </a:extLst>
                </a:gridCol>
                <a:gridCol w="1666780">
                  <a:extLst>
                    <a:ext uri="{9D8B030D-6E8A-4147-A177-3AD203B41FA5}">
                      <a16:colId xmlns:a16="http://schemas.microsoft.com/office/drawing/2014/main" val="129524312"/>
                    </a:ext>
                  </a:extLst>
                </a:gridCol>
              </a:tblGrid>
              <a:tr h="370840">
                <a:tc>
                  <a:txBody>
                    <a:bodyPr/>
                    <a:lstStyle/>
                    <a:p>
                      <a:pPr>
                        <a:buNone/>
                      </a:pPr>
                      <a:r>
                        <a:rPr lang="en-US" b="0" i="0">
                          <a:solidFill>
                            <a:schemeClr val="tx1"/>
                          </a:solidFill>
                          <a:latin typeface="Avenir Next Condensed Medium" panose="020B0506020202020204" pitchFamily="34" charset="0"/>
                        </a:rPr>
                        <a:t>Information Source</a:t>
                      </a:r>
                    </a:p>
                  </a:txBody>
                  <a:tcPr>
                    <a:solidFill>
                      <a:schemeClr val="accent5">
                        <a:lumMod val="60000"/>
                        <a:lumOff val="40000"/>
                      </a:schemeClr>
                    </a:solidFill>
                  </a:tcPr>
                </a:tc>
                <a:tc gridSpan="3">
                  <a:txBody>
                    <a:bodyPr/>
                    <a:lstStyle/>
                    <a:p>
                      <a:pPr algn="ctr">
                        <a:buNone/>
                      </a:pPr>
                      <a:r>
                        <a:rPr lang="en-US" b="0" i="0">
                          <a:solidFill>
                            <a:schemeClr val="tx1"/>
                          </a:solidFill>
                          <a:latin typeface="Avenir Next Condensed Medium" panose="020B0506020202020204" pitchFamily="34" charset="0"/>
                        </a:rPr>
                        <a:t>Non-CVE Reproduction (N=77) </a:t>
                      </a:r>
                    </a:p>
                  </a:txBody>
                  <a:tcPr>
                    <a:solidFill>
                      <a:schemeClr val="accent5">
                        <a:lumMod val="60000"/>
                        <a:lumOff val="40000"/>
                      </a:schemeClr>
                    </a:solidFill>
                  </a:tcPr>
                </a:tc>
                <a:tc hMerge="1">
                  <a:txBody>
                    <a:bodyPr/>
                    <a:lstStyle/>
                    <a:p>
                      <a:pPr lvl="0" algn="l">
                        <a:buNone/>
                      </a:pPr>
                      <a:endParaRPr lang="en-US"/>
                    </a:p>
                  </a:txBody>
                  <a:tcPr/>
                </a:tc>
                <a:tc hMerge="1">
                  <a:txBody>
                    <a:bodyPr/>
                    <a:lstStyle/>
                    <a:p>
                      <a:pPr lvl="0">
                        <a:buNone/>
                      </a:pPr>
                      <a:endParaRPr lang="en-US"/>
                    </a:p>
                  </a:txBody>
                  <a:tcPr/>
                </a:tc>
                <a:extLst>
                  <a:ext uri="{0D108BD9-81ED-4DB2-BD59-A6C34878D82A}">
                    <a16:rowId xmlns:a16="http://schemas.microsoft.com/office/drawing/2014/main" val="3551980231"/>
                  </a:ext>
                </a:extLst>
              </a:tr>
              <a:tr h="370840">
                <a:tc>
                  <a:txBody>
                    <a:bodyPr/>
                    <a:lstStyle/>
                    <a:p>
                      <a:r>
                        <a:rPr lang="en-US" b="0" i="0">
                          <a:latin typeface="Avenir Next Condensed" panose="020B0506020202020204" pitchFamily="34" charset="0"/>
                        </a:rPr>
                        <a:t>Combined-all</a:t>
                      </a:r>
                    </a:p>
                  </a:txBody>
                  <a:tcPr/>
                </a:tc>
                <a:tc>
                  <a:txBody>
                    <a:bodyPr/>
                    <a:lstStyle/>
                    <a:p>
                      <a:r>
                        <a:rPr lang="en-US" b="0" i="0">
                          <a:latin typeface="Avenir Next Condensed" panose="020B0506020202020204" pitchFamily="34" charset="0"/>
                        </a:rPr>
                        <a:t>77</a:t>
                      </a:r>
                    </a:p>
                  </a:txBody>
                  <a:tcPr/>
                </a:tc>
                <a:tc>
                  <a:txBody>
                    <a:bodyPr/>
                    <a:lstStyle/>
                    <a:p>
                      <a:r>
                        <a:rPr lang="en-US" b="0" i="0">
                          <a:latin typeface="Avenir Next Condensed" panose="020B0506020202020204" pitchFamily="34" charset="0"/>
                        </a:rPr>
                        <a:t>20 (25.6%)</a:t>
                      </a:r>
                    </a:p>
                  </a:txBody>
                  <a:tcPr/>
                </a:tc>
                <a:tc>
                  <a:txBody>
                    <a:bodyPr/>
                    <a:lstStyle/>
                    <a:p>
                      <a:r>
                        <a:rPr lang="en-US" b="0" i="0">
                          <a:latin typeface="Avenir Next Condensed" panose="020B0506020202020204" pitchFamily="34" charset="0"/>
                        </a:rPr>
                        <a:t>25.6%</a:t>
                      </a:r>
                    </a:p>
                  </a:txBody>
                  <a:tcPr/>
                </a:tc>
                <a:extLst>
                  <a:ext uri="{0D108BD9-81ED-4DB2-BD59-A6C34878D82A}">
                    <a16:rowId xmlns:a16="http://schemas.microsoft.com/office/drawing/2014/main" val="1998206907"/>
                  </a:ext>
                </a:extLst>
              </a:tr>
            </a:tbl>
          </a:graphicData>
        </a:graphic>
      </p:graphicFrame>
      <p:sp>
        <p:nvSpPr>
          <p:cNvPr id="5" name="Rectangle 4">
            <a:extLst>
              <a:ext uri="{FF2B5EF4-FFF2-40B4-BE49-F238E27FC236}">
                <a16:creationId xmlns:a16="http://schemas.microsoft.com/office/drawing/2014/main" id="{D669A34F-85CB-244B-9BE2-BB9112D8EDE7}"/>
              </a:ext>
            </a:extLst>
          </p:cNvPr>
          <p:cNvSpPr/>
          <p:nvPr/>
        </p:nvSpPr>
        <p:spPr>
          <a:xfrm>
            <a:off x="838200" y="2736617"/>
            <a:ext cx="6186622" cy="18491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45382F0-B16F-4548-858C-B0FFFFEB9BF3}"/>
              </a:ext>
            </a:extLst>
          </p:cNvPr>
          <p:cNvSpPr/>
          <p:nvPr/>
        </p:nvSpPr>
        <p:spPr>
          <a:xfrm>
            <a:off x="838200" y="4680683"/>
            <a:ext cx="6186622" cy="370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346F65-D087-CB4B-87E8-8545346D84C0}"/>
              </a:ext>
            </a:extLst>
          </p:cNvPr>
          <p:cNvSpPr/>
          <p:nvPr/>
        </p:nvSpPr>
        <p:spPr>
          <a:xfrm>
            <a:off x="854644" y="5136657"/>
            <a:ext cx="6186622" cy="3708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B02605A-DB52-A94E-8574-1B820EBEA95E}"/>
              </a:ext>
            </a:extLst>
          </p:cNvPr>
          <p:cNvSpPr txBox="1"/>
          <p:nvPr/>
        </p:nvSpPr>
        <p:spPr>
          <a:xfrm>
            <a:off x="7293118" y="2711970"/>
            <a:ext cx="4060680" cy="830997"/>
          </a:xfrm>
          <a:prstGeom prst="rect">
            <a:avLst/>
          </a:prstGeom>
          <a:noFill/>
        </p:spPr>
        <p:txBody>
          <a:bodyPr wrap="square" rtlCol="0">
            <a:spAutoFit/>
          </a:bodyPr>
          <a:lstStyle/>
          <a:p>
            <a:r>
              <a:rPr lang="en-US" sz="2400">
                <a:latin typeface="Avenir Next Condensed" panose="020B0506020202020204" pitchFamily="34" charset="0"/>
              </a:rPr>
              <a:t>The single-source returns a low success rate</a:t>
            </a:r>
          </a:p>
        </p:txBody>
      </p:sp>
      <p:sp>
        <p:nvSpPr>
          <p:cNvPr id="16" name="TextBox 15">
            <a:extLst>
              <a:ext uri="{FF2B5EF4-FFF2-40B4-BE49-F238E27FC236}">
                <a16:creationId xmlns:a16="http://schemas.microsoft.com/office/drawing/2014/main" id="{CA035DFC-67FF-694D-9A47-1FA862155B3A}"/>
              </a:ext>
            </a:extLst>
          </p:cNvPr>
          <p:cNvSpPr txBox="1"/>
          <p:nvPr/>
        </p:nvSpPr>
        <p:spPr>
          <a:xfrm>
            <a:off x="7293116" y="3906889"/>
            <a:ext cx="4060682" cy="830997"/>
          </a:xfrm>
          <a:prstGeom prst="rect">
            <a:avLst/>
          </a:prstGeom>
          <a:noFill/>
        </p:spPr>
        <p:txBody>
          <a:bodyPr wrap="square" rtlCol="0">
            <a:spAutoFit/>
          </a:bodyPr>
          <a:lstStyle/>
          <a:p>
            <a:r>
              <a:rPr lang="en-US" sz="2400">
                <a:latin typeface="Avenir Next Condensed" panose="020B0506020202020204" pitchFamily="34" charset="0"/>
              </a:rPr>
              <a:t>“Combined-top5” has clearly improved the success rate</a:t>
            </a:r>
          </a:p>
        </p:txBody>
      </p:sp>
      <p:sp>
        <p:nvSpPr>
          <p:cNvPr id="8" name="TextBox 7">
            <a:extLst>
              <a:ext uri="{FF2B5EF4-FFF2-40B4-BE49-F238E27FC236}">
                <a16:creationId xmlns:a16="http://schemas.microsoft.com/office/drawing/2014/main" id="{B848D4AB-0C33-AE4E-BE28-B532B11C2CD6}"/>
              </a:ext>
            </a:extLst>
          </p:cNvPr>
          <p:cNvSpPr txBox="1"/>
          <p:nvPr/>
        </p:nvSpPr>
        <p:spPr>
          <a:xfrm>
            <a:off x="7293119" y="5101809"/>
            <a:ext cx="4060681" cy="830997"/>
          </a:xfrm>
          <a:prstGeom prst="rect">
            <a:avLst/>
          </a:prstGeom>
          <a:noFill/>
        </p:spPr>
        <p:txBody>
          <a:bodyPr wrap="square" rtlCol="0">
            <a:spAutoFit/>
          </a:bodyPr>
          <a:lstStyle/>
          <a:p>
            <a:r>
              <a:rPr lang="en-US" sz="2400">
                <a:latin typeface="Avenir Next Condensed" panose="020B0506020202020204" pitchFamily="34" charset="0"/>
              </a:rPr>
              <a:t>The success rate is improved to 62.5% by “Combined-all”</a:t>
            </a:r>
            <a:endParaRPr lang="en-US" sz="2400">
              <a:latin typeface="Avenir Next Condensed" panose="020B0506020202020204" pitchFamily="34" charset="0"/>
              <a:cs typeface="Calibri"/>
            </a:endParaRPr>
          </a:p>
        </p:txBody>
      </p:sp>
      <p:sp>
        <p:nvSpPr>
          <p:cNvPr id="17" name="Footer Placeholder 16">
            <a:extLst>
              <a:ext uri="{FF2B5EF4-FFF2-40B4-BE49-F238E27FC236}">
                <a16:creationId xmlns:a16="http://schemas.microsoft.com/office/drawing/2014/main" id="{5EB91328-4E40-7443-9762-456254A3FF0A}"/>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28133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par>
                                <p:cTn id="8" presetID="5"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checkerboard(across)">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par>
                                <p:cTn id="22" presetID="5" presetClass="entr" presetSubtype="1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checkerboard(across)">
                                      <p:cBhvr>
                                        <p:cTn id="24" dur="500"/>
                                        <p:tgtEl>
                                          <p:spTgt spid="13"/>
                                        </p:tgtEl>
                                      </p:cBhvr>
                                    </p:animEffect>
                                  </p:childTnLst>
                                </p:cTn>
                              </p:par>
                              <p:par>
                                <p:cTn id="25" presetID="2" presetClass="entr" presetSubtype="4"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heckerboard(across)">
                                      <p:cBhvr>
                                        <p:cTn id="33" dur="500"/>
                                        <p:tgtEl>
                                          <p:spTgt spid="14"/>
                                        </p:tgtEl>
                                      </p:cBhvr>
                                    </p:animEffect>
                                  </p:childTnLst>
                                </p:cTn>
                              </p:par>
                              <p:par>
                                <p:cTn id="34" presetID="5" presetClass="entr" presetSubtype="1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heckerboard(across)">
                                      <p:cBhvr>
                                        <p:cTn id="36" dur="500"/>
                                        <p:tgtEl>
                                          <p:spTgt spid="15"/>
                                        </p:tgtEl>
                                      </p:cBhvr>
                                    </p:animEffect>
                                  </p:childTnLst>
                                </p:cTn>
                              </p:par>
                              <p:par>
                                <p:cTn id="37" presetID="5" presetClass="entr" presetSubtype="1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checkerboard(across)">
                                      <p:cBhvr>
                                        <p:cTn id="39" dur="500"/>
                                        <p:tgtEl>
                                          <p:spTgt spid="4"/>
                                        </p:tgtEl>
                                      </p:cBhvr>
                                    </p:animEffect>
                                  </p:childTnLst>
                                </p:cTn>
                              </p:par>
                              <p:par>
                                <p:cTn id="40" presetID="2" presetClass="entr" presetSubtype="4" fill="hold" grpId="0" nodeType="withEffect">
                                  <p:stCondLst>
                                    <p:cond delay="100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4" grpId="0" animBg="1"/>
      <p:bldP spid="6" grpId="0"/>
      <p:bldP spid="16"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56E2E10A-E85B-D644-9F8C-4B859AA2974A}"/>
              </a:ext>
            </a:extLst>
          </p:cNvPr>
          <p:cNvGraphicFramePr>
            <a:graphicFrameLocks noGrp="1"/>
          </p:cNvGraphicFramePr>
          <p:nvPr/>
        </p:nvGraphicFramePr>
        <p:xfrm>
          <a:off x="6413499" y="2052939"/>
          <a:ext cx="4394199" cy="2342830"/>
        </p:xfrm>
        <a:graphic>
          <a:graphicData uri="http://schemas.openxmlformats.org/drawingml/2006/table">
            <a:tbl>
              <a:tblPr firstRow="1" bandRow="1">
                <a:tableStyleId>{5C22544A-7EE6-4342-B048-85BDC9FD1C3A}</a:tableStyleId>
              </a:tblPr>
              <a:tblGrid>
                <a:gridCol w="4394199">
                  <a:extLst>
                    <a:ext uri="{9D8B030D-6E8A-4147-A177-3AD203B41FA5}">
                      <a16:colId xmlns:a16="http://schemas.microsoft.com/office/drawing/2014/main" val="3008010462"/>
                    </a:ext>
                  </a:extLst>
                </a:gridCol>
              </a:tblGrid>
              <a:tr h="468566">
                <a:tc>
                  <a:txBody>
                    <a:bodyPr/>
                    <a:lstStyle/>
                    <a:p>
                      <a:pPr lvl="0" algn="ctr"/>
                      <a:r>
                        <a:rPr lang="en-US" sz="2000" b="0" i="0">
                          <a:solidFill>
                            <a:schemeClr val="tx1"/>
                          </a:solidFill>
                          <a:latin typeface="Avenir Next Condensed Medium" panose="020B0506020202020204" pitchFamily="34" charset="0"/>
                          <a:cs typeface="Calibri Light"/>
                        </a:rPr>
                        <a:t>Some ad-hoc techniques based on experience</a:t>
                      </a:r>
                      <a:endParaRPr lang="en-US" sz="2000" b="0" i="0">
                        <a:solidFill>
                          <a:schemeClr val="tx1"/>
                        </a:solidFill>
                        <a:latin typeface="Avenir Next Condensed Medium" panose="020B0506020202020204" pitchFamily="34" charset="0"/>
                      </a:endParaRPr>
                    </a:p>
                  </a:txBody>
                  <a:tcPr>
                    <a:solidFill>
                      <a:schemeClr val="accent1">
                        <a:lumMod val="60000"/>
                        <a:lumOff val="40000"/>
                      </a:schemeClr>
                    </a:solidFill>
                  </a:tcPr>
                </a:tc>
                <a:extLst>
                  <a:ext uri="{0D108BD9-81ED-4DB2-BD59-A6C34878D82A}">
                    <a16:rowId xmlns:a16="http://schemas.microsoft.com/office/drawing/2014/main" val="3671450483"/>
                  </a:ext>
                </a:extLst>
              </a:tr>
              <a:tr h="468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Avenir Next Condensed" panose="020B0506020202020204" pitchFamily="34" charset="0"/>
                          <a:cs typeface="Calibri Light"/>
                        </a:rPr>
                        <a:t>Debugging the software and </a:t>
                      </a:r>
                      <a:r>
                        <a:rPr lang="en-US" sz="2000" b="0" i="0" err="1">
                          <a:latin typeface="Avenir Next Condensed" panose="020B0506020202020204" pitchFamily="34" charset="0"/>
                          <a:cs typeface="Calibri Light"/>
                        </a:rPr>
                        <a:t>PoC</a:t>
                      </a:r>
                      <a:r>
                        <a:rPr lang="en-US" sz="2000" b="0" i="0">
                          <a:latin typeface="Avenir Next Condensed" panose="020B0506020202020204" pitchFamily="34" charset="0"/>
                          <a:cs typeface="Calibri Light"/>
                        </a:rPr>
                        <a:t> files</a:t>
                      </a:r>
                    </a:p>
                  </a:txBody>
                  <a:tcPr/>
                </a:tc>
                <a:extLst>
                  <a:ext uri="{0D108BD9-81ED-4DB2-BD59-A6C34878D82A}">
                    <a16:rowId xmlns:a16="http://schemas.microsoft.com/office/drawing/2014/main" val="1011699735"/>
                  </a:ext>
                </a:extLst>
              </a:tr>
              <a:tr h="468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Avenir Next Condensed" panose="020B0506020202020204" pitchFamily="34" charset="0"/>
                          <a:cs typeface="Calibri Light"/>
                        </a:rPr>
                        <a:t>Inspecting and modifying the source code</a:t>
                      </a:r>
                    </a:p>
                  </a:txBody>
                  <a:tcPr/>
                </a:tc>
                <a:extLst>
                  <a:ext uri="{0D108BD9-81ED-4DB2-BD59-A6C34878D82A}">
                    <a16:rowId xmlns:a16="http://schemas.microsoft.com/office/drawing/2014/main" val="246274405"/>
                  </a:ext>
                </a:extLst>
              </a:tr>
              <a:tr h="468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Avenir Next Condensed" panose="020B0506020202020204" pitchFamily="34" charset="0"/>
                          <a:cs typeface="Calibri Light"/>
                        </a:rPr>
                        <a:t>Testing the cases in multiple OS and versions</a:t>
                      </a:r>
                    </a:p>
                  </a:txBody>
                  <a:tcPr/>
                </a:tc>
                <a:extLst>
                  <a:ext uri="{0D108BD9-81ED-4DB2-BD59-A6C34878D82A}">
                    <a16:rowId xmlns:a16="http://schemas.microsoft.com/office/drawing/2014/main" val="2789682978"/>
                  </a:ext>
                </a:extLst>
              </a:tr>
              <a:tr h="468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a:latin typeface="Avenir Next Condensed" panose="020B0506020202020204" pitchFamily="34" charset="0"/>
                          <a:cs typeface="Calibri Light"/>
                        </a:rPr>
                        <a:t>Searching related hints from the Internet</a:t>
                      </a:r>
                      <a:endParaRPr lang="en-US" sz="2000" b="0" i="0">
                        <a:solidFill>
                          <a:srgbClr val="FF7476"/>
                        </a:solidFill>
                        <a:latin typeface="Avenir Next Condensed" panose="020B0506020202020204" pitchFamily="34" charset="0"/>
                      </a:endParaRPr>
                    </a:p>
                  </a:txBody>
                  <a:tcPr/>
                </a:tc>
                <a:extLst>
                  <a:ext uri="{0D108BD9-81ED-4DB2-BD59-A6C34878D82A}">
                    <a16:rowId xmlns:a16="http://schemas.microsoft.com/office/drawing/2014/main" val="577900442"/>
                  </a:ext>
                </a:extLst>
              </a:tr>
            </a:tbl>
          </a:graphicData>
        </a:graphic>
      </p:graphicFrame>
      <p:sp>
        <p:nvSpPr>
          <p:cNvPr id="2" name="Title 1">
            <a:extLst>
              <a:ext uri="{FF2B5EF4-FFF2-40B4-BE49-F238E27FC236}">
                <a16:creationId xmlns:a16="http://schemas.microsoft.com/office/drawing/2014/main" id="{E6E05B72-2AA8-104D-B171-A0CC777C834C}"/>
              </a:ext>
            </a:extLst>
          </p:cNvPr>
          <p:cNvSpPr>
            <a:spLocks noGrp="1"/>
          </p:cNvSpPr>
          <p:nvPr>
            <p:ph type="title"/>
          </p:nvPr>
        </p:nvSpPr>
        <p:spPr>
          <a:xfrm>
            <a:off x="841248" y="365760"/>
            <a:ext cx="10551161" cy="1193169"/>
          </a:xfrm>
        </p:spPr>
        <p:txBody>
          <a:bodyPr/>
          <a:lstStyle/>
          <a:p>
            <a:r>
              <a:rPr lang="en-US">
                <a:latin typeface="Avenir Next Condensed" panose="020B0506020202020204" pitchFamily="34" charset="0"/>
              </a:rPr>
              <a:t>Finding 2: Key Factors makes reproduction difficult</a:t>
            </a:r>
          </a:p>
        </p:txBody>
      </p:sp>
      <p:sp>
        <p:nvSpPr>
          <p:cNvPr id="4" name="Slide Number Placeholder 3">
            <a:extLst>
              <a:ext uri="{FF2B5EF4-FFF2-40B4-BE49-F238E27FC236}">
                <a16:creationId xmlns:a16="http://schemas.microsoft.com/office/drawing/2014/main" id="{EC7529DD-5EBD-6F4C-8D4A-D00535670480}"/>
              </a:ext>
            </a:extLst>
          </p:cNvPr>
          <p:cNvSpPr>
            <a:spLocks noGrp="1"/>
          </p:cNvSpPr>
          <p:nvPr>
            <p:ph type="sldNum" sz="quarter" idx="12"/>
          </p:nvPr>
        </p:nvSpPr>
        <p:spPr/>
        <p:txBody>
          <a:bodyPr/>
          <a:lstStyle/>
          <a:p>
            <a:fld id="{079CB688-378F-4534-BFFE-AF122467FDB7}" type="slidenum">
              <a:rPr lang="zh-CN" altLang="en-US" smtClean="0"/>
              <a:t>22</a:t>
            </a:fld>
            <a:endParaRPr lang="zh-CN" altLang="en-US"/>
          </a:p>
        </p:txBody>
      </p:sp>
      <p:sp>
        <p:nvSpPr>
          <p:cNvPr id="5" name="Rectangle 4">
            <a:extLst>
              <a:ext uri="{FF2B5EF4-FFF2-40B4-BE49-F238E27FC236}">
                <a16:creationId xmlns:a16="http://schemas.microsoft.com/office/drawing/2014/main" id="{E68DC2F8-9F5B-2F4C-88B0-2C4A149DB46E}"/>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267C3750-E459-9943-AA82-45942299A004}"/>
              </a:ext>
            </a:extLst>
          </p:cNvPr>
          <p:cNvGraphicFramePr>
            <a:graphicFrameLocks noGrp="1"/>
          </p:cNvGraphicFramePr>
          <p:nvPr>
            <p:extLst>
              <p:ext uri="{D42A27DB-BD31-4B8C-83A1-F6EECF244321}">
                <p14:modId xmlns:p14="http://schemas.microsoft.com/office/powerpoint/2010/main" val="1358138716"/>
              </p:ext>
            </p:extLst>
          </p:nvPr>
        </p:nvGraphicFramePr>
        <p:xfrm>
          <a:off x="5860414" y="1690689"/>
          <a:ext cx="5500371" cy="3306321"/>
        </p:xfrm>
        <a:graphic>
          <a:graphicData uri="http://schemas.openxmlformats.org/drawingml/2006/table">
            <a:tbl>
              <a:tblPr firstRow="1" bandRow="1">
                <a:tableStyleId>{5C22544A-7EE6-4342-B048-85BDC9FD1C3A}</a:tableStyleId>
              </a:tblPr>
              <a:tblGrid>
                <a:gridCol w="2497396">
                  <a:extLst>
                    <a:ext uri="{9D8B030D-6E8A-4147-A177-3AD203B41FA5}">
                      <a16:colId xmlns:a16="http://schemas.microsoft.com/office/drawing/2014/main" val="844953473"/>
                    </a:ext>
                  </a:extLst>
                </a:gridCol>
                <a:gridCol w="3002975">
                  <a:extLst>
                    <a:ext uri="{9D8B030D-6E8A-4147-A177-3AD203B41FA5}">
                      <a16:colId xmlns:a16="http://schemas.microsoft.com/office/drawing/2014/main" val="4109931781"/>
                    </a:ext>
                  </a:extLst>
                </a:gridCol>
              </a:tblGrid>
              <a:tr h="3721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kern="1200">
                          <a:solidFill>
                            <a:schemeClr val="tx1"/>
                          </a:solidFill>
                          <a:effectLst/>
                          <a:latin typeface="Avenir Next Condensed" panose="020B0506020202020204" pitchFamily="34" charset="0"/>
                          <a:ea typeface="+mn-ea"/>
                          <a:cs typeface="+mn-cs"/>
                        </a:rPr>
                        <a:t>Information</a:t>
                      </a:r>
                      <a:endParaRPr lang="en-US" sz="2000" b="0" i="0">
                        <a:solidFill>
                          <a:schemeClr val="tx1"/>
                        </a:solidFill>
                        <a:latin typeface="Avenir Next Condensed" panose="020B0506020202020204" pitchFamily="34" charset="0"/>
                      </a:endParaRPr>
                    </a:p>
                  </a:txBody>
                  <a:tcPr>
                    <a:solidFill>
                      <a:schemeClr val="accent5">
                        <a:lumMod val="60000"/>
                        <a:lumOff val="4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kern="1200">
                          <a:solidFill>
                            <a:schemeClr val="tx1"/>
                          </a:solidFill>
                          <a:effectLst/>
                          <a:latin typeface="Avenir Next Condensed" panose="020B0506020202020204" pitchFamily="34" charset="0"/>
                          <a:ea typeface="+mn-ea"/>
                          <a:cs typeface="+mn-cs"/>
                        </a:rPr>
                        <a:t># of vulnerabilities addressed by Manual Debugging</a:t>
                      </a:r>
                    </a:p>
                  </a:txBody>
                  <a:tcPr>
                    <a:solidFill>
                      <a:schemeClr val="accent5">
                        <a:lumMod val="60000"/>
                        <a:lumOff val="40000"/>
                      </a:schemeClr>
                    </a:solidFill>
                  </a:tcPr>
                </a:tc>
                <a:extLst>
                  <a:ext uri="{0D108BD9-81ED-4DB2-BD59-A6C34878D82A}">
                    <a16:rowId xmlns:a16="http://schemas.microsoft.com/office/drawing/2014/main" val="1923922210"/>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rgbClr val="FF0000"/>
                          </a:solidFill>
                          <a:effectLst/>
                          <a:latin typeface="Avenir Next Condensed" panose="020B0506020202020204" pitchFamily="34" charset="0"/>
                          <a:ea typeface="+mn-ea"/>
                          <a:cs typeface="+mn-cs"/>
                        </a:rPr>
                        <a:t>Trigger Method </a:t>
                      </a:r>
                      <a:endParaRPr lang="en-US" sz="1800" b="0" i="0">
                        <a:solidFill>
                          <a:srgbClr val="FF0000"/>
                        </a:solidFill>
                        <a:latin typeface="Avenir Next Condensed" panose="020B0506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a:solidFill>
                            <a:srgbClr val="FF0000"/>
                          </a:solidFill>
                          <a:latin typeface="Avenir Next Condensed" panose="020B0506020202020204" pitchFamily="34" charset="0"/>
                        </a:rPr>
                        <a:t>74</a:t>
                      </a:r>
                    </a:p>
                  </a:txBody>
                  <a:tcPr/>
                </a:tc>
                <a:extLst>
                  <a:ext uri="{0D108BD9-81ED-4DB2-BD59-A6C34878D82A}">
                    <a16:rowId xmlns:a16="http://schemas.microsoft.com/office/drawing/2014/main" val="1784128583"/>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rgbClr val="FF0000"/>
                          </a:solidFill>
                          <a:latin typeface="Avenir Next Condensed" panose="020B0506020202020204" pitchFamily="34" charset="0"/>
                        </a:rPr>
                        <a:t>Software Installation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a:solidFill>
                            <a:srgbClr val="FF0000"/>
                          </a:solidFill>
                          <a:latin typeface="Avenir Next Condensed" panose="020B0506020202020204" pitchFamily="34" charset="0"/>
                        </a:rPr>
                        <a:t>43</a:t>
                      </a:r>
                    </a:p>
                  </a:txBody>
                  <a:tcPr/>
                </a:tc>
                <a:extLst>
                  <a:ext uri="{0D108BD9-81ED-4DB2-BD59-A6C34878D82A}">
                    <a16:rowId xmlns:a16="http://schemas.microsoft.com/office/drawing/2014/main" val="857171737"/>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err="1">
                          <a:solidFill>
                            <a:srgbClr val="FF0000"/>
                          </a:solidFill>
                          <a:effectLst/>
                          <a:latin typeface="Avenir Next Condensed" panose="020B0506020202020204" pitchFamily="34" charset="0"/>
                          <a:ea typeface="+mn-ea"/>
                          <a:cs typeface="+mn-cs"/>
                        </a:rPr>
                        <a:t>PoC</a:t>
                      </a:r>
                      <a:r>
                        <a:rPr lang="en-US" sz="1800" b="0" i="0" kern="1200">
                          <a:solidFill>
                            <a:srgbClr val="FF0000"/>
                          </a:solidFill>
                          <a:effectLst/>
                          <a:latin typeface="Avenir Next Condensed" panose="020B0506020202020204" pitchFamily="34" charset="0"/>
                          <a:ea typeface="+mn-ea"/>
                          <a:cs typeface="+mn-cs"/>
                        </a:rPr>
                        <a:t> File </a:t>
                      </a:r>
                      <a:endParaRPr lang="en-US" sz="1800" b="0" i="0">
                        <a:solidFill>
                          <a:srgbClr val="FF0000"/>
                        </a:solidFill>
                        <a:latin typeface="Avenir Next Condensed" panose="020B0506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a:solidFill>
                            <a:srgbClr val="FF0000"/>
                          </a:solidFill>
                          <a:latin typeface="Avenir Next Condensed" panose="020B0506020202020204" pitchFamily="34" charset="0"/>
                        </a:rPr>
                        <a:t>38</a:t>
                      </a:r>
                    </a:p>
                  </a:txBody>
                  <a:tcPr/>
                </a:tc>
                <a:extLst>
                  <a:ext uri="{0D108BD9-81ED-4DB2-BD59-A6C34878D82A}">
                    <a16:rowId xmlns:a16="http://schemas.microsoft.com/office/drawing/2014/main" val="2888444455"/>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tx1"/>
                          </a:solidFill>
                          <a:latin typeface="Avenir Next Condensed" panose="020B0506020202020204" pitchFamily="34" charset="0"/>
                        </a:rPr>
                        <a:t>Software Configuration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a:latin typeface="Avenir Next Condensed" panose="020B0506020202020204" pitchFamily="34" charset="0"/>
                        </a:rPr>
                        <a:t>6</a:t>
                      </a:r>
                    </a:p>
                  </a:txBody>
                  <a:tcPr/>
                </a:tc>
                <a:extLst>
                  <a:ext uri="{0D108BD9-81ED-4DB2-BD59-A6C34878D82A}">
                    <a16:rowId xmlns:a16="http://schemas.microsoft.com/office/drawing/2014/main" val="2004187650"/>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Avenir Next Condensed" panose="020B0506020202020204" pitchFamily="34" charset="0"/>
                          <a:ea typeface="+mn-ea"/>
                          <a:cs typeface="+mn-cs"/>
                        </a:rPr>
                        <a:t>OS information</a:t>
                      </a:r>
                      <a:endParaRPr lang="en-US" sz="1800" b="0" i="0">
                        <a:solidFill>
                          <a:schemeClr val="tx1"/>
                        </a:solidFill>
                        <a:latin typeface="Avenir Next Condensed" panose="020B0506020202020204" pitchFamily="34" charset="0"/>
                      </a:endParaRPr>
                    </a:p>
                  </a:txBody>
                  <a:tcPr/>
                </a:tc>
                <a:tc>
                  <a:txBody>
                    <a:bodyPr/>
                    <a:lstStyle/>
                    <a:p>
                      <a:pPr algn="ctr"/>
                      <a:r>
                        <a:rPr lang="en-US" sz="1800" b="0" i="0">
                          <a:latin typeface="Avenir Next Condensed" panose="020B0506020202020204" pitchFamily="34" charset="0"/>
                        </a:rPr>
                        <a:t>4</a:t>
                      </a:r>
                    </a:p>
                  </a:txBody>
                  <a:tcPr/>
                </a:tc>
                <a:extLst>
                  <a:ext uri="{0D108BD9-81ED-4DB2-BD59-A6C34878D82A}">
                    <a16:rowId xmlns:a16="http://schemas.microsoft.com/office/drawing/2014/main" val="3894093607"/>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tx1"/>
                          </a:solidFill>
                          <a:latin typeface="Avenir Next Condensed" panose="020B0506020202020204" pitchFamily="34" charset="0"/>
                        </a:rPr>
                        <a:t>Software version</a:t>
                      </a:r>
                    </a:p>
                  </a:txBody>
                  <a:tcPr/>
                </a:tc>
                <a:tc>
                  <a:txBody>
                    <a:bodyPr/>
                    <a:lstStyle/>
                    <a:p>
                      <a:pPr algn="ctr"/>
                      <a:r>
                        <a:rPr lang="en-US" sz="1800" b="0" i="0">
                          <a:latin typeface="Avenir Next Condensed" panose="020B0506020202020204" pitchFamily="34" charset="0"/>
                        </a:rPr>
                        <a:t>1</a:t>
                      </a:r>
                    </a:p>
                  </a:txBody>
                  <a:tcPr/>
                </a:tc>
                <a:extLst>
                  <a:ext uri="{0D108BD9-81ED-4DB2-BD59-A6C34878D82A}">
                    <a16:rowId xmlns:a16="http://schemas.microsoft.com/office/drawing/2014/main" val="3756191944"/>
                  </a:ext>
                </a:extLst>
              </a:tr>
              <a:tr h="3721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chemeClr val="tx1"/>
                          </a:solidFill>
                          <a:latin typeface="Avenir Next Condensed" panose="020B0506020202020204" pitchFamily="34" charset="0"/>
                        </a:rPr>
                        <a:t>Vulnerability Verification</a:t>
                      </a:r>
                    </a:p>
                  </a:txBody>
                  <a:tcPr/>
                </a:tc>
                <a:tc>
                  <a:txBody>
                    <a:bodyPr/>
                    <a:lstStyle/>
                    <a:p>
                      <a:pPr algn="ctr"/>
                      <a:r>
                        <a:rPr lang="en-US" sz="1800" b="0" i="0">
                          <a:latin typeface="Avenir Next Condensed" panose="020B0506020202020204" pitchFamily="34" charset="0"/>
                        </a:rPr>
                        <a:t>0</a:t>
                      </a:r>
                    </a:p>
                  </a:txBody>
                  <a:tcPr/>
                </a:tc>
                <a:extLst>
                  <a:ext uri="{0D108BD9-81ED-4DB2-BD59-A6C34878D82A}">
                    <a16:rowId xmlns:a16="http://schemas.microsoft.com/office/drawing/2014/main" val="1494105724"/>
                  </a:ext>
                </a:extLst>
              </a:tr>
            </a:tbl>
          </a:graphicData>
        </a:graphic>
      </p:graphicFrame>
      <p:sp>
        <p:nvSpPr>
          <p:cNvPr id="9" name="TextBox 8">
            <a:extLst>
              <a:ext uri="{FF2B5EF4-FFF2-40B4-BE49-F238E27FC236}">
                <a16:creationId xmlns:a16="http://schemas.microsoft.com/office/drawing/2014/main" id="{2F94B042-6EFD-5346-B901-270E94F9CCEE}"/>
              </a:ext>
            </a:extLst>
          </p:cNvPr>
          <p:cNvSpPr txBox="1"/>
          <p:nvPr/>
        </p:nvSpPr>
        <p:spPr>
          <a:xfrm>
            <a:off x="5860415" y="5339610"/>
            <a:ext cx="5493386" cy="830997"/>
          </a:xfrm>
          <a:prstGeom prst="rect">
            <a:avLst/>
          </a:prstGeom>
          <a:noFill/>
        </p:spPr>
        <p:txBody>
          <a:bodyPr wrap="square" rtlCol="0">
            <a:spAutoFit/>
          </a:bodyPr>
          <a:lstStyle/>
          <a:p>
            <a:r>
              <a:rPr lang="en-US" sz="2400">
                <a:latin typeface="Avenir Next Condensed" panose="020B0506020202020204" pitchFamily="34" charset="0"/>
              </a:rPr>
              <a:t>In those vulnerabilities, 74 cases failed on Trigger Method, 43 cases failed on Software Installation</a:t>
            </a:r>
          </a:p>
        </p:txBody>
      </p:sp>
      <p:graphicFrame>
        <p:nvGraphicFramePr>
          <p:cNvPr id="11" name="Chart 10">
            <a:extLst>
              <a:ext uri="{FF2B5EF4-FFF2-40B4-BE49-F238E27FC236}">
                <a16:creationId xmlns:a16="http://schemas.microsoft.com/office/drawing/2014/main" id="{2021945C-FD1F-ED41-A964-8660956463CE}"/>
              </a:ext>
            </a:extLst>
          </p:cNvPr>
          <p:cNvGraphicFramePr/>
          <p:nvPr>
            <p:extLst>
              <p:ext uri="{D42A27DB-BD31-4B8C-83A1-F6EECF244321}">
                <p14:modId xmlns:p14="http://schemas.microsoft.com/office/powerpoint/2010/main" val="2162592777"/>
              </p:ext>
            </p:extLst>
          </p:nvPr>
        </p:nvGraphicFramePr>
        <p:xfrm>
          <a:off x="217672" y="1694818"/>
          <a:ext cx="5242860" cy="4665662"/>
        </p:xfrm>
        <a:graphic>
          <a:graphicData uri="http://schemas.openxmlformats.org/drawingml/2006/chart">
            <c:chart xmlns:c="http://schemas.openxmlformats.org/drawingml/2006/chart" xmlns:r="http://schemas.openxmlformats.org/officeDocument/2006/relationships" r:id="rId3"/>
          </a:graphicData>
        </a:graphic>
      </p:graphicFrame>
      <p:sp>
        <p:nvSpPr>
          <p:cNvPr id="6" name="Footer Placeholder 5">
            <a:extLst>
              <a:ext uri="{FF2B5EF4-FFF2-40B4-BE49-F238E27FC236}">
                <a16:creationId xmlns:a16="http://schemas.microsoft.com/office/drawing/2014/main" id="{9CBBE5F1-A211-B44D-81BB-C41CE31A440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427199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Graphic spid="11" grpId="0">
        <p:bldAsOne/>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05B72-2AA8-104D-B171-A0CC777C834C}"/>
              </a:ext>
            </a:extLst>
          </p:cNvPr>
          <p:cNvSpPr>
            <a:spLocks noGrp="1"/>
          </p:cNvSpPr>
          <p:nvPr>
            <p:ph type="title"/>
          </p:nvPr>
        </p:nvSpPr>
        <p:spPr>
          <a:xfrm>
            <a:off x="837827" y="365760"/>
            <a:ext cx="10587460" cy="1212052"/>
          </a:xfrm>
        </p:spPr>
        <p:txBody>
          <a:bodyPr>
            <a:normAutofit/>
          </a:bodyPr>
          <a:lstStyle/>
          <a:p>
            <a:r>
              <a:rPr lang="en-US">
                <a:latin typeface="Avenir Next Condensed" panose="020B0506020202020204" pitchFamily="34" charset="0"/>
              </a:rPr>
              <a:t>Finding 3: Useful Tips for Information Recovery</a:t>
            </a:r>
          </a:p>
        </p:txBody>
      </p:sp>
      <p:sp>
        <p:nvSpPr>
          <p:cNvPr id="4" name="Slide Number Placeholder 3">
            <a:extLst>
              <a:ext uri="{FF2B5EF4-FFF2-40B4-BE49-F238E27FC236}">
                <a16:creationId xmlns:a16="http://schemas.microsoft.com/office/drawing/2014/main" id="{EC7529DD-5EBD-6F4C-8D4A-D00535670480}"/>
              </a:ext>
            </a:extLst>
          </p:cNvPr>
          <p:cNvSpPr>
            <a:spLocks noGrp="1"/>
          </p:cNvSpPr>
          <p:nvPr>
            <p:ph type="sldNum" sz="quarter" idx="12"/>
          </p:nvPr>
        </p:nvSpPr>
        <p:spPr/>
        <p:txBody>
          <a:bodyPr/>
          <a:lstStyle/>
          <a:p>
            <a:fld id="{079CB688-378F-4534-BFFE-AF122467FDB7}" type="slidenum">
              <a:rPr lang="zh-CN" altLang="en-US" smtClean="0"/>
              <a:t>23</a:t>
            </a:fld>
            <a:endParaRPr lang="zh-CN" altLang="en-US"/>
          </a:p>
        </p:txBody>
      </p:sp>
      <p:sp>
        <p:nvSpPr>
          <p:cNvPr id="5" name="Rectangle 4">
            <a:extLst>
              <a:ext uri="{FF2B5EF4-FFF2-40B4-BE49-F238E27FC236}">
                <a16:creationId xmlns:a16="http://schemas.microsoft.com/office/drawing/2014/main" id="{E68DC2F8-9F5B-2F4C-88B0-2C4A149DB46E}"/>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a:extLst>
              <a:ext uri="{FF2B5EF4-FFF2-40B4-BE49-F238E27FC236}">
                <a16:creationId xmlns:a16="http://schemas.microsoft.com/office/drawing/2014/main" id="{5A65A8CA-4AFC-974B-9441-D77720B28CC9}"/>
              </a:ext>
            </a:extLst>
          </p:cNvPr>
          <p:cNvSpPr/>
          <p:nvPr/>
        </p:nvSpPr>
        <p:spPr>
          <a:xfrm>
            <a:off x="814089" y="3990848"/>
            <a:ext cx="3224511" cy="92742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rgbClr val="000000"/>
                </a:solidFill>
                <a:latin typeface="Avenir Next Condensed Medium" panose="020B0506020202020204" pitchFamily="34" charset="0"/>
              </a:rPr>
              <a:t>Correlation of Different Vulnerabilities</a:t>
            </a:r>
            <a:endParaRPr lang="en-US" sz="2400">
              <a:solidFill>
                <a:srgbClr val="000000"/>
              </a:solidFill>
              <a:latin typeface="Avenir Next Condensed Medium" panose="020B0506020202020204" pitchFamily="34" charset="0"/>
              <a:cs typeface="Calibri"/>
            </a:endParaRPr>
          </a:p>
        </p:txBody>
      </p:sp>
      <p:grpSp>
        <p:nvGrpSpPr>
          <p:cNvPr id="17" name="Group 16">
            <a:extLst>
              <a:ext uri="{FF2B5EF4-FFF2-40B4-BE49-F238E27FC236}">
                <a16:creationId xmlns:a16="http://schemas.microsoft.com/office/drawing/2014/main" id="{3C7CC9CC-CC99-4D42-A265-4C32068F26F0}"/>
              </a:ext>
            </a:extLst>
          </p:cNvPr>
          <p:cNvGrpSpPr/>
          <p:nvPr/>
        </p:nvGrpSpPr>
        <p:grpSpPr>
          <a:xfrm>
            <a:off x="4920117" y="4041071"/>
            <a:ext cx="5560856" cy="814746"/>
            <a:chOff x="5447022" y="2568910"/>
            <a:chExt cx="3011542" cy="1390510"/>
          </a:xfrm>
        </p:grpSpPr>
        <p:sp>
          <p:nvSpPr>
            <p:cNvPr id="18" name="Rounded Rectangle 17">
              <a:extLst>
                <a:ext uri="{FF2B5EF4-FFF2-40B4-BE49-F238E27FC236}">
                  <a16:creationId xmlns:a16="http://schemas.microsoft.com/office/drawing/2014/main" id="{8BECFDCB-8C1C-604F-81EE-112950E815A3}"/>
                </a:ext>
              </a:extLst>
            </p:cNvPr>
            <p:cNvSpPr/>
            <p:nvPr/>
          </p:nvSpPr>
          <p:spPr>
            <a:xfrm>
              <a:off x="5447022" y="2568910"/>
              <a:ext cx="3011542" cy="1390510"/>
            </a:xfrm>
            <a:prstGeom prst="roundRect">
              <a:avLst>
                <a:gd name="adj" fmla="val 10000"/>
              </a:avLst>
            </a:prstGeom>
            <a:solidFill>
              <a:schemeClr val="accent5">
                <a:lumMod val="40000"/>
                <a:lumOff val="60000"/>
              </a:schemeClr>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Rounded Rectangle 4">
              <a:extLst>
                <a:ext uri="{FF2B5EF4-FFF2-40B4-BE49-F238E27FC236}">
                  <a16:creationId xmlns:a16="http://schemas.microsoft.com/office/drawing/2014/main" id="{A23C1744-619D-3449-9417-5CD8EDC9D291}"/>
                </a:ext>
              </a:extLst>
            </p:cNvPr>
            <p:cNvSpPr txBox="1"/>
            <p:nvPr/>
          </p:nvSpPr>
          <p:spPr>
            <a:xfrm>
              <a:off x="5487749" y="2609637"/>
              <a:ext cx="2930088" cy="13090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000" kern="1200">
                  <a:solidFill>
                    <a:schemeClr val="tx1"/>
                  </a:solidFill>
                  <a:latin typeface="Avenir Next Condensed" panose="020B0506020202020204" pitchFamily="34" charset="0"/>
                </a:rPr>
                <a:t>Recover missing information by reading reports of other similar vulnerabilities. </a:t>
              </a:r>
            </a:p>
          </p:txBody>
        </p:sp>
      </p:grpSp>
      <p:sp>
        <p:nvSpPr>
          <p:cNvPr id="20" name="Rounded Rectangle 19">
            <a:extLst>
              <a:ext uri="{FF2B5EF4-FFF2-40B4-BE49-F238E27FC236}">
                <a16:creationId xmlns:a16="http://schemas.microsoft.com/office/drawing/2014/main" id="{C252F33B-D77F-E544-89CE-B0CBBFB54972}"/>
              </a:ext>
            </a:extLst>
          </p:cNvPr>
          <p:cNvSpPr/>
          <p:nvPr/>
        </p:nvSpPr>
        <p:spPr>
          <a:xfrm>
            <a:off x="837827" y="2797321"/>
            <a:ext cx="3224883" cy="889321"/>
          </a:xfrm>
          <a:prstGeom prst="roundRect">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venir Next Condensed Medium" panose="020B0506020202020204" pitchFamily="34" charset="0"/>
              </a:rPr>
              <a:t>Priority of Information</a:t>
            </a:r>
          </a:p>
        </p:txBody>
      </p:sp>
      <p:sp>
        <p:nvSpPr>
          <p:cNvPr id="21" name="Rounded Rectangle 20">
            <a:extLst>
              <a:ext uri="{FF2B5EF4-FFF2-40B4-BE49-F238E27FC236}">
                <a16:creationId xmlns:a16="http://schemas.microsoft.com/office/drawing/2014/main" id="{5D4F415F-B4D6-524F-A61D-F68ED071BABD}"/>
              </a:ext>
            </a:extLst>
          </p:cNvPr>
          <p:cNvSpPr/>
          <p:nvPr/>
        </p:nvSpPr>
        <p:spPr>
          <a:xfrm>
            <a:off x="4920117" y="2663218"/>
            <a:ext cx="5560856" cy="1157525"/>
          </a:xfrm>
          <a:prstGeom prst="roundRect">
            <a:avLst>
              <a:gd name="adj" fmla="val 10000"/>
            </a:avLst>
          </a:prstGeom>
          <a:solidFill>
            <a:schemeClr val="accent5">
              <a:lumMod val="40000"/>
              <a:lumOff val="60000"/>
            </a:schemeClr>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lvl="0" defTabSz="800100">
              <a:lnSpc>
                <a:spcPct val="90000"/>
              </a:lnSpc>
              <a:spcBef>
                <a:spcPct val="0"/>
              </a:spcBef>
              <a:spcAft>
                <a:spcPct val="35000"/>
              </a:spcAft>
            </a:pPr>
            <a:r>
              <a:rPr lang="en-US" sz="2000">
                <a:solidFill>
                  <a:schemeClr val="tx1"/>
                </a:solidFill>
                <a:latin typeface="Avenir Next Condensed" panose="020B0506020202020204" pitchFamily="34" charset="0"/>
              </a:rPr>
              <a:t>1. Trigger method</a:t>
            </a:r>
          </a:p>
          <a:p>
            <a:pPr lvl="0" defTabSz="800100">
              <a:lnSpc>
                <a:spcPct val="90000"/>
              </a:lnSpc>
              <a:spcBef>
                <a:spcPct val="0"/>
              </a:spcBef>
              <a:spcAft>
                <a:spcPct val="35000"/>
              </a:spcAft>
            </a:pPr>
            <a:r>
              <a:rPr lang="en-US" sz="2000">
                <a:solidFill>
                  <a:schemeClr val="tx1"/>
                </a:solidFill>
                <a:latin typeface="Avenir Next Condensed" panose="020B0506020202020204" pitchFamily="34" charset="0"/>
              </a:rPr>
              <a:t>2. Software Installation</a:t>
            </a:r>
          </a:p>
          <a:p>
            <a:pPr lvl="0" defTabSz="800100">
              <a:lnSpc>
                <a:spcPct val="90000"/>
              </a:lnSpc>
              <a:spcBef>
                <a:spcPct val="0"/>
              </a:spcBef>
              <a:spcAft>
                <a:spcPct val="35000"/>
              </a:spcAft>
            </a:pPr>
            <a:r>
              <a:rPr lang="en-US" sz="2000">
                <a:solidFill>
                  <a:schemeClr val="tx1"/>
                </a:solidFill>
                <a:latin typeface="Avenir Next Condensed" panose="020B0506020202020204" pitchFamily="34" charset="0"/>
              </a:rPr>
              <a:t>3. </a:t>
            </a:r>
            <a:r>
              <a:rPr lang="en-US" sz="2000" err="1">
                <a:solidFill>
                  <a:schemeClr val="tx1"/>
                </a:solidFill>
                <a:latin typeface="Avenir Next Condensed" panose="020B0506020202020204" pitchFamily="34" charset="0"/>
              </a:rPr>
              <a:t>PoC</a:t>
            </a:r>
            <a:r>
              <a:rPr lang="en-US" sz="2000">
                <a:solidFill>
                  <a:schemeClr val="tx1"/>
                </a:solidFill>
                <a:latin typeface="Avenir Next Condensed" panose="020B0506020202020204" pitchFamily="34" charset="0"/>
              </a:rPr>
              <a:t> File</a:t>
            </a:r>
          </a:p>
        </p:txBody>
      </p:sp>
      <p:cxnSp>
        <p:nvCxnSpPr>
          <p:cNvPr id="22" name="Straight Arrow Connector 21">
            <a:extLst>
              <a:ext uri="{FF2B5EF4-FFF2-40B4-BE49-F238E27FC236}">
                <a16:creationId xmlns:a16="http://schemas.microsoft.com/office/drawing/2014/main" id="{7B3D741D-3C64-1D46-B051-E1C29CAE74D9}"/>
              </a:ext>
            </a:extLst>
          </p:cNvPr>
          <p:cNvCxnSpPr>
            <a:cxnSpLocks/>
            <a:stCxn id="20" idx="3"/>
            <a:endCxn id="21" idx="1"/>
          </p:cNvCxnSpPr>
          <p:nvPr/>
        </p:nvCxnSpPr>
        <p:spPr>
          <a:xfrm flipV="1">
            <a:off x="4062710" y="3241981"/>
            <a:ext cx="857407"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E2A851F-3550-B143-978D-57E4D21A3514}"/>
              </a:ext>
            </a:extLst>
          </p:cNvPr>
          <p:cNvCxnSpPr>
            <a:cxnSpLocks/>
            <a:stCxn id="14" idx="3"/>
          </p:cNvCxnSpPr>
          <p:nvPr/>
        </p:nvCxnSpPr>
        <p:spPr>
          <a:xfrm flipV="1">
            <a:off x="4038600" y="4444277"/>
            <a:ext cx="881517" cy="1028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F517AF7-4C65-D84F-9D70-BA1B5268BD3C}"/>
              </a:ext>
            </a:extLst>
          </p:cNvPr>
          <p:cNvSpPr txBox="1"/>
          <p:nvPr/>
        </p:nvSpPr>
        <p:spPr>
          <a:xfrm>
            <a:off x="837827" y="1644948"/>
            <a:ext cx="9643146" cy="954107"/>
          </a:xfrm>
          <a:prstGeom prst="rect">
            <a:avLst/>
          </a:prstGeom>
          <a:noFill/>
        </p:spPr>
        <p:txBody>
          <a:bodyPr wrap="square" rtlCol="0">
            <a:spAutoFit/>
          </a:bodyPr>
          <a:lstStyle/>
          <a:p>
            <a:r>
              <a:rPr lang="en-US" sz="2800">
                <a:solidFill>
                  <a:srgbClr val="FF0000"/>
                </a:solidFill>
                <a:latin typeface="Avenir Next Condensed Medium" panose="020B0506020202020204" pitchFamily="34" charset="0"/>
              </a:rPr>
              <a:t>Given a failed case, the key question is which piece of information is problematic and how to recover it</a:t>
            </a:r>
          </a:p>
        </p:txBody>
      </p:sp>
      <p:sp>
        <p:nvSpPr>
          <p:cNvPr id="8" name="Footer Placeholder 7">
            <a:extLst>
              <a:ext uri="{FF2B5EF4-FFF2-40B4-BE49-F238E27FC236}">
                <a16:creationId xmlns:a16="http://schemas.microsoft.com/office/drawing/2014/main" id="{BE95664E-7DC0-9A4E-805A-F4B5805D15B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24" name="Rounded Rectangle 23">
            <a:extLst>
              <a:ext uri="{FF2B5EF4-FFF2-40B4-BE49-F238E27FC236}">
                <a16:creationId xmlns:a16="http://schemas.microsoft.com/office/drawing/2014/main" id="{197CD4D8-0681-4F4C-B072-2EFBC4F8B297}"/>
              </a:ext>
            </a:extLst>
          </p:cNvPr>
          <p:cNvSpPr/>
          <p:nvPr/>
        </p:nvSpPr>
        <p:spPr>
          <a:xfrm>
            <a:off x="837827" y="5222475"/>
            <a:ext cx="3224511" cy="927421"/>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rgbClr val="000000"/>
                </a:solidFill>
                <a:latin typeface="Avenir Next Condensed Medium" panose="020B0506020202020204" pitchFamily="34" charset="0"/>
              </a:rPr>
              <a:t>Infer</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key</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information</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with</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existing</a:t>
            </a:r>
            <a:r>
              <a:rPr lang="zh-CN" altLang="en-US" sz="2400">
                <a:solidFill>
                  <a:srgbClr val="000000"/>
                </a:solidFill>
                <a:latin typeface="Avenir Next Condensed Medium" panose="020B0506020202020204" pitchFamily="34" charset="0"/>
              </a:rPr>
              <a:t> </a:t>
            </a:r>
            <a:r>
              <a:rPr lang="en-US" altLang="zh-CN" sz="2400">
                <a:solidFill>
                  <a:srgbClr val="000000"/>
                </a:solidFill>
                <a:latin typeface="Avenir Next Condensed Medium" panose="020B0506020202020204" pitchFamily="34" charset="0"/>
              </a:rPr>
              <a:t>information</a:t>
            </a:r>
            <a:endParaRPr lang="en-US" sz="2400">
              <a:solidFill>
                <a:srgbClr val="000000"/>
              </a:solidFill>
              <a:latin typeface="Avenir Next Condensed Medium" panose="020B0506020202020204" pitchFamily="34" charset="0"/>
              <a:cs typeface="Calibri"/>
            </a:endParaRPr>
          </a:p>
        </p:txBody>
      </p:sp>
      <p:grpSp>
        <p:nvGrpSpPr>
          <p:cNvPr id="25" name="Group 24">
            <a:extLst>
              <a:ext uri="{FF2B5EF4-FFF2-40B4-BE49-F238E27FC236}">
                <a16:creationId xmlns:a16="http://schemas.microsoft.com/office/drawing/2014/main" id="{FB5DC175-F425-6949-BB9A-92B1105465B1}"/>
              </a:ext>
            </a:extLst>
          </p:cNvPr>
          <p:cNvGrpSpPr/>
          <p:nvPr/>
        </p:nvGrpSpPr>
        <p:grpSpPr>
          <a:xfrm>
            <a:off x="4943855" y="5317845"/>
            <a:ext cx="5560856" cy="814746"/>
            <a:chOff x="5447022" y="2568910"/>
            <a:chExt cx="3011542" cy="1390510"/>
          </a:xfrm>
        </p:grpSpPr>
        <p:sp>
          <p:nvSpPr>
            <p:cNvPr id="26" name="Rounded Rectangle 25">
              <a:extLst>
                <a:ext uri="{FF2B5EF4-FFF2-40B4-BE49-F238E27FC236}">
                  <a16:creationId xmlns:a16="http://schemas.microsoft.com/office/drawing/2014/main" id="{C1437CB4-A415-7D43-B11E-6AF4AE1BC1CA}"/>
                </a:ext>
              </a:extLst>
            </p:cNvPr>
            <p:cNvSpPr/>
            <p:nvPr/>
          </p:nvSpPr>
          <p:spPr>
            <a:xfrm>
              <a:off x="5447022" y="2568910"/>
              <a:ext cx="3011542" cy="1390510"/>
            </a:xfrm>
            <a:prstGeom prst="roundRect">
              <a:avLst>
                <a:gd name="adj" fmla="val 10000"/>
              </a:avLst>
            </a:prstGeom>
            <a:solidFill>
              <a:schemeClr val="accent5">
                <a:lumMod val="40000"/>
                <a:lumOff val="60000"/>
              </a:schemeClr>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a:extLst>
                <a:ext uri="{FF2B5EF4-FFF2-40B4-BE49-F238E27FC236}">
                  <a16:creationId xmlns:a16="http://schemas.microsoft.com/office/drawing/2014/main" id="{7FC7AB22-995F-544D-A6C2-E300DA2CC62C}"/>
                </a:ext>
              </a:extLst>
            </p:cNvPr>
            <p:cNvSpPr txBox="1"/>
            <p:nvPr/>
          </p:nvSpPr>
          <p:spPr>
            <a:xfrm>
              <a:off x="5487749" y="2609637"/>
              <a:ext cx="2930088" cy="130905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2000" kern="1200">
                  <a:solidFill>
                    <a:schemeClr val="tx1"/>
                  </a:solidFill>
                  <a:latin typeface="Avenir Next Condensed" panose="020B0506020202020204" pitchFamily="34" charset="0"/>
                </a:rPr>
                <a:t>Recover missing information </a:t>
              </a:r>
              <a:r>
                <a:rPr lang="en-US" altLang="zh-CN" sz="2000">
                  <a:solidFill>
                    <a:schemeClr val="tx1"/>
                  </a:solidFill>
                  <a:latin typeface="Avenir Next Condensed" panose="020B0506020202020204" pitchFamily="34" charset="0"/>
                </a:rPr>
                <a:t>based</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on</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the</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analysis</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on</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the</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existing</a:t>
              </a:r>
              <a:r>
                <a:rPr lang="zh-CN" altLang="en-US" sz="2000">
                  <a:solidFill>
                    <a:schemeClr val="tx1"/>
                  </a:solidFill>
                  <a:latin typeface="Avenir Next Condensed" panose="020B0506020202020204" pitchFamily="34" charset="0"/>
                </a:rPr>
                <a:t> </a:t>
              </a:r>
              <a:r>
                <a:rPr lang="en-US" altLang="zh-CN" sz="2000">
                  <a:solidFill>
                    <a:schemeClr val="tx1"/>
                  </a:solidFill>
                  <a:latin typeface="Avenir Next Condensed" panose="020B0506020202020204" pitchFamily="34" charset="0"/>
                </a:rPr>
                <a:t>information</a:t>
              </a:r>
              <a:r>
                <a:rPr lang="en-US" sz="2000" kern="1200">
                  <a:solidFill>
                    <a:schemeClr val="tx1"/>
                  </a:solidFill>
                  <a:latin typeface="Avenir Next Condensed" panose="020B0506020202020204" pitchFamily="34" charset="0"/>
                </a:rPr>
                <a:t>. </a:t>
              </a:r>
            </a:p>
          </p:txBody>
        </p:sp>
      </p:grpSp>
      <p:cxnSp>
        <p:nvCxnSpPr>
          <p:cNvPr id="28" name="Straight Arrow Connector 27">
            <a:extLst>
              <a:ext uri="{FF2B5EF4-FFF2-40B4-BE49-F238E27FC236}">
                <a16:creationId xmlns:a16="http://schemas.microsoft.com/office/drawing/2014/main" id="{ED1A8BD6-2EF8-A34F-927B-CC85F6A5F7BB}"/>
              </a:ext>
            </a:extLst>
          </p:cNvPr>
          <p:cNvCxnSpPr>
            <a:cxnSpLocks/>
          </p:cNvCxnSpPr>
          <p:nvPr/>
        </p:nvCxnSpPr>
        <p:spPr>
          <a:xfrm flipV="1">
            <a:off x="4062338" y="5721051"/>
            <a:ext cx="881517" cy="1028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13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P spid="21"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18A5E-05F0-5D4E-A5FB-436DD5C8754B}"/>
              </a:ext>
            </a:extLst>
          </p:cNvPr>
          <p:cNvSpPr>
            <a:spLocks noGrp="1"/>
          </p:cNvSpPr>
          <p:nvPr>
            <p:ph type="title"/>
          </p:nvPr>
        </p:nvSpPr>
        <p:spPr/>
        <p:txBody>
          <a:bodyPr/>
          <a:lstStyle/>
          <a:p>
            <a:r>
              <a:rPr lang="en-US"/>
              <a:t>Data Sharing</a:t>
            </a:r>
          </a:p>
        </p:txBody>
      </p:sp>
      <p:sp>
        <p:nvSpPr>
          <p:cNvPr id="3" name="Content Placeholder 2">
            <a:extLst>
              <a:ext uri="{FF2B5EF4-FFF2-40B4-BE49-F238E27FC236}">
                <a16:creationId xmlns:a16="http://schemas.microsoft.com/office/drawing/2014/main" id="{EB75176B-DF73-7345-986A-7474689A45D0}"/>
              </a:ext>
            </a:extLst>
          </p:cNvPr>
          <p:cNvSpPr>
            <a:spLocks noGrp="1"/>
          </p:cNvSpPr>
          <p:nvPr>
            <p:ph idx="1"/>
          </p:nvPr>
        </p:nvSpPr>
        <p:spPr/>
        <p:txBody>
          <a:bodyPr/>
          <a:lstStyle/>
          <a:p>
            <a:r>
              <a:rPr lang="en-US" err="1">
                <a:latin typeface="Avenir Next Condensed Medium" panose="020B0506020202020204" pitchFamily="34" charset="0"/>
                <a:cs typeface="Calibri"/>
              </a:rPr>
              <a:t>DataSet</a:t>
            </a:r>
            <a:r>
              <a:rPr lang="en-US">
                <a:latin typeface="Avenir Next Condensed" panose="020B0506020202020204" pitchFamily="34" charset="0"/>
                <a:cs typeface="Calibri"/>
              </a:rPr>
              <a:t> : </a:t>
            </a:r>
            <a:r>
              <a:rPr lang="en-US">
                <a:latin typeface="Avenir Next Condensed" panose="020B0506020202020204" pitchFamily="34" charset="0"/>
                <a:cs typeface="Calibri"/>
                <a:hlinkClick r:id="rId3"/>
              </a:rPr>
              <a:t>https://vulnreproduction.github.io/</a:t>
            </a:r>
            <a:endParaRPr lang="en-US">
              <a:latin typeface="Avenir Next Condensed" panose="020B0506020202020204" pitchFamily="34" charset="0"/>
              <a:cs typeface="Calibri"/>
            </a:endParaRPr>
          </a:p>
          <a:p>
            <a:r>
              <a:rPr lang="en-US" err="1">
                <a:latin typeface="Avenir Next Condensed Medium" panose="020B0506020202020204" pitchFamily="34" charset="0"/>
                <a:cs typeface="Calibri"/>
              </a:rPr>
              <a:t>Github</a:t>
            </a:r>
            <a:r>
              <a:rPr lang="en-US">
                <a:latin typeface="Avenir Next Condensed Medium" panose="020B0506020202020204" pitchFamily="34" charset="0"/>
                <a:cs typeface="Calibri"/>
              </a:rPr>
              <a:t> Repo </a:t>
            </a:r>
            <a:r>
              <a:rPr lang="en-US">
                <a:latin typeface="Avenir Next Condensed" panose="020B0506020202020204" pitchFamily="34" charset="0"/>
                <a:cs typeface="Calibri"/>
              </a:rPr>
              <a:t>: </a:t>
            </a:r>
            <a:r>
              <a:rPr lang="en-US">
                <a:latin typeface="Avenir Next Condensed" panose="020B0506020202020204" pitchFamily="34" charset="0"/>
                <a:cs typeface="Calibri"/>
                <a:hlinkClick r:id="rId4"/>
              </a:rPr>
              <a:t>https://github.com/VulnReproduction/LinuxFlaw</a:t>
            </a:r>
            <a:endParaRPr lang="en-US">
              <a:latin typeface="Avenir Next Condensed" panose="020B0506020202020204" pitchFamily="34" charset="0"/>
              <a:cs typeface="Calibri"/>
            </a:endParaRPr>
          </a:p>
          <a:p>
            <a:endParaRPr lang="en-US">
              <a:latin typeface="Avenir Next Condensed" panose="020B0506020202020204" pitchFamily="34" charset="0"/>
            </a:endParaRPr>
          </a:p>
          <a:p>
            <a:r>
              <a:rPr lang="en-US">
                <a:latin typeface="Avenir Next Condensed" panose="020B0506020202020204" pitchFamily="34" charset="0"/>
              </a:rPr>
              <a:t>For each vulnerability, we have </a:t>
            </a:r>
            <a:r>
              <a:rPr lang="en-US" altLang="zh-CN">
                <a:latin typeface="Avenir Next Condensed" panose="020B0506020202020204" pitchFamily="34" charset="0"/>
              </a:rPr>
              <a:t>the</a:t>
            </a:r>
            <a:r>
              <a:rPr lang="zh-CN" altLang="en-US">
                <a:latin typeface="Avenir Next Condensed" panose="020B0506020202020204" pitchFamily="34" charset="0"/>
              </a:rPr>
              <a:t> </a:t>
            </a:r>
            <a:r>
              <a:rPr lang="en-US" altLang="zh-CN">
                <a:latin typeface="Avenir Next Condensed" panose="020B0506020202020204" pitchFamily="34" charset="0"/>
              </a:rPr>
              <a:t>following</a:t>
            </a:r>
            <a:r>
              <a:rPr lang="zh-CN" altLang="en-US">
                <a:latin typeface="Avenir Next Condensed" panose="020B0506020202020204" pitchFamily="34" charset="0"/>
              </a:rPr>
              <a:t> </a:t>
            </a:r>
            <a:r>
              <a:rPr lang="en-US" altLang="zh-CN">
                <a:latin typeface="Avenir Next Condensed" panose="020B0506020202020204" pitchFamily="34" charset="0"/>
              </a:rPr>
              <a:t>information</a:t>
            </a:r>
            <a:r>
              <a:rPr lang="en-US">
                <a:latin typeface="Avenir Next Condensed" panose="020B0506020202020204" pitchFamily="34" charset="0"/>
              </a:rPr>
              <a:t>:</a:t>
            </a:r>
          </a:p>
          <a:p>
            <a:pPr lvl="1"/>
            <a:r>
              <a:rPr lang="en-US">
                <a:latin typeface="Avenir Next Condensed" panose="020B0506020202020204" pitchFamily="34" charset="0"/>
              </a:rPr>
              <a:t>Structured information fields (in HTML and JSON)</a:t>
            </a:r>
          </a:p>
          <a:p>
            <a:pPr lvl="1"/>
            <a:r>
              <a:rPr lang="en-US">
                <a:latin typeface="Avenir Next Condensed" panose="020B0506020202020204" pitchFamily="34" charset="0"/>
              </a:rPr>
              <a:t>Detailed instructions on how to reproduce the vulnerability</a:t>
            </a:r>
          </a:p>
          <a:p>
            <a:pPr lvl="1"/>
            <a:r>
              <a:rPr lang="en-US">
                <a:latin typeface="Avenir Next Condensed" panose="020B0506020202020204" pitchFamily="34" charset="0"/>
              </a:rPr>
              <a:t>Fully-tested Proof-of-Concept</a:t>
            </a:r>
          </a:p>
          <a:p>
            <a:pPr lvl="1"/>
            <a:r>
              <a:rPr lang="en-US">
                <a:latin typeface="Avenir Next Condensed" panose="020B0506020202020204" pitchFamily="34" charset="0"/>
              </a:rPr>
              <a:t>Pre-configured virtual machine or Docker Image</a:t>
            </a:r>
          </a:p>
          <a:p>
            <a:pPr lvl="1"/>
            <a:endParaRPr lang="en-US" sz="2800"/>
          </a:p>
          <a:p>
            <a:pPr lvl="1"/>
            <a:endParaRPr lang="en-US"/>
          </a:p>
          <a:p>
            <a:pPr lvl="1"/>
            <a:endParaRPr lang="en-US"/>
          </a:p>
        </p:txBody>
      </p:sp>
      <p:sp>
        <p:nvSpPr>
          <p:cNvPr id="4" name="Slide Number Placeholder 3">
            <a:extLst>
              <a:ext uri="{FF2B5EF4-FFF2-40B4-BE49-F238E27FC236}">
                <a16:creationId xmlns:a16="http://schemas.microsoft.com/office/drawing/2014/main" id="{5D4FCB4D-BFE9-F744-A213-C15D70C2B23D}"/>
              </a:ext>
            </a:extLst>
          </p:cNvPr>
          <p:cNvSpPr>
            <a:spLocks noGrp="1"/>
          </p:cNvSpPr>
          <p:nvPr>
            <p:ph type="sldNum" sz="quarter" idx="12"/>
          </p:nvPr>
        </p:nvSpPr>
        <p:spPr/>
        <p:txBody>
          <a:bodyPr/>
          <a:lstStyle/>
          <a:p>
            <a:fld id="{079CB688-378F-4534-BFFE-AF122467FDB7}" type="slidenum">
              <a:rPr lang="zh-CN" altLang="en-US" smtClean="0"/>
              <a:t>24</a:t>
            </a:fld>
            <a:endParaRPr lang="zh-CN" altLang="en-US"/>
          </a:p>
        </p:txBody>
      </p:sp>
      <p:sp>
        <p:nvSpPr>
          <p:cNvPr id="5" name="Rectangle 4">
            <a:extLst>
              <a:ext uri="{FF2B5EF4-FFF2-40B4-BE49-F238E27FC236}">
                <a16:creationId xmlns:a16="http://schemas.microsoft.com/office/drawing/2014/main" id="{EFB3AD11-6CE6-CA43-BD22-5B570306E04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C53389BC-A8ED-AB4F-8626-39386C1FB01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8293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latin typeface="Avenir Next Condensed" panose="020B0506020202020204" pitchFamily="34" charset="0"/>
                <a:cs typeface="Calibri"/>
              </a:rPr>
              <a:t>Summary</a:t>
            </a:r>
            <a:endParaRPr lang="en-US">
              <a:latin typeface="Avenir Next Condensed" panose="020B0506020202020204" pitchFamily="34" charset="0"/>
            </a:endParaRPr>
          </a:p>
        </p:txBody>
      </p:sp>
      <p:sp>
        <p:nvSpPr>
          <p:cNvPr id="5" name="Rectangle 4">
            <a:extLst>
              <a:ext uri="{FF2B5EF4-FFF2-40B4-BE49-F238E27FC236}">
                <a16:creationId xmlns:a16="http://schemas.microsoft.com/office/drawing/2014/main" id="{E5B83D44-ACDA-4DF2-8455-1E1541BDAA1B}"/>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15CE592-39DE-BD4A-96DC-6384DA21A811}"/>
              </a:ext>
            </a:extLst>
          </p:cNvPr>
          <p:cNvSpPr>
            <a:spLocks noGrp="1"/>
          </p:cNvSpPr>
          <p:nvPr>
            <p:ph type="sldNum" sz="quarter" idx="12"/>
          </p:nvPr>
        </p:nvSpPr>
        <p:spPr/>
        <p:txBody>
          <a:bodyPr/>
          <a:lstStyle/>
          <a:p>
            <a:fld id="{079CB688-378F-4534-BFFE-AF122467FDB7}" type="slidenum">
              <a:rPr lang="zh-CN" altLang="en-US" smtClean="0"/>
              <a:t>25</a:t>
            </a:fld>
            <a:endParaRPr lang="zh-CN" altLang="en-US"/>
          </a:p>
        </p:txBody>
      </p:sp>
      <p:sp>
        <p:nvSpPr>
          <p:cNvPr id="6" name="Rounded Rectangle 5">
            <a:extLst>
              <a:ext uri="{FF2B5EF4-FFF2-40B4-BE49-F238E27FC236}">
                <a16:creationId xmlns:a16="http://schemas.microsoft.com/office/drawing/2014/main" id="{552C6FF6-6B05-2144-9960-7DC74996E284}"/>
              </a:ext>
            </a:extLst>
          </p:cNvPr>
          <p:cNvSpPr/>
          <p:nvPr/>
        </p:nvSpPr>
        <p:spPr>
          <a:xfrm>
            <a:off x="838199" y="1809307"/>
            <a:ext cx="10515601" cy="819807"/>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Avenir Next Condensed" panose="020B0506020202020204" pitchFamily="34" charset="0"/>
                <a:cs typeface="Calibri"/>
              </a:rPr>
              <a:t>Vulnerability reproduction is difficult and requires extensive manual efforts</a:t>
            </a:r>
          </a:p>
        </p:txBody>
      </p:sp>
      <p:sp>
        <p:nvSpPr>
          <p:cNvPr id="7" name="Rounded Rectangle 6">
            <a:extLst>
              <a:ext uri="{FF2B5EF4-FFF2-40B4-BE49-F238E27FC236}">
                <a16:creationId xmlns:a16="http://schemas.microsoft.com/office/drawing/2014/main" id="{45EB39BE-5F98-444F-8D8A-5C0813C7C4F0}"/>
              </a:ext>
            </a:extLst>
          </p:cNvPr>
          <p:cNvSpPr/>
          <p:nvPr/>
        </p:nvSpPr>
        <p:spPr>
          <a:xfrm>
            <a:off x="838199" y="2854670"/>
            <a:ext cx="10515600" cy="819807"/>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Avenir Next Condensed" panose="020B0506020202020204" pitchFamily="34" charset="0"/>
                <a:cs typeface="Calibri"/>
              </a:rPr>
              <a:t>A crowdsourcing approach could increase the reproducibility</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of</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vulnerabilities</a:t>
            </a:r>
            <a:endParaRPr lang="en-US" sz="2800">
              <a:solidFill>
                <a:schemeClr val="tx1"/>
              </a:solidFill>
              <a:latin typeface="Avenir Next Condensed" panose="020B0506020202020204" pitchFamily="34" charset="0"/>
              <a:cs typeface="Calibri"/>
            </a:endParaRPr>
          </a:p>
        </p:txBody>
      </p:sp>
      <p:sp>
        <p:nvSpPr>
          <p:cNvPr id="9" name="Rounded Rectangle 8">
            <a:extLst>
              <a:ext uri="{FF2B5EF4-FFF2-40B4-BE49-F238E27FC236}">
                <a16:creationId xmlns:a16="http://schemas.microsoft.com/office/drawing/2014/main" id="{B932FD5E-5D70-0346-B0E7-68A6DBB1FEA6}"/>
              </a:ext>
            </a:extLst>
          </p:cNvPr>
          <p:cNvSpPr/>
          <p:nvPr/>
        </p:nvSpPr>
        <p:spPr>
          <a:xfrm>
            <a:off x="838199" y="3900033"/>
            <a:ext cx="10515600" cy="884026"/>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Avenir Next Condensed" panose="020B0506020202020204" pitchFamily="34" charset="0"/>
                <a:cs typeface="Calibri"/>
              </a:rPr>
              <a:t>Apart from manual debugging based on experience, Internet-scale crowdsourcing and some heuristics could help recover missing information</a:t>
            </a:r>
          </a:p>
        </p:txBody>
      </p:sp>
      <p:sp>
        <p:nvSpPr>
          <p:cNvPr id="10" name="Rounded Rectangle 9">
            <a:extLst>
              <a:ext uri="{FF2B5EF4-FFF2-40B4-BE49-F238E27FC236}">
                <a16:creationId xmlns:a16="http://schemas.microsoft.com/office/drawing/2014/main" id="{8EC537DD-E7A0-3D44-8D66-38BBB026186E}"/>
              </a:ext>
            </a:extLst>
          </p:cNvPr>
          <p:cNvSpPr/>
          <p:nvPr/>
        </p:nvSpPr>
        <p:spPr>
          <a:xfrm>
            <a:off x="838199" y="5008020"/>
            <a:ext cx="10515600" cy="819807"/>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a:solidFill>
                  <a:schemeClr val="tx1"/>
                </a:solidFill>
                <a:latin typeface="Avenir Next Condensed" panose="020B0506020202020204" pitchFamily="34" charset="0"/>
                <a:cs typeface="Calibri"/>
              </a:rPr>
              <a:t>There is an urgent need to automate vulnerability reproduction and overhaul current vulnerability reporting systems</a:t>
            </a:r>
          </a:p>
        </p:txBody>
      </p:sp>
      <p:sp>
        <p:nvSpPr>
          <p:cNvPr id="8" name="Footer Placeholder 7">
            <a:extLst>
              <a:ext uri="{FF2B5EF4-FFF2-40B4-BE49-F238E27FC236}">
                <a16:creationId xmlns:a16="http://schemas.microsoft.com/office/drawing/2014/main" id="{0F082869-214B-174D-BAB6-A1AE6DB4DD0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869550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F3DA-F111-5B4E-9187-C1E8B78CB178}"/>
              </a:ext>
            </a:extLst>
          </p:cNvPr>
          <p:cNvSpPr>
            <a:spLocks noGrp="1"/>
          </p:cNvSpPr>
          <p:nvPr>
            <p:ph type="title"/>
          </p:nvPr>
        </p:nvSpPr>
        <p:spPr/>
        <p:txBody>
          <a:bodyPr/>
          <a:lstStyle/>
          <a:p>
            <a:r>
              <a:rPr lang="en-US" altLang="zh-CN"/>
              <a:t>RoadMap</a:t>
            </a:r>
            <a:endParaRPr lang="en-US"/>
          </a:p>
        </p:txBody>
      </p:sp>
      <p:sp>
        <p:nvSpPr>
          <p:cNvPr id="3" name="Content Placeholder 2">
            <a:extLst>
              <a:ext uri="{FF2B5EF4-FFF2-40B4-BE49-F238E27FC236}">
                <a16:creationId xmlns:a16="http://schemas.microsoft.com/office/drawing/2014/main" id="{5F2C4404-9C54-714A-B7B6-0FD212A40C0F}"/>
              </a:ext>
            </a:extLst>
          </p:cNvPr>
          <p:cNvSpPr>
            <a:spLocks noGrp="1"/>
          </p:cNvSpPr>
          <p:nvPr>
            <p:ph idx="1"/>
          </p:nvPr>
        </p:nvSpPr>
        <p:spPr/>
        <p:txBody>
          <a:bodyPr/>
          <a:lstStyle/>
          <a:p>
            <a:r>
              <a:rPr lang="en-US">
                <a:solidFill>
                  <a:schemeClr val="accent3">
                    <a:lumMod val="60000"/>
                    <a:lumOff val="40000"/>
                  </a:schemeClr>
                </a:solidFill>
              </a:rPr>
              <a:t>Vulnerability</a:t>
            </a:r>
            <a:r>
              <a:rPr lang="zh-CN" altLang="en-US">
                <a:solidFill>
                  <a:schemeClr val="accent3">
                    <a:lumMod val="60000"/>
                    <a:lumOff val="40000"/>
                  </a:schemeClr>
                </a:solidFill>
              </a:rPr>
              <a:t> </a:t>
            </a:r>
            <a:r>
              <a:rPr lang="en-US" altLang="zh-CN">
                <a:solidFill>
                  <a:schemeClr val="accent3">
                    <a:lumMod val="60000"/>
                    <a:lumOff val="40000"/>
                  </a:schemeClr>
                </a:solidFill>
              </a:rPr>
              <a:t>Reproduction</a:t>
            </a:r>
            <a:endParaRPr lang="en-US">
              <a:solidFill>
                <a:schemeClr val="accent3">
                  <a:lumMod val="60000"/>
                  <a:lumOff val="40000"/>
                </a:schemeClr>
              </a:solidFill>
            </a:endParaRPr>
          </a:p>
          <a:p>
            <a:pPr lvl="1"/>
            <a:r>
              <a:rPr lang="en-US">
                <a:solidFill>
                  <a:schemeClr val="accent3">
                    <a:lumMod val="60000"/>
                    <a:lumOff val="40000"/>
                  </a:schemeClr>
                </a:solidFill>
              </a:rPr>
              <a:t>Understanding the Reproducibility of Crowd-reported Security Vulnerabilities</a:t>
            </a:r>
          </a:p>
          <a:p>
            <a:r>
              <a:rPr lang="en-US" altLang="zh-CN"/>
              <a:t>Automatic Root Cause Diagnosis</a:t>
            </a:r>
          </a:p>
          <a:p>
            <a:pPr lvl="1"/>
            <a:r>
              <a:rPr lang="en-US" altLang="zh-CN"/>
              <a:t>POMP:</a:t>
            </a:r>
            <a:r>
              <a:rPr lang="en-US"/>
              <a:t> Hardware-assisted Software Crash Analysis</a:t>
            </a:r>
          </a:p>
          <a:p>
            <a:r>
              <a:rPr lang="en-US" altLang="zh-CN">
                <a:solidFill>
                  <a:schemeClr val="accent3">
                    <a:lumMod val="60000"/>
                    <a:lumOff val="40000"/>
                  </a:schemeClr>
                </a:solidFill>
              </a:rPr>
              <a:t>Conclusion</a:t>
            </a:r>
            <a:r>
              <a:rPr lang="zh-CN" altLang="en-US">
                <a:solidFill>
                  <a:schemeClr val="accent3">
                    <a:lumMod val="60000"/>
                    <a:lumOff val="40000"/>
                  </a:schemeClr>
                </a:solidFill>
              </a:rPr>
              <a:t> </a:t>
            </a:r>
            <a:r>
              <a:rPr lang="en-US" altLang="zh-CN">
                <a:solidFill>
                  <a:schemeClr val="accent3">
                    <a:lumMod val="60000"/>
                    <a:lumOff val="40000"/>
                  </a:schemeClr>
                </a:solidFill>
              </a:rPr>
              <a:t>&amp;</a:t>
            </a:r>
            <a:r>
              <a:rPr lang="zh-CN" altLang="en-US">
                <a:solidFill>
                  <a:schemeClr val="accent3">
                    <a:lumMod val="60000"/>
                    <a:lumOff val="40000"/>
                  </a:schemeClr>
                </a:solidFill>
              </a:rPr>
              <a:t> </a:t>
            </a:r>
            <a:r>
              <a:rPr lang="en-US" altLang="zh-CN">
                <a:solidFill>
                  <a:schemeClr val="accent3">
                    <a:lumMod val="60000"/>
                    <a:lumOff val="40000"/>
                  </a:schemeClr>
                </a:solidFill>
              </a:rPr>
              <a:t>Future</a:t>
            </a:r>
            <a:r>
              <a:rPr lang="zh-CN" altLang="en-US">
                <a:solidFill>
                  <a:schemeClr val="accent3">
                    <a:lumMod val="60000"/>
                    <a:lumOff val="40000"/>
                  </a:schemeClr>
                </a:solidFill>
              </a:rPr>
              <a:t> </a:t>
            </a:r>
            <a:r>
              <a:rPr lang="en-US" altLang="zh-CN">
                <a:solidFill>
                  <a:schemeClr val="accent3">
                    <a:lumMod val="60000"/>
                    <a:lumOff val="40000"/>
                  </a:schemeClr>
                </a:solidFill>
              </a:rPr>
              <a:t>Work</a:t>
            </a:r>
            <a:endParaRPr lang="en-US">
              <a:solidFill>
                <a:schemeClr val="accent3">
                  <a:lumMod val="60000"/>
                  <a:lumOff val="40000"/>
                </a:schemeClr>
              </a:solidFill>
            </a:endParaRPr>
          </a:p>
        </p:txBody>
      </p:sp>
      <p:sp>
        <p:nvSpPr>
          <p:cNvPr id="5" name="Footer Placeholder 4">
            <a:extLst>
              <a:ext uri="{FF2B5EF4-FFF2-40B4-BE49-F238E27FC236}">
                <a16:creationId xmlns:a16="http://schemas.microsoft.com/office/drawing/2014/main" id="{50FFE85C-2962-5445-914A-AC5B4DC7EAE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FE6372E-DE62-AE4A-ADD1-0669CEF98F6D}"/>
              </a:ext>
            </a:extLst>
          </p:cNvPr>
          <p:cNvSpPr>
            <a:spLocks noGrp="1"/>
          </p:cNvSpPr>
          <p:nvPr>
            <p:ph type="sldNum" sz="quarter" idx="12"/>
          </p:nvPr>
        </p:nvSpPr>
        <p:spPr/>
        <p:txBody>
          <a:bodyPr/>
          <a:lstStyle/>
          <a:p>
            <a:fld id="{F8061FB7-9699-2F4A-B4E4-1A11C5385D5F}" type="slidenum">
              <a:rPr lang="en-US" smtClean="0"/>
              <a:pPr/>
              <a:t>26</a:t>
            </a:fld>
            <a:endParaRPr lang="en-US"/>
          </a:p>
        </p:txBody>
      </p:sp>
    </p:spTree>
    <p:extLst>
      <p:ext uri="{BB962C8B-B14F-4D97-AF65-F5344CB8AC3E}">
        <p14:creationId xmlns:p14="http://schemas.microsoft.com/office/powerpoint/2010/main" val="1641399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EE22-F9D4-A948-A75A-1110B8DD09B5}"/>
              </a:ext>
            </a:extLst>
          </p:cNvPr>
          <p:cNvSpPr>
            <a:spLocks noGrp="1"/>
          </p:cNvSpPr>
          <p:nvPr>
            <p:ph type="title"/>
          </p:nvPr>
        </p:nvSpPr>
        <p:spPr>
          <a:xfrm>
            <a:off x="838199" y="365760"/>
            <a:ext cx="10515601" cy="1190356"/>
          </a:xfrm>
        </p:spPr>
        <p:txBody>
          <a:bodyPr>
            <a:noAutofit/>
          </a:bodyPr>
          <a:lstStyle/>
          <a:p>
            <a:r>
              <a:rPr lang="en-US"/>
              <a:t>S</a:t>
            </a:r>
            <a:r>
              <a:rPr lang="en-US" altLang="zh-CN"/>
              <a:t>oftware</a:t>
            </a:r>
            <a:r>
              <a:rPr lang="zh-CN" altLang="en-US"/>
              <a:t> </a:t>
            </a:r>
            <a:r>
              <a:rPr lang="en-US"/>
              <a:t>Crash</a:t>
            </a:r>
            <a:r>
              <a:rPr lang="zh-CN" altLang="en-US"/>
              <a:t> </a:t>
            </a:r>
            <a:r>
              <a:rPr lang="en-US" altLang="zh-CN"/>
              <a:t>Reports</a:t>
            </a:r>
            <a:r>
              <a:rPr lang="zh-CN" altLang="en-US"/>
              <a:t> </a:t>
            </a:r>
            <a:r>
              <a:rPr lang="en-US" altLang="zh-CN"/>
              <a:t>Help</a:t>
            </a:r>
            <a:r>
              <a:rPr lang="zh-CN" altLang="en-US"/>
              <a:t> </a:t>
            </a:r>
            <a:r>
              <a:rPr lang="en-US" altLang="zh-CN"/>
              <a:t>Disclose</a:t>
            </a:r>
            <a:r>
              <a:rPr lang="zh-CN" altLang="en-US"/>
              <a:t> </a:t>
            </a:r>
            <a:r>
              <a:rPr lang="en-US" altLang="zh-CN"/>
              <a:t>Vulnerabilities</a:t>
            </a:r>
            <a:endParaRPr lang="en-US">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B15F2DF4-81B1-344C-8B6F-50938C034B81}"/>
              </a:ext>
            </a:extLst>
          </p:cNvPr>
          <p:cNvSpPr>
            <a:spLocks noGrp="1"/>
          </p:cNvSpPr>
          <p:nvPr>
            <p:ph type="sldNum" sz="quarter" idx="12"/>
          </p:nvPr>
        </p:nvSpPr>
        <p:spPr/>
        <p:txBody>
          <a:bodyPr/>
          <a:lstStyle/>
          <a:p>
            <a:fld id="{079CB688-378F-4534-BFFE-AF122467FDB7}" type="slidenum">
              <a:rPr lang="zh-CN" altLang="en-US" smtClean="0"/>
              <a:t>27</a:t>
            </a:fld>
            <a:endParaRPr lang="zh-CN" altLang="en-US"/>
          </a:p>
        </p:txBody>
      </p:sp>
      <p:sp>
        <p:nvSpPr>
          <p:cNvPr id="5" name="Rectangle 4">
            <a:extLst>
              <a:ext uri="{FF2B5EF4-FFF2-40B4-BE49-F238E27FC236}">
                <a16:creationId xmlns:a16="http://schemas.microsoft.com/office/drawing/2014/main" id="{C685D4F6-1801-A64D-9E97-810896F4F0B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D2FAE23-B06A-4145-A7E4-BE539D73D08E}"/>
              </a:ext>
            </a:extLst>
          </p:cNvPr>
          <p:cNvPicPr>
            <a:picLocks noChangeAspect="1"/>
          </p:cNvPicPr>
          <p:nvPr/>
        </p:nvPicPr>
        <p:blipFill>
          <a:blip r:embed="rId3"/>
          <a:stretch>
            <a:fillRect/>
          </a:stretch>
        </p:blipFill>
        <p:spPr>
          <a:xfrm>
            <a:off x="8152649" y="1663492"/>
            <a:ext cx="3201151" cy="3249776"/>
          </a:xfrm>
          <a:prstGeom prst="rect">
            <a:avLst/>
          </a:prstGeom>
        </p:spPr>
      </p:pic>
      <p:pic>
        <p:nvPicPr>
          <p:cNvPr id="9" name="Picture 8">
            <a:extLst>
              <a:ext uri="{FF2B5EF4-FFF2-40B4-BE49-F238E27FC236}">
                <a16:creationId xmlns:a16="http://schemas.microsoft.com/office/drawing/2014/main" id="{D67E4E5D-5023-BF47-862F-5EDD82BFF766}"/>
              </a:ext>
            </a:extLst>
          </p:cNvPr>
          <p:cNvPicPr>
            <a:picLocks noChangeAspect="1"/>
          </p:cNvPicPr>
          <p:nvPr/>
        </p:nvPicPr>
        <p:blipFill>
          <a:blip r:embed="rId4"/>
          <a:stretch>
            <a:fillRect/>
          </a:stretch>
        </p:blipFill>
        <p:spPr>
          <a:xfrm>
            <a:off x="838199" y="1624924"/>
            <a:ext cx="3831337" cy="1804076"/>
          </a:xfrm>
          <a:prstGeom prst="rect">
            <a:avLst/>
          </a:prstGeom>
        </p:spPr>
      </p:pic>
      <p:pic>
        <p:nvPicPr>
          <p:cNvPr id="10" name="Picture 9">
            <a:extLst>
              <a:ext uri="{FF2B5EF4-FFF2-40B4-BE49-F238E27FC236}">
                <a16:creationId xmlns:a16="http://schemas.microsoft.com/office/drawing/2014/main" id="{DEE14F2A-D43D-B849-B748-6FF656875250}"/>
              </a:ext>
            </a:extLst>
          </p:cNvPr>
          <p:cNvPicPr>
            <a:picLocks noChangeAspect="1"/>
          </p:cNvPicPr>
          <p:nvPr/>
        </p:nvPicPr>
        <p:blipFill>
          <a:blip r:embed="rId5"/>
          <a:stretch>
            <a:fillRect/>
          </a:stretch>
        </p:blipFill>
        <p:spPr>
          <a:xfrm>
            <a:off x="4987153" y="1676744"/>
            <a:ext cx="3041036" cy="2991183"/>
          </a:xfrm>
          <a:prstGeom prst="rect">
            <a:avLst/>
          </a:prstGeom>
        </p:spPr>
      </p:pic>
      <p:pic>
        <p:nvPicPr>
          <p:cNvPr id="11" name="Picture 10">
            <a:extLst>
              <a:ext uri="{FF2B5EF4-FFF2-40B4-BE49-F238E27FC236}">
                <a16:creationId xmlns:a16="http://schemas.microsoft.com/office/drawing/2014/main" id="{CD54FABF-9726-754A-88DC-495091F99B6C}"/>
              </a:ext>
            </a:extLst>
          </p:cNvPr>
          <p:cNvPicPr>
            <a:picLocks noChangeAspect="1"/>
          </p:cNvPicPr>
          <p:nvPr/>
        </p:nvPicPr>
        <p:blipFill>
          <a:blip r:embed="rId6"/>
          <a:stretch>
            <a:fillRect/>
          </a:stretch>
        </p:blipFill>
        <p:spPr>
          <a:xfrm>
            <a:off x="773743" y="3324464"/>
            <a:ext cx="3707659" cy="2686926"/>
          </a:xfrm>
          <a:prstGeom prst="rect">
            <a:avLst/>
          </a:prstGeom>
        </p:spPr>
      </p:pic>
      <p:pic>
        <p:nvPicPr>
          <p:cNvPr id="13" name="Picture 12">
            <a:extLst>
              <a:ext uri="{FF2B5EF4-FFF2-40B4-BE49-F238E27FC236}">
                <a16:creationId xmlns:a16="http://schemas.microsoft.com/office/drawing/2014/main" id="{9215C473-4CBB-4349-98DC-064C1F79D5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062" y="2264285"/>
            <a:ext cx="6235700" cy="1816100"/>
          </a:xfrm>
          <a:prstGeom prst="rect">
            <a:avLst/>
          </a:prstGeom>
          <a:ln w="25400">
            <a:solidFill>
              <a:srgbClr val="FF0000"/>
            </a:solidFill>
          </a:ln>
        </p:spPr>
      </p:pic>
      <p:pic>
        <p:nvPicPr>
          <p:cNvPr id="12" name="Picture 11">
            <a:extLst>
              <a:ext uri="{FF2B5EF4-FFF2-40B4-BE49-F238E27FC236}">
                <a16:creationId xmlns:a16="http://schemas.microsoft.com/office/drawing/2014/main" id="{F6B72DEE-E6C6-BA46-B6EE-A67A407E33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9352" y="4108900"/>
            <a:ext cx="7285383" cy="2089831"/>
          </a:xfrm>
          <a:prstGeom prst="rect">
            <a:avLst/>
          </a:prstGeom>
          <a:ln w="25400">
            <a:solidFill>
              <a:srgbClr val="FF0000"/>
            </a:solidFill>
          </a:ln>
        </p:spPr>
      </p:pic>
      <p:sp>
        <p:nvSpPr>
          <p:cNvPr id="3" name="TextBox 2">
            <a:extLst>
              <a:ext uri="{FF2B5EF4-FFF2-40B4-BE49-F238E27FC236}">
                <a16:creationId xmlns:a16="http://schemas.microsoft.com/office/drawing/2014/main" id="{E28ED20E-7447-4F44-8892-468D7D4C137D}"/>
              </a:ext>
            </a:extLst>
          </p:cNvPr>
          <p:cNvSpPr txBox="1"/>
          <p:nvPr/>
        </p:nvSpPr>
        <p:spPr>
          <a:xfrm>
            <a:off x="0" y="6532291"/>
            <a:ext cx="7886701" cy="369332"/>
          </a:xfrm>
          <a:prstGeom prst="rect">
            <a:avLst/>
          </a:prstGeom>
          <a:noFill/>
        </p:spPr>
        <p:txBody>
          <a:bodyPr wrap="square" rtlCol="0">
            <a:spAutoFit/>
          </a:bodyPr>
          <a:lstStyle/>
          <a:p>
            <a:r>
              <a:rPr lang="en-US" altLang="zh-CN"/>
              <a:t>[1]</a:t>
            </a:r>
            <a:r>
              <a:rPr lang="zh-CN" altLang="en-US"/>
              <a:t> </a:t>
            </a:r>
            <a:r>
              <a:rPr lang="en-US" altLang="zh-CN"/>
              <a:t>Technical</a:t>
            </a:r>
            <a:r>
              <a:rPr lang="zh-CN" altLang="en-US"/>
              <a:t> </a:t>
            </a:r>
            <a:r>
              <a:rPr lang="en-US" altLang="zh-CN"/>
              <a:t>Report,</a:t>
            </a:r>
            <a:r>
              <a:rPr lang="zh-CN" altLang="en-US"/>
              <a:t> </a:t>
            </a:r>
            <a:r>
              <a:rPr lang="en-US" altLang="zh-CN"/>
              <a:t>Using Anomalies in Crash</a:t>
            </a:r>
            <a:r>
              <a:rPr lang="zh-CN" altLang="en-US"/>
              <a:t> </a:t>
            </a:r>
            <a:r>
              <a:rPr lang="en-US" altLang="zh-CN"/>
              <a:t>Reports to Detect Unknown Threats</a:t>
            </a:r>
          </a:p>
        </p:txBody>
      </p:sp>
      <p:sp>
        <p:nvSpPr>
          <p:cNvPr id="8" name="Footer Placeholder 7">
            <a:extLst>
              <a:ext uri="{FF2B5EF4-FFF2-40B4-BE49-F238E27FC236}">
                <a16:creationId xmlns:a16="http://schemas.microsoft.com/office/drawing/2014/main" id="{10F0DE7F-7DAE-4241-AC09-3BD921517625}"/>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60929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EE22-F9D4-A948-A75A-1110B8DD09B5}"/>
              </a:ext>
            </a:extLst>
          </p:cNvPr>
          <p:cNvSpPr>
            <a:spLocks noGrp="1"/>
          </p:cNvSpPr>
          <p:nvPr>
            <p:ph type="title"/>
          </p:nvPr>
        </p:nvSpPr>
        <p:spPr>
          <a:xfrm>
            <a:off x="838201" y="365760"/>
            <a:ext cx="10515600" cy="1190356"/>
          </a:xfrm>
        </p:spPr>
        <p:txBody>
          <a:bodyPr>
            <a:noAutofit/>
          </a:bodyPr>
          <a:lstStyle/>
          <a:p>
            <a:r>
              <a:rPr lang="en-US" altLang="zh-CN"/>
              <a:t>It’s</a:t>
            </a:r>
            <a:r>
              <a:rPr lang="zh-CN" altLang="en-US"/>
              <a:t> </a:t>
            </a:r>
            <a:r>
              <a:rPr lang="en-US" altLang="zh-CN"/>
              <a:t>Hard</a:t>
            </a:r>
            <a:r>
              <a:rPr lang="zh-CN" altLang="en-US"/>
              <a:t> </a:t>
            </a:r>
            <a:r>
              <a:rPr lang="en-US" altLang="zh-CN"/>
              <a:t>to</a:t>
            </a:r>
            <a:r>
              <a:rPr lang="zh-CN" altLang="en-US"/>
              <a:t> </a:t>
            </a:r>
            <a:r>
              <a:rPr lang="en-US" altLang="zh-CN"/>
              <a:t>Automatically</a:t>
            </a:r>
            <a:r>
              <a:rPr lang="zh-CN" altLang="en-US"/>
              <a:t> </a:t>
            </a:r>
            <a:r>
              <a:rPr lang="en-US" altLang="zh-CN"/>
              <a:t>Diagnose</a:t>
            </a:r>
            <a:r>
              <a:rPr lang="zh-CN" altLang="en-US"/>
              <a:t> </a:t>
            </a:r>
            <a:r>
              <a:rPr lang="en-US" altLang="zh-CN"/>
              <a:t>Software</a:t>
            </a:r>
            <a:r>
              <a:rPr lang="zh-CN" altLang="en-US"/>
              <a:t> </a:t>
            </a:r>
            <a:r>
              <a:rPr lang="en-US" altLang="zh-CN"/>
              <a:t>Crashes</a:t>
            </a:r>
            <a:endParaRPr lang="en-US">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B15F2DF4-81B1-344C-8B6F-50938C034B81}"/>
              </a:ext>
            </a:extLst>
          </p:cNvPr>
          <p:cNvSpPr>
            <a:spLocks noGrp="1"/>
          </p:cNvSpPr>
          <p:nvPr>
            <p:ph type="sldNum" sz="quarter" idx="12"/>
          </p:nvPr>
        </p:nvSpPr>
        <p:spPr/>
        <p:txBody>
          <a:bodyPr/>
          <a:lstStyle/>
          <a:p>
            <a:fld id="{079CB688-378F-4534-BFFE-AF122467FDB7}" type="slidenum">
              <a:rPr lang="zh-CN" altLang="en-US" smtClean="0"/>
              <a:t>28</a:t>
            </a:fld>
            <a:endParaRPr lang="zh-CN" altLang="en-US"/>
          </a:p>
        </p:txBody>
      </p:sp>
      <p:sp>
        <p:nvSpPr>
          <p:cNvPr id="5" name="Rectangle 4">
            <a:extLst>
              <a:ext uri="{FF2B5EF4-FFF2-40B4-BE49-F238E27FC236}">
                <a16:creationId xmlns:a16="http://schemas.microsoft.com/office/drawing/2014/main" id="{C685D4F6-1801-A64D-9E97-810896F4F0B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E4365E3C-AFFC-2648-AB5D-3ADBE79606AE}"/>
              </a:ext>
            </a:extLst>
          </p:cNvPr>
          <p:cNvSpPr>
            <a:spLocks noGrp="1"/>
          </p:cNvSpPr>
          <p:nvPr>
            <p:ph idx="1"/>
          </p:nvPr>
        </p:nvSpPr>
        <p:spPr>
          <a:xfrm>
            <a:off x="838200" y="1797696"/>
            <a:ext cx="7924800" cy="1631304"/>
          </a:xfrm>
        </p:spPr>
        <p:txBody>
          <a:bodyPr>
            <a:normAutofit/>
          </a:bodyPr>
          <a:lstStyle/>
          <a:p>
            <a:r>
              <a:rPr lang="en-US">
                <a:latin typeface="Avenir Next Condensed" panose="020B0506020202020204" pitchFamily="34" charset="0"/>
              </a:rPr>
              <a:t>Google, Microsoft , Mozilla</a:t>
            </a:r>
            <a:r>
              <a:rPr lang="en-US" altLang="zh-CN">
                <a:latin typeface="Avenir Next Condensed" panose="020B0506020202020204" pitchFamily="34" charset="0"/>
              </a:rPr>
              <a:t>,</a:t>
            </a:r>
            <a:r>
              <a:rPr lang="en-US">
                <a:latin typeface="Avenir Next Condensed" panose="020B0506020202020204" pitchFamily="34" charset="0"/>
              </a:rPr>
              <a:t> Ubuntu</a:t>
            </a:r>
            <a:r>
              <a:rPr lang="zh-CN" altLang="en-US">
                <a:latin typeface="Avenir Next Condensed" panose="020B0506020202020204" pitchFamily="34" charset="0"/>
              </a:rPr>
              <a:t> </a:t>
            </a:r>
            <a:r>
              <a:rPr lang="en-US" altLang="zh-CN">
                <a:latin typeface="Avenir Next Condensed" panose="020B0506020202020204" pitchFamily="34" charset="0"/>
              </a:rPr>
              <a:t>and</a:t>
            </a:r>
            <a:r>
              <a:rPr lang="zh-CN" altLang="en-US">
                <a:latin typeface="Avenir Next Condensed" panose="020B0506020202020204" pitchFamily="34" charset="0"/>
              </a:rPr>
              <a:t> </a:t>
            </a:r>
            <a:r>
              <a:rPr lang="en-US" altLang="zh-CN">
                <a:latin typeface="Avenir Next Condensed" panose="020B0506020202020204" pitchFamily="34" charset="0"/>
              </a:rPr>
              <a:t>etc.</a:t>
            </a:r>
            <a:r>
              <a:rPr lang="en-US">
                <a:latin typeface="Avenir Next Condensed" panose="020B0506020202020204" pitchFamily="34" charset="0"/>
              </a:rPr>
              <a:t> receive millions software crashes</a:t>
            </a:r>
            <a:r>
              <a:rPr lang="zh-CN" altLang="en-US">
                <a:latin typeface="Avenir Next Condensed" panose="020B0506020202020204" pitchFamily="34" charset="0"/>
              </a:rPr>
              <a:t> </a:t>
            </a:r>
            <a:r>
              <a:rPr lang="en-US"/>
              <a:t>reports </a:t>
            </a:r>
            <a:r>
              <a:rPr lang="en-US">
                <a:latin typeface="Avenir Next Condensed" panose="020B0506020202020204" pitchFamily="34" charset="0"/>
              </a:rPr>
              <a:t>every day</a:t>
            </a:r>
          </a:p>
          <a:p>
            <a:r>
              <a:rPr lang="en-US"/>
              <a:t>There is only a few information attached in the crash reports</a:t>
            </a:r>
            <a:endParaRPr lang="en-US">
              <a:latin typeface="Avenir Next Condensed" panose="020B0506020202020204" pitchFamily="34" charset="0"/>
            </a:endParaRPr>
          </a:p>
        </p:txBody>
      </p:sp>
      <p:sp>
        <p:nvSpPr>
          <p:cNvPr id="6" name="Footer Placeholder 5">
            <a:extLst>
              <a:ext uri="{FF2B5EF4-FFF2-40B4-BE49-F238E27FC236}">
                <a16:creationId xmlns:a16="http://schemas.microsoft.com/office/drawing/2014/main" id="{C449C14D-529A-FE47-8193-EC60DD92B6A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9" name="Rounded Rectangle 8">
            <a:extLst>
              <a:ext uri="{FF2B5EF4-FFF2-40B4-BE49-F238E27FC236}">
                <a16:creationId xmlns:a16="http://schemas.microsoft.com/office/drawing/2014/main" id="{DCD77639-C55D-2748-ABF7-22C5790049B1}"/>
              </a:ext>
            </a:extLst>
          </p:cNvPr>
          <p:cNvSpPr/>
          <p:nvPr/>
        </p:nvSpPr>
        <p:spPr>
          <a:xfrm>
            <a:off x="1832939" y="4815108"/>
            <a:ext cx="8526119" cy="1097915"/>
          </a:xfrm>
          <a:prstGeom prst="roundRect">
            <a:avLst/>
          </a:prstGeom>
          <a:solidFill>
            <a:schemeClr val="accent2">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rgbClr val="000000"/>
                </a:solidFill>
                <a:latin typeface="Avenir Next Condensed" panose="020B0506020202020204" pitchFamily="34" charset="0"/>
                <a:cs typeface="Calibri"/>
              </a:rPr>
              <a:t>It</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is</a:t>
            </a:r>
            <a:r>
              <a:rPr lang="zh-CN" altLang="en-US" sz="2800">
                <a:solidFill>
                  <a:srgbClr val="000000"/>
                </a:solidFill>
                <a:latin typeface="Avenir Next Condensed" panose="020B0506020202020204" pitchFamily="34" charset="0"/>
                <a:cs typeface="Calibri"/>
              </a:rPr>
              <a:t> </a:t>
            </a:r>
            <a:r>
              <a:rPr lang="en-US" altLang="zh-CN" sz="2800" i="1">
                <a:solidFill>
                  <a:schemeClr val="tx1"/>
                </a:solidFill>
                <a:latin typeface="Avenir Next Condensed Medium" panose="020B0506020202020204" pitchFamily="34" charset="0"/>
                <a:cs typeface="Calibri"/>
              </a:rPr>
              <a:t>Difficult</a:t>
            </a:r>
            <a:r>
              <a:rPr lang="en-US" altLang="zh-CN" sz="2800">
                <a:solidFill>
                  <a:srgbClr val="000000"/>
                </a:solidFill>
                <a:latin typeface="Avenir Next Condensed" panose="020B0506020202020204" pitchFamily="34" charset="0"/>
                <a:cs typeface="Calibri"/>
              </a:rPr>
              <a:t>,</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but</a:t>
            </a:r>
            <a:r>
              <a:rPr lang="zh-CN" altLang="en-US" sz="2800">
                <a:solidFill>
                  <a:srgbClr val="000000"/>
                </a:solidFill>
                <a:latin typeface="Avenir Next Condensed" panose="020B0506020202020204" pitchFamily="34" charset="0"/>
                <a:cs typeface="Calibri"/>
              </a:rPr>
              <a:t> </a:t>
            </a:r>
            <a:r>
              <a:rPr lang="en-US" altLang="zh-CN" sz="2800" i="1">
                <a:solidFill>
                  <a:srgbClr val="000000"/>
                </a:solidFill>
                <a:latin typeface="Avenir Next Condensed Medium" panose="020B0506020202020204" pitchFamily="34" charset="0"/>
                <a:cs typeface="Calibri"/>
              </a:rPr>
              <a:t>Urgent</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to</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automatically</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diagnose</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the</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root</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causes</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of</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software</a:t>
            </a:r>
            <a:r>
              <a:rPr lang="zh-CN" altLang="en-US" sz="2800">
                <a:solidFill>
                  <a:srgbClr val="000000"/>
                </a:solidFill>
                <a:latin typeface="Avenir Next Condensed" panose="020B0506020202020204" pitchFamily="34" charset="0"/>
                <a:cs typeface="Calibri"/>
              </a:rPr>
              <a:t> </a:t>
            </a:r>
            <a:r>
              <a:rPr lang="en-US" altLang="zh-CN" sz="2800">
                <a:solidFill>
                  <a:srgbClr val="000000"/>
                </a:solidFill>
                <a:latin typeface="Avenir Next Condensed" panose="020B0506020202020204" pitchFamily="34" charset="0"/>
                <a:cs typeface="Calibri"/>
              </a:rPr>
              <a:t>crashes</a:t>
            </a:r>
            <a:endParaRPr lang="zh-CN" altLang="en-US" sz="2800">
              <a:solidFill>
                <a:srgbClr val="000000"/>
              </a:solidFill>
              <a:latin typeface="Avenir Next Condensed" panose="020B0506020202020204" pitchFamily="34" charset="0"/>
              <a:cs typeface="Calibri"/>
            </a:endParaRPr>
          </a:p>
        </p:txBody>
      </p:sp>
      <p:sp>
        <p:nvSpPr>
          <p:cNvPr id="11" name="Content Placeholder 7">
            <a:extLst>
              <a:ext uri="{FF2B5EF4-FFF2-40B4-BE49-F238E27FC236}">
                <a16:creationId xmlns:a16="http://schemas.microsoft.com/office/drawing/2014/main" id="{AEBDBA16-7CC2-FD43-9D06-1DF0D6CCD4A9}"/>
              </a:ext>
            </a:extLst>
          </p:cNvPr>
          <p:cNvSpPr txBox="1">
            <a:spLocks/>
          </p:cNvSpPr>
          <p:nvPr/>
        </p:nvSpPr>
        <p:spPr>
          <a:xfrm>
            <a:off x="1051007" y="3557764"/>
            <a:ext cx="6562060" cy="1097914"/>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pPr marL="0" indent="0">
              <a:buNone/>
            </a:pPr>
            <a:r>
              <a:rPr lang="en-US" sz="11200"/>
              <a:t>The global cost of debugging software has risen to </a:t>
            </a:r>
            <a:r>
              <a:rPr lang="en-US" sz="11200" i="1">
                <a:solidFill>
                  <a:srgbClr val="FF0000"/>
                </a:solidFill>
                <a:latin typeface="Avenir Next Condensed Medium" panose="020B0506020202020204" pitchFamily="34" charset="0"/>
              </a:rPr>
              <a:t>$312</a:t>
            </a:r>
            <a:r>
              <a:rPr lang="zh-CN" altLang="en-US" sz="11200" i="1">
                <a:solidFill>
                  <a:srgbClr val="FF0000"/>
                </a:solidFill>
                <a:latin typeface="Avenir Next Condensed Medium" panose="020B0506020202020204" pitchFamily="34" charset="0"/>
              </a:rPr>
              <a:t> </a:t>
            </a:r>
            <a:r>
              <a:rPr lang="en-US" sz="11200"/>
              <a:t>billion annually</a:t>
            </a:r>
          </a:p>
        </p:txBody>
      </p:sp>
      <p:grpSp>
        <p:nvGrpSpPr>
          <p:cNvPr id="46" name="Group 45">
            <a:extLst>
              <a:ext uri="{FF2B5EF4-FFF2-40B4-BE49-F238E27FC236}">
                <a16:creationId xmlns:a16="http://schemas.microsoft.com/office/drawing/2014/main" id="{6CC205B1-CBC6-144C-9784-253E8CB174AC}"/>
              </a:ext>
            </a:extLst>
          </p:cNvPr>
          <p:cNvGrpSpPr/>
          <p:nvPr/>
        </p:nvGrpSpPr>
        <p:grpSpPr>
          <a:xfrm>
            <a:off x="9055100" y="1567742"/>
            <a:ext cx="2755900" cy="2009865"/>
            <a:chOff x="9055100" y="1674067"/>
            <a:chExt cx="2755900" cy="2009865"/>
          </a:xfrm>
        </p:grpSpPr>
        <p:grpSp>
          <p:nvGrpSpPr>
            <p:cNvPr id="44" name="Group 43">
              <a:extLst>
                <a:ext uri="{FF2B5EF4-FFF2-40B4-BE49-F238E27FC236}">
                  <a16:creationId xmlns:a16="http://schemas.microsoft.com/office/drawing/2014/main" id="{5B671502-C77B-B54C-A665-BB9E2C6575C6}"/>
                </a:ext>
              </a:extLst>
            </p:cNvPr>
            <p:cNvGrpSpPr/>
            <p:nvPr/>
          </p:nvGrpSpPr>
          <p:grpSpPr>
            <a:xfrm>
              <a:off x="9055100" y="1674067"/>
              <a:ext cx="2755900" cy="1687416"/>
              <a:chOff x="8902700" y="1709333"/>
              <a:chExt cx="2755900" cy="1687416"/>
            </a:xfrm>
          </p:grpSpPr>
          <p:pic>
            <p:nvPicPr>
              <p:cNvPr id="32" name="Picture 31">
                <a:extLst>
                  <a:ext uri="{FF2B5EF4-FFF2-40B4-BE49-F238E27FC236}">
                    <a16:creationId xmlns:a16="http://schemas.microsoft.com/office/drawing/2014/main" id="{A3097757-506A-BE4B-A02A-4D87781DAE0C}"/>
                  </a:ext>
                </a:extLst>
              </p:cNvPr>
              <p:cNvPicPr>
                <a:picLocks noChangeAspect="1"/>
              </p:cNvPicPr>
              <p:nvPr/>
            </p:nvPicPr>
            <p:blipFill>
              <a:blip r:embed="rId3"/>
              <a:stretch>
                <a:fillRect/>
              </a:stretch>
            </p:blipFill>
            <p:spPr>
              <a:xfrm>
                <a:off x="8902700" y="1720349"/>
                <a:ext cx="609600" cy="609600"/>
              </a:xfrm>
              <a:prstGeom prst="rect">
                <a:avLst/>
              </a:prstGeom>
            </p:spPr>
          </p:pic>
          <p:pic>
            <p:nvPicPr>
              <p:cNvPr id="24" name="Picture 23">
                <a:extLst>
                  <a:ext uri="{FF2B5EF4-FFF2-40B4-BE49-F238E27FC236}">
                    <a16:creationId xmlns:a16="http://schemas.microsoft.com/office/drawing/2014/main" id="{FE84E599-F737-7046-82AE-E199E5604BE4}"/>
                  </a:ext>
                </a:extLst>
              </p:cNvPr>
              <p:cNvPicPr>
                <a:picLocks noChangeAspect="1"/>
              </p:cNvPicPr>
              <p:nvPr/>
            </p:nvPicPr>
            <p:blipFill>
              <a:blip r:embed="rId3"/>
              <a:stretch>
                <a:fillRect/>
              </a:stretch>
            </p:blipFill>
            <p:spPr>
              <a:xfrm>
                <a:off x="9982200" y="1720349"/>
                <a:ext cx="609600" cy="609600"/>
              </a:xfrm>
              <a:prstGeom prst="rect">
                <a:avLst/>
              </a:prstGeom>
            </p:spPr>
          </p:pic>
          <p:pic>
            <p:nvPicPr>
              <p:cNvPr id="14" name="Picture 13">
                <a:extLst>
                  <a:ext uri="{FF2B5EF4-FFF2-40B4-BE49-F238E27FC236}">
                    <a16:creationId xmlns:a16="http://schemas.microsoft.com/office/drawing/2014/main" id="{C963EC27-357C-7C4B-801B-9DC0991BC79A}"/>
                  </a:ext>
                </a:extLst>
              </p:cNvPr>
              <p:cNvPicPr>
                <a:picLocks noChangeAspect="1"/>
              </p:cNvPicPr>
              <p:nvPr/>
            </p:nvPicPr>
            <p:blipFill>
              <a:blip r:embed="rId3"/>
              <a:stretch>
                <a:fillRect/>
              </a:stretch>
            </p:blipFill>
            <p:spPr>
              <a:xfrm>
                <a:off x="9451008" y="1709333"/>
                <a:ext cx="609600" cy="609600"/>
              </a:xfrm>
              <a:prstGeom prst="rect">
                <a:avLst/>
              </a:prstGeom>
            </p:spPr>
          </p:pic>
          <p:pic>
            <p:nvPicPr>
              <p:cNvPr id="25" name="Picture 24">
                <a:extLst>
                  <a:ext uri="{FF2B5EF4-FFF2-40B4-BE49-F238E27FC236}">
                    <a16:creationId xmlns:a16="http://schemas.microsoft.com/office/drawing/2014/main" id="{45A84D32-C9A0-B340-9CC4-DB29F6AA77ED}"/>
                  </a:ext>
                </a:extLst>
              </p:cNvPr>
              <p:cNvPicPr>
                <a:picLocks noChangeAspect="1"/>
              </p:cNvPicPr>
              <p:nvPr/>
            </p:nvPicPr>
            <p:blipFill>
              <a:blip r:embed="rId3"/>
              <a:stretch>
                <a:fillRect/>
              </a:stretch>
            </p:blipFill>
            <p:spPr>
              <a:xfrm>
                <a:off x="10134600" y="1872749"/>
                <a:ext cx="609600" cy="609600"/>
              </a:xfrm>
              <a:prstGeom prst="rect">
                <a:avLst/>
              </a:prstGeom>
            </p:spPr>
          </p:pic>
          <p:pic>
            <p:nvPicPr>
              <p:cNvPr id="15" name="Picture 14">
                <a:extLst>
                  <a:ext uri="{FF2B5EF4-FFF2-40B4-BE49-F238E27FC236}">
                    <a16:creationId xmlns:a16="http://schemas.microsoft.com/office/drawing/2014/main" id="{0C153F31-1BB4-8B42-9B1D-0FD6B4984D7B}"/>
                  </a:ext>
                </a:extLst>
              </p:cNvPr>
              <p:cNvPicPr>
                <a:picLocks noChangeAspect="1"/>
              </p:cNvPicPr>
              <p:nvPr/>
            </p:nvPicPr>
            <p:blipFill>
              <a:blip r:embed="rId3"/>
              <a:stretch>
                <a:fillRect/>
              </a:stretch>
            </p:blipFill>
            <p:spPr>
              <a:xfrm>
                <a:off x="9603408" y="1861733"/>
                <a:ext cx="609600" cy="609600"/>
              </a:xfrm>
              <a:prstGeom prst="rect">
                <a:avLst/>
              </a:prstGeom>
            </p:spPr>
          </p:pic>
          <p:pic>
            <p:nvPicPr>
              <p:cNvPr id="16" name="Picture 15">
                <a:extLst>
                  <a:ext uri="{FF2B5EF4-FFF2-40B4-BE49-F238E27FC236}">
                    <a16:creationId xmlns:a16="http://schemas.microsoft.com/office/drawing/2014/main" id="{0BDB2621-B1C4-EB42-8E44-96E089633C96}"/>
                  </a:ext>
                </a:extLst>
              </p:cNvPr>
              <p:cNvPicPr>
                <a:picLocks noChangeAspect="1"/>
              </p:cNvPicPr>
              <p:nvPr/>
            </p:nvPicPr>
            <p:blipFill>
              <a:blip r:embed="rId3"/>
              <a:stretch>
                <a:fillRect/>
              </a:stretch>
            </p:blipFill>
            <p:spPr>
              <a:xfrm>
                <a:off x="9755808" y="2014133"/>
                <a:ext cx="609600" cy="609600"/>
              </a:xfrm>
              <a:prstGeom prst="rect">
                <a:avLst/>
              </a:prstGeom>
            </p:spPr>
          </p:pic>
          <p:pic>
            <p:nvPicPr>
              <p:cNvPr id="17" name="Picture 16">
                <a:extLst>
                  <a:ext uri="{FF2B5EF4-FFF2-40B4-BE49-F238E27FC236}">
                    <a16:creationId xmlns:a16="http://schemas.microsoft.com/office/drawing/2014/main" id="{18342615-5E5E-ED4A-9F2F-15A2E3122B10}"/>
                  </a:ext>
                </a:extLst>
              </p:cNvPr>
              <p:cNvPicPr>
                <a:picLocks noChangeAspect="1"/>
              </p:cNvPicPr>
              <p:nvPr/>
            </p:nvPicPr>
            <p:blipFill>
              <a:blip r:embed="rId3"/>
              <a:stretch>
                <a:fillRect/>
              </a:stretch>
            </p:blipFill>
            <p:spPr>
              <a:xfrm>
                <a:off x="9908208" y="2166533"/>
                <a:ext cx="609600" cy="609600"/>
              </a:xfrm>
              <a:prstGeom prst="rect">
                <a:avLst/>
              </a:prstGeom>
            </p:spPr>
          </p:pic>
          <p:pic>
            <p:nvPicPr>
              <p:cNvPr id="26" name="Picture 25">
                <a:extLst>
                  <a:ext uri="{FF2B5EF4-FFF2-40B4-BE49-F238E27FC236}">
                    <a16:creationId xmlns:a16="http://schemas.microsoft.com/office/drawing/2014/main" id="{2CA7EEBA-0CC6-FC44-B4AE-B2E58A0D0E65}"/>
                  </a:ext>
                </a:extLst>
              </p:cNvPr>
              <p:cNvPicPr>
                <a:picLocks noChangeAspect="1"/>
              </p:cNvPicPr>
              <p:nvPr/>
            </p:nvPicPr>
            <p:blipFill>
              <a:blip r:embed="rId3"/>
              <a:stretch>
                <a:fillRect/>
              </a:stretch>
            </p:blipFill>
            <p:spPr>
              <a:xfrm>
                <a:off x="10287000" y="2025149"/>
                <a:ext cx="609600" cy="609600"/>
              </a:xfrm>
              <a:prstGeom prst="rect">
                <a:avLst/>
              </a:prstGeom>
            </p:spPr>
          </p:pic>
          <p:pic>
            <p:nvPicPr>
              <p:cNvPr id="27" name="Picture 26">
                <a:extLst>
                  <a:ext uri="{FF2B5EF4-FFF2-40B4-BE49-F238E27FC236}">
                    <a16:creationId xmlns:a16="http://schemas.microsoft.com/office/drawing/2014/main" id="{F0D86EEA-EE77-454C-A337-5DE7144E5148}"/>
                  </a:ext>
                </a:extLst>
              </p:cNvPr>
              <p:cNvPicPr>
                <a:picLocks noChangeAspect="1"/>
              </p:cNvPicPr>
              <p:nvPr/>
            </p:nvPicPr>
            <p:blipFill>
              <a:blip r:embed="rId3"/>
              <a:stretch>
                <a:fillRect/>
              </a:stretch>
            </p:blipFill>
            <p:spPr>
              <a:xfrm>
                <a:off x="10439400" y="2177549"/>
                <a:ext cx="609600" cy="609600"/>
              </a:xfrm>
              <a:prstGeom prst="rect">
                <a:avLst/>
              </a:prstGeom>
            </p:spPr>
          </p:pic>
          <p:pic>
            <p:nvPicPr>
              <p:cNvPr id="28" name="Picture 27">
                <a:extLst>
                  <a:ext uri="{FF2B5EF4-FFF2-40B4-BE49-F238E27FC236}">
                    <a16:creationId xmlns:a16="http://schemas.microsoft.com/office/drawing/2014/main" id="{E055296B-0060-2341-9BD6-B37D7E78BFA6}"/>
                  </a:ext>
                </a:extLst>
              </p:cNvPr>
              <p:cNvPicPr>
                <a:picLocks noChangeAspect="1"/>
              </p:cNvPicPr>
              <p:nvPr/>
            </p:nvPicPr>
            <p:blipFill>
              <a:blip r:embed="rId3"/>
              <a:stretch>
                <a:fillRect/>
              </a:stretch>
            </p:blipFill>
            <p:spPr>
              <a:xfrm>
                <a:off x="10591800" y="2329949"/>
                <a:ext cx="609600" cy="609600"/>
              </a:xfrm>
              <a:prstGeom prst="rect">
                <a:avLst/>
              </a:prstGeom>
            </p:spPr>
          </p:pic>
          <p:pic>
            <p:nvPicPr>
              <p:cNvPr id="29" name="Picture 28">
                <a:extLst>
                  <a:ext uri="{FF2B5EF4-FFF2-40B4-BE49-F238E27FC236}">
                    <a16:creationId xmlns:a16="http://schemas.microsoft.com/office/drawing/2014/main" id="{88E4225A-7600-2A4C-8A53-908047118284}"/>
                  </a:ext>
                </a:extLst>
              </p:cNvPr>
              <p:cNvPicPr>
                <a:picLocks noChangeAspect="1"/>
              </p:cNvPicPr>
              <p:nvPr/>
            </p:nvPicPr>
            <p:blipFill>
              <a:blip r:embed="rId3"/>
              <a:stretch>
                <a:fillRect/>
              </a:stretch>
            </p:blipFill>
            <p:spPr>
              <a:xfrm>
                <a:off x="10060608" y="2318933"/>
                <a:ext cx="609600" cy="609600"/>
              </a:xfrm>
              <a:prstGeom prst="rect">
                <a:avLst/>
              </a:prstGeom>
            </p:spPr>
          </p:pic>
          <p:pic>
            <p:nvPicPr>
              <p:cNvPr id="30" name="Picture 29">
                <a:extLst>
                  <a:ext uri="{FF2B5EF4-FFF2-40B4-BE49-F238E27FC236}">
                    <a16:creationId xmlns:a16="http://schemas.microsoft.com/office/drawing/2014/main" id="{B1EDFB29-C595-4A43-9FDF-DD270744D221}"/>
                  </a:ext>
                </a:extLst>
              </p:cNvPr>
              <p:cNvPicPr>
                <a:picLocks noChangeAspect="1"/>
              </p:cNvPicPr>
              <p:nvPr/>
            </p:nvPicPr>
            <p:blipFill>
              <a:blip r:embed="rId3"/>
              <a:stretch>
                <a:fillRect/>
              </a:stretch>
            </p:blipFill>
            <p:spPr>
              <a:xfrm>
                <a:off x="10213008" y="2471333"/>
                <a:ext cx="609600" cy="609600"/>
              </a:xfrm>
              <a:prstGeom prst="rect">
                <a:avLst/>
              </a:prstGeom>
            </p:spPr>
          </p:pic>
          <p:pic>
            <p:nvPicPr>
              <p:cNvPr id="31" name="Picture 30">
                <a:extLst>
                  <a:ext uri="{FF2B5EF4-FFF2-40B4-BE49-F238E27FC236}">
                    <a16:creationId xmlns:a16="http://schemas.microsoft.com/office/drawing/2014/main" id="{E2F310C2-E6D3-4F45-A852-00FC8186004C}"/>
                  </a:ext>
                </a:extLst>
              </p:cNvPr>
              <p:cNvPicPr>
                <a:picLocks noChangeAspect="1"/>
              </p:cNvPicPr>
              <p:nvPr/>
            </p:nvPicPr>
            <p:blipFill>
              <a:blip r:embed="rId3"/>
              <a:stretch>
                <a:fillRect/>
              </a:stretch>
            </p:blipFill>
            <p:spPr>
              <a:xfrm>
                <a:off x="10744200" y="2482349"/>
                <a:ext cx="609600" cy="609600"/>
              </a:xfrm>
              <a:prstGeom prst="rect">
                <a:avLst/>
              </a:prstGeom>
            </p:spPr>
          </p:pic>
          <p:pic>
            <p:nvPicPr>
              <p:cNvPr id="33" name="Picture 32">
                <a:extLst>
                  <a:ext uri="{FF2B5EF4-FFF2-40B4-BE49-F238E27FC236}">
                    <a16:creationId xmlns:a16="http://schemas.microsoft.com/office/drawing/2014/main" id="{E2D33DB0-EA92-6C4E-A09A-247A3428B3BA}"/>
                  </a:ext>
                </a:extLst>
              </p:cNvPr>
              <p:cNvPicPr>
                <a:picLocks noChangeAspect="1"/>
              </p:cNvPicPr>
              <p:nvPr/>
            </p:nvPicPr>
            <p:blipFill>
              <a:blip r:embed="rId3"/>
              <a:stretch>
                <a:fillRect/>
              </a:stretch>
            </p:blipFill>
            <p:spPr>
              <a:xfrm>
                <a:off x="9055100" y="1872749"/>
                <a:ext cx="609600" cy="609600"/>
              </a:xfrm>
              <a:prstGeom prst="rect">
                <a:avLst/>
              </a:prstGeom>
            </p:spPr>
          </p:pic>
          <p:pic>
            <p:nvPicPr>
              <p:cNvPr id="34" name="Picture 33">
                <a:extLst>
                  <a:ext uri="{FF2B5EF4-FFF2-40B4-BE49-F238E27FC236}">
                    <a16:creationId xmlns:a16="http://schemas.microsoft.com/office/drawing/2014/main" id="{B5B17919-91E1-0F47-B28F-76256D72A555}"/>
                  </a:ext>
                </a:extLst>
              </p:cNvPr>
              <p:cNvPicPr>
                <a:picLocks noChangeAspect="1"/>
              </p:cNvPicPr>
              <p:nvPr/>
            </p:nvPicPr>
            <p:blipFill>
              <a:blip r:embed="rId3"/>
              <a:stretch>
                <a:fillRect/>
              </a:stretch>
            </p:blipFill>
            <p:spPr>
              <a:xfrm>
                <a:off x="9207500" y="2025149"/>
                <a:ext cx="609600" cy="609600"/>
              </a:xfrm>
              <a:prstGeom prst="rect">
                <a:avLst/>
              </a:prstGeom>
            </p:spPr>
          </p:pic>
          <p:pic>
            <p:nvPicPr>
              <p:cNvPr id="35" name="Picture 34">
                <a:extLst>
                  <a:ext uri="{FF2B5EF4-FFF2-40B4-BE49-F238E27FC236}">
                    <a16:creationId xmlns:a16="http://schemas.microsoft.com/office/drawing/2014/main" id="{A12163A1-AFA5-8148-94AE-DEB4CEBBA8E2}"/>
                  </a:ext>
                </a:extLst>
              </p:cNvPr>
              <p:cNvPicPr>
                <a:picLocks noChangeAspect="1"/>
              </p:cNvPicPr>
              <p:nvPr/>
            </p:nvPicPr>
            <p:blipFill>
              <a:blip r:embed="rId3"/>
              <a:stretch>
                <a:fillRect/>
              </a:stretch>
            </p:blipFill>
            <p:spPr>
              <a:xfrm>
                <a:off x="9359900" y="2177549"/>
                <a:ext cx="609600" cy="609600"/>
              </a:xfrm>
              <a:prstGeom prst="rect">
                <a:avLst/>
              </a:prstGeom>
            </p:spPr>
          </p:pic>
          <p:pic>
            <p:nvPicPr>
              <p:cNvPr id="36" name="Picture 35">
                <a:extLst>
                  <a:ext uri="{FF2B5EF4-FFF2-40B4-BE49-F238E27FC236}">
                    <a16:creationId xmlns:a16="http://schemas.microsoft.com/office/drawing/2014/main" id="{DD116EDA-36BA-1241-A819-A638B4AD16AD}"/>
                  </a:ext>
                </a:extLst>
              </p:cNvPr>
              <p:cNvPicPr>
                <a:picLocks noChangeAspect="1"/>
              </p:cNvPicPr>
              <p:nvPr/>
            </p:nvPicPr>
            <p:blipFill>
              <a:blip r:embed="rId3"/>
              <a:stretch>
                <a:fillRect/>
              </a:stretch>
            </p:blipFill>
            <p:spPr>
              <a:xfrm>
                <a:off x="9512300" y="2329949"/>
                <a:ext cx="609600" cy="609600"/>
              </a:xfrm>
              <a:prstGeom prst="rect">
                <a:avLst/>
              </a:prstGeom>
            </p:spPr>
          </p:pic>
          <p:pic>
            <p:nvPicPr>
              <p:cNvPr id="37" name="Picture 36">
                <a:extLst>
                  <a:ext uri="{FF2B5EF4-FFF2-40B4-BE49-F238E27FC236}">
                    <a16:creationId xmlns:a16="http://schemas.microsoft.com/office/drawing/2014/main" id="{2A972C38-AAE2-264F-8A78-DEDDB91732E5}"/>
                  </a:ext>
                </a:extLst>
              </p:cNvPr>
              <p:cNvPicPr>
                <a:picLocks noChangeAspect="1"/>
              </p:cNvPicPr>
              <p:nvPr/>
            </p:nvPicPr>
            <p:blipFill>
              <a:blip r:embed="rId3"/>
              <a:stretch>
                <a:fillRect/>
              </a:stretch>
            </p:blipFill>
            <p:spPr>
              <a:xfrm>
                <a:off x="9664700" y="2482349"/>
                <a:ext cx="609600" cy="609600"/>
              </a:xfrm>
              <a:prstGeom prst="rect">
                <a:avLst/>
              </a:prstGeom>
            </p:spPr>
          </p:pic>
          <p:pic>
            <p:nvPicPr>
              <p:cNvPr id="38" name="Picture 37">
                <a:extLst>
                  <a:ext uri="{FF2B5EF4-FFF2-40B4-BE49-F238E27FC236}">
                    <a16:creationId xmlns:a16="http://schemas.microsoft.com/office/drawing/2014/main" id="{4D73A3C1-E66C-444D-97E4-9358C7D4842E}"/>
                  </a:ext>
                </a:extLst>
              </p:cNvPr>
              <p:cNvPicPr>
                <a:picLocks noChangeAspect="1"/>
              </p:cNvPicPr>
              <p:nvPr/>
            </p:nvPicPr>
            <p:blipFill>
              <a:blip r:embed="rId3"/>
              <a:stretch>
                <a:fillRect/>
              </a:stretch>
            </p:blipFill>
            <p:spPr>
              <a:xfrm>
                <a:off x="9817100" y="2634749"/>
                <a:ext cx="609600" cy="609600"/>
              </a:xfrm>
              <a:prstGeom prst="rect">
                <a:avLst/>
              </a:prstGeom>
            </p:spPr>
          </p:pic>
          <p:pic>
            <p:nvPicPr>
              <p:cNvPr id="40" name="Picture 39">
                <a:extLst>
                  <a:ext uri="{FF2B5EF4-FFF2-40B4-BE49-F238E27FC236}">
                    <a16:creationId xmlns:a16="http://schemas.microsoft.com/office/drawing/2014/main" id="{6EC25D46-C4D1-5945-A54A-CDDBF0DF4211}"/>
                  </a:ext>
                </a:extLst>
              </p:cNvPr>
              <p:cNvPicPr>
                <a:picLocks noChangeAspect="1"/>
              </p:cNvPicPr>
              <p:nvPr/>
            </p:nvPicPr>
            <p:blipFill>
              <a:blip r:embed="rId3"/>
              <a:stretch>
                <a:fillRect/>
              </a:stretch>
            </p:blipFill>
            <p:spPr>
              <a:xfrm>
                <a:off x="10365408" y="2623733"/>
                <a:ext cx="609600" cy="609600"/>
              </a:xfrm>
              <a:prstGeom prst="rect">
                <a:avLst/>
              </a:prstGeom>
            </p:spPr>
          </p:pic>
          <p:pic>
            <p:nvPicPr>
              <p:cNvPr id="39" name="Picture 38">
                <a:extLst>
                  <a:ext uri="{FF2B5EF4-FFF2-40B4-BE49-F238E27FC236}">
                    <a16:creationId xmlns:a16="http://schemas.microsoft.com/office/drawing/2014/main" id="{4DDE6981-5268-1147-84BD-7FBF3F3918A1}"/>
                  </a:ext>
                </a:extLst>
              </p:cNvPr>
              <p:cNvPicPr>
                <a:picLocks noChangeAspect="1"/>
              </p:cNvPicPr>
              <p:nvPr/>
            </p:nvPicPr>
            <p:blipFill>
              <a:blip r:embed="rId3"/>
              <a:stretch>
                <a:fillRect/>
              </a:stretch>
            </p:blipFill>
            <p:spPr>
              <a:xfrm>
                <a:off x="9969500" y="2787149"/>
                <a:ext cx="609600" cy="609600"/>
              </a:xfrm>
              <a:prstGeom prst="rect">
                <a:avLst/>
              </a:prstGeom>
            </p:spPr>
          </p:pic>
          <p:pic>
            <p:nvPicPr>
              <p:cNvPr id="42" name="Picture 41">
                <a:extLst>
                  <a:ext uri="{FF2B5EF4-FFF2-40B4-BE49-F238E27FC236}">
                    <a16:creationId xmlns:a16="http://schemas.microsoft.com/office/drawing/2014/main" id="{B5CD3D9B-DAED-FA46-A846-C0C1EB060459}"/>
                  </a:ext>
                </a:extLst>
              </p:cNvPr>
              <p:cNvPicPr>
                <a:picLocks noChangeAspect="1"/>
              </p:cNvPicPr>
              <p:nvPr/>
            </p:nvPicPr>
            <p:blipFill>
              <a:blip r:embed="rId3"/>
              <a:stretch>
                <a:fillRect/>
              </a:stretch>
            </p:blipFill>
            <p:spPr>
              <a:xfrm>
                <a:off x="10896600" y="2634749"/>
                <a:ext cx="609600" cy="609600"/>
              </a:xfrm>
              <a:prstGeom prst="rect">
                <a:avLst/>
              </a:prstGeom>
            </p:spPr>
          </p:pic>
          <p:pic>
            <p:nvPicPr>
              <p:cNvPr id="41" name="Picture 40">
                <a:extLst>
                  <a:ext uri="{FF2B5EF4-FFF2-40B4-BE49-F238E27FC236}">
                    <a16:creationId xmlns:a16="http://schemas.microsoft.com/office/drawing/2014/main" id="{2AF038EB-AB4C-B64F-9D65-54931E999D48}"/>
                  </a:ext>
                </a:extLst>
              </p:cNvPr>
              <p:cNvPicPr>
                <a:picLocks noChangeAspect="1"/>
              </p:cNvPicPr>
              <p:nvPr/>
            </p:nvPicPr>
            <p:blipFill>
              <a:blip r:embed="rId3"/>
              <a:stretch>
                <a:fillRect/>
              </a:stretch>
            </p:blipFill>
            <p:spPr>
              <a:xfrm>
                <a:off x="10517808" y="2776133"/>
                <a:ext cx="609600" cy="609600"/>
              </a:xfrm>
              <a:prstGeom prst="rect">
                <a:avLst/>
              </a:prstGeom>
            </p:spPr>
          </p:pic>
          <p:pic>
            <p:nvPicPr>
              <p:cNvPr id="43" name="Picture 42">
                <a:extLst>
                  <a:ext uri="{FF2B5EF4-FFF2-40B4-BE49-F238E27FC236}">
                    <a16:creationId xmlns:a16="http://schemas.microsoft.com/office/drawing/2014/main" id="{57943A02-F9AD-B644-B112-C4456478EC47}"/>
                  </a:ext>
                </a:extLst>
              </p:cNvPr>
              <p:cNvPicPr>
                <a:picLocks noChangeAspect="1"/>
              </p:cNvPicPr>
              <p:nvPr/>
            </p:nvPicPr>
            <p:blipFill>
              <a:blip r:embed="rId3"/>
              <a:stretch>
                <a:fillRect/>
              </a:stretch>
            </p:blipFill>
            <p:spPr>
              <a:xfrm>
                <a:off x="11049000" y="2787149"/>
                <a:ext cx="609600" cy="609600"/>
              </a:xfrm>
              <a:prstGeom prst="rect">
                <a:avLst/>
              </a:prstGeom>
            </p:spPr>
          </p:pic>
        </p:grpSp>
        <p:sp>
          <p:nvSpPr>
            <p:cNvPr id="45" name="TextBox 44">
              <a:extLst>
                <a:ext uri="{FF2B5EF4-FFF2-40B4-BE49-F238E27FC236}">
                  <a16:creationId xmlns:a16="http://schemas.microsoft.com/office/drawing/2014/main" id="{69B98E0B-AB44-AB48-A53D-F6894A79B33B}"/>
                </a:ext>
              </a:extLst>
            </p:cNvPr>
            <p:cNvSpPr txBox="1"/>
            <p:nvPr/>
          </p:nvSpPr>
          <p:spPr>
            <a:xfrm rot="2767538">
              <a:off x="8971983" y="2774533"/>
              <a:ext cx="1295578" cy="523220"/>
            </a:xfrm>
            <a:prstGeom prst="rect">
              <a:avLst/>
            </a:prstGeom>
            <a:noFill/>
          </p:spPr>
          <p:txBody>
            <a:bodyPr wrap="square" rtlCol="0">
              <a:spAutoFit/>
            </a:bodyPr>
            <a:lstStyle/>
            <a:p>
              <a:r>
                <a:rPr lang="en-US" altLang="zh-CN" sz="2800"/>
                <a:t>……</a:t>
              </a:r>
              <a:r>
                <a:rPr lang="zh-CN" altLang="en-US" sz="2800"/>
                <a:t> </a:t>
              </a:r>
              <a:endParaRPr lang="en-US" sz="2800"/>
            </a:p>
          </p:txBody>
        </p:sp>
      </p:grpSp>
      <p:pic>
        <p:nvPicPr>
          <p:cNvPr id="7" name="Picture 6" descr="A close up of a sign&#10;&#10;Description automatically generated">
            <a:extLst>
              <a:ext uri="{FF2B5EF4-FFF2-40B4-BE49-F238E27FC236}">
                <a16:creationId xmlns:a16="http://schemas.microsoft.com/office/drawing/2014/main" id="{4841DC6D-8275-4F4E-B99F-775A96722D17}"/>
              </a:ext>
            </a:extLst>
          </p:cNvPr>
          <p:cNvPicPr>
            <a:picLocks noChangeAspect="1"/>
          </p:cNvPicPr>
          <p:nvPr/>
        </p:nvPicPr>
        <p:blipFill>
          <a:blip r:embed="rId4"/>
          <a:stretch>
            <a:fillRect/>
          </a:stretch>
        </p:blipFill>
        <p:spPr>
          <a:xfrm>
            <a:off x="9184017" y="3285918"/>
            <a:ext cx="2559501" cy="1424609"/>
          </a:xfrm>
          <a:prstGeom prst="rect">
            <a:avLst/>
          </a:prstGeom>
        </p:spPr>
      </p:pic>
    </p:spTree>
    <p:extLst>
      <p:ext uri="{BB962C8B-B14F-4D97-AF65-F5344CB8AC3E}">
        <p14:creationId xmlns:p14="http://schemas.microsoft.com/office/powerpoint/2010/main" val="77014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EE22-F9D4-A948-A75A-1110B8DD09B5}"/>
              </a:ext>
            </a:extLst>
          </p:cNvPr>
          <p:cNvSpPr>
            <a:spLocks noGrp="1"/>
          </p:cNvSpPr>
          <p:nvPr>
            <p:ph type="title"/>
          </p:nvPr>
        </p:nvSpPr>
        <p:spPr>
          <a:xfrm>
            <a:off x="838199" y="365760"/>
            <a:ext cx="10706101" cy="1190356"/>
          </a:xfrm>
        </p:spPr>
        <p:txBody>
          <a:bodyPr>
            <a:normAutofit/>
          </a:bodyPr>
          <a:lstStyle/>
          <a:p>
            <a:r>
              <a:rPr lang="en-US" altLang="zh-CN"/>
              <a:t>Technical</a:t>
            </a:r>
            <a:r>
              <a:rPr lang="zh-CN" altLang="en-US"/>
              <a:t> </a:t>
            </a:r>
            <a:r>
              <a:rPr lang="en-US" altLang="zh-CN">
                <a:latin typeface="Avenir Next Condensed" panose="020B0506020202020204" pitchFamily="34" charset="0"/>
              </a:rPr>
              <a:t>Challenges</a:t>
            </a:r>
            <a:r>
              <a:rPr lang="zh-CN" altLang="en-US">
                <a:latin typeface="Avenir Next Condensed" panose="020B0506020202020204" pitchFamily="34" charset="0"/>
              </a:rPr>
              <a:t> </a:t>
            </a:r>
            <a:r>
              <a:rPr lang="en-US" altLang="zh-CN">
                <a:latin typeface="Avenir Next Condensed" panose="020B0506020202020204" pitchFamily="34" charset="0"/>
              </a:rPr>
              <a:t>in</a:t>
            </a:r>
            <a:r>
              <a:rPr lang="zh-CN" altLang="en-US">
                <a:latin typeface="Avenir Next Condensed" panose="020B0506020202020204" pitchFamily="34" charset="0"/>
              </a:rPr>
              <a:t> </a:t>
            </a:r>
            <a:r>
              <a:rPr lang="en-US" altLang="zh-CN"/>
              <a:t>Analyzing</a:t>
            </a:r>
            <a:r>
              <a:rPr lang="zh-CN" altLang="en-US"/>
              <a:t> </a:t>
            </a:r>
            <a:r>
              <a:rPr lang="en-US" altLang="zh-CN"/>
              <a:t>Software</a:t>
            </a:r>
            <a:r>
              <a:rPr lang="zh-CN" altLang="en-US">
                <a:latin typeface="Avenir Next Condensed" panose="020B0506020202020204" pitchFamily="34" charset="0"/>
              </a:rPr>
              <a:t> </a:t>
            </a:r>
            <a:r>
              <a:rPr lang="en-US" altLang="zh-CN"/>
              <a:t>Crashes</a:t>
            </a:r>
            <a:endParaRPr lang="en-US">
              <a:latin typeface="Avenir Next Condensed" panose="020B0506020202020204" pitchFamily="34" charset="0"/>
            </a:endParaRPr>
          </a:p>
        </p:txBody>
      </p:sp>
      <p:sp>
        <p:nvSpPr>
          <p:cNvPr id="3" name="Content Placeholder 2">
            <a:extLst>
              <a:ext uri="{FF2B5EF4-FFF2-40B4-BE49-F238E27FC236}">
                <a16:creationId xmlns:a16="http://schemas.microsoft.com/office/drawing/2014/main" id="{206ADFD6-DA86-0547-B6A5-7EA5D00B0753}"/>
              </a:ext>
            </a:extLst>
          </p:cNvPr>
          <p:cNvSpPr>
            <a:spLocks noGrp="1"/>
          </p:cNvSpPr>
          <p:nvPr>
            <p:ph idx="1"/>
          </p:nvPr>
        </p:nvSpPr>
        <p:spPr>
          <a:xfrm>
            <a:off x="838200" y="1825625"/>
            <a:ext cx="5123119" cy="4185031"/>
          </a:xfrm>
          <a:ln w="25400">
            <a:solidFill>
              <a:schemeClr val="accent1">
                <a:shade val="50000"/>
              </a:schemeClr>
            </a:solidFill>
          </a:ln>
        </p:spPr>
        <p:txBody>
          <a:bodyPr/>
          <a:lstStyle/>
          <a:p>
            <a:r>
              <a:rPr lang="en-US">
                <a:latin typeface="Avenir Next Condensed" panose="020B0506020202020204" pitchFamily="34" charset="0"/>
              </a:rPr>
              <a:t>In general, a core</a:t>
            </a:r>
            <a:r>
              <a:rPr lang="zh-CN" altLang="en-US">
                <a:latin typeface="Avenir Next Condensed" panose="020B0506020202020204" pitchFamily="34" charset="0"/>
              </a:rPr>
              <a:t> </a:t>
            </a:r>
            <a:r>
              <a:rPr lang="en-US">
                <a:latin typeface="Avenir Next Condensed" panose="020B0506020202020204" pitchFamily="34" charset="0"/>
              </a:rPr>
              <a:t>dump carries information, such as</a:t>
            </a:r>
          </a:p>
          <a:p>
            <a:pPr lvl="1"/>
            <a:r>
              <a:rPr lang="en-US">
                <a:latin typeface="Avenir Next Condensed" panose="020B0506020202020204" pitchFamily="34" charset="0"/>
              </a:rPr>
              <a:t>Memory snapshot</a:t>
            </a:r>
          </a:p>
          <a:p>
            <a:pPr lvl="1"/>
            <a:r>
              <a:rPr lang="en-US">
                <a:latin typeface="Avenir Next Condensed" panose="020B0506020202020204" pitchFamily="34" charset="0"/>
              </a:rPr>
              <a:t>Registers</a:t>
            </a:r>
          </a:p>
          <a:p>
            <a:pPr lvl="1"/>
            <a:r>
              <a:rPr lang="en-US">
                <a:latin typeface="Avenir Next Condensed" panose="020B0506020202020204" pitchFamily="34" charset="0"/>
              </a:rPr>
              <a:t>Others (e.g., signals received)</a:t>
            </a:r>
          </a:p>
        </p:txBody>
      </p:sp>
      <p:sp>
        <p:nvSpPr>
          <p:cNvPr id="4" name="Slide Number Placeholder 3">
            <a:extLst>
              <a:ext uri="{FF2B5EF4-FFF2-40B4-BE49-F238E27FC236}">
                <a16:creationId xmlns:a16="http://schemas.microsoft.com/office/drawing/2014/main" id="{B15F2DF4-81B1-344C-8B6F-50938C034B81}"/>
              </a:ext>
            </a:extLst>
          </p:cNvPr>
          <p:cNvSpPr>
            <a:spLocks noGrp="1"/>
          </p:cNvSpPr>
          <p:nvPr>
            <p:ph type="sldNum" sz="quarter" idx="12"/>
          </p:nvPr>
        </p:nvSpPr>
        <p:spPr/>
        <p:txBody>
          <a:bodyPr/>
          <a:lstStyle/>
          <a:p>
            <a:fld id="{079CB688-378F-4534-BFFE-AF122467FDB7}" type="slidenum">
              <a:rPr lang="zh-CN" altLang="en-US" smtClean="0"/>
              <a:t>29</a:t>
            </a:fld>
            <a:endParaRPr lang="zh-CN" altLang="en-US"/>
          </a:p>
        </p:txBody>
      </p:sp>
      <p:sp>
        <p:nvSpPr>
          <p:cNvPr id="5" name="Rectangle 4">
            <a:extLst>
              <a:ext uri="{FF2B5EF4-FFF2-40B4-BE49-F238E27FC236}">
                <a16:creationId xmlns:a16="http://schemas.microsoft.com/office/drawing/2014/main" id="{C685D4F6-1801-A64D-9E97-810896F4F0B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BEA55C57-B450-934D-9CAA-2791489809DA}"/>
              </a:ext>
            </a:extLst>
          </p:cNvPr>
          <p:cNvSpPr txBox="1">
            <a:spLocks/>
          </p:cNvSpPr>
          <p:nvPr/>
        </p:nvSpPr>
        <p:spPr>
          <a:xfrm>
            <a:off x="6230680" y="1828800"/>
            <a:ext cx="5123119" cy="4181856"/>
          </a:xfrm>
          <a:prstGeom prst="rect">
            <a:avLst/>
          </a:prstGeom>
          <a:ln w="25400">
            <a:solidFill>
              <a:schemeClr val="accent1">
                <a:shade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Vulnerability</a:t>
            </a:r>
            <a:r>
              <a:rPr lang="zh-CN" altLang="en-US">
                <a:latin typeface="Avenir Next Condensed" panose="020B0506020202020204" pitchFamily="34" charset="0"/>
              </a:rPr>
              <a:t> </a:t>
            </a:r>
            <a:r>
              <a:rPr lang="en-US" altLang="zh-CN">
                <a:latin typeface="Avenir Next Condensed" panose="020B0506020202020204" pitchFamily="34" charset="0"/>
              </a:rPr>
              <a:t>(e.g.,</a:t>
            </a:r>
            <a:r>
              <a:rPr lang="zh-CN" altLang="en-US">
                <a:latin typeface="Avenir Next Condensed" panose="020B0506020202020204" pitchFamily="34" charset="0"/>
              </a:rPr>
              <a:t> </a:t>
            </a:r>
            <a:r>
              <a:rPr lang="en-US" altLang="zh-CN">
                <a:latin typeface="Avenir Next Condensed" panose="020B0506020202020204" pitchFamily="34" charset="0"/>
              </a:rPr>
              <a:t>m</a:t>
            </a:r>
            <a:r>
              <a:rPr lang="en-US">
                <a:latin typeface="Avenir Next Condensed" panose="020B0506020202020204" pitchFamily="34" charset="0"/>
              </a:rPr>
              <a:t>emory corruption vulnerability</a:t>
            </a:r>
            <a:r>
              <a:rPr lang="en-US" altLang="zh-CN">
                <a:latin typeface="Avenir Next Condensed" panose="020B0506020202020204" pitchFamily="34" charset="0"/>
              </a:rPr>
              <a:t>)</a:t>
            </a:r>
            <a:r>
              <a:rPr lang="en-US">
                <a:latin typeface="Avenir Next Condensed" panose="020B0506020202020204" pitchFamily="34" charset="0"/>
              </a:rPr>
              <a:t> damages </a:t>
            </a:r>
            <a:r>
              <a:rPr lang="en-US" altLang="zh-CN">
                <a:latin typeface="Avenir Next Condensed" panose="020B0506020202020204" pitchFamily="34" charset="0"/>
              </a:rPr>
              <a:t>some</a:t>
            </a:r>
            <a:r>
              <a:rPr lang="zh-CN" altLang="en-US">
                <a:latin typeface="Avenir Next Condensed" panose="020B0506020202020204" pitchFamily="34" charset="0"/>
              </a:rPr>
              <a:t> </a:t>
            </a:r>
            <a:r>
              <a:rPr lang="en-US">
                <a:latin typeface="Avenir Next Condensed" panose="020B0506020202020204" pitchFamily="34" charset="0"/>
              </a:rPr>
              <a:t>information in the core dump</a:t>
            </a:r>
          </a:p>
          <a:p>
            <a:pPr lvl="1"/>
            <a:r>
              <a:rPr lang="en-US">
                <a:latin typeface="Avenir Next Condensed" panose="020B0506020202020204" pitchFamily="34" charset="0"/>
              </a:rPr>
              <a:t>Corrupted</a:t>
            </a:r>
            <a:r>
              <a:rPr lang="zh-CN" altLang="en-US">
                <a:latin typeface="Avenir Next Condensed" panose="020B0506020202020204" pitchFamily="34" charset="0"/>
              </a:rPr>
              <a:t> </a:t>
            </a:r>
            <a:r>
              <a:rPr lang="en-US" altLang="zh-CN">
                <a:latin typeface="Avenir Next Condensed" panose="020B0506020202020204" pitchFamily="34" charset="0"/>
              </a:rPr>
              <a:t>Crash Site</a:t>
            </a:r>
            <a:endParaRPr lang="en-US">
              <a:latin typeface="Avenir Next Condensed" panose="020B0506020202020204" pitchFamily="34" charset="0"/>
            </a:endParaRPr>
          </a:p>
          <a:p>
            <a:pPr lvl="1"/>
            <a:r>
              <a:rPr lang="en-US">
                <a:latin typeface="Avenir Next Condensed" panose="020B0506020202020204" pitchFamily="34" charset="0"/>
              </a:rPr>
              <a:t>Corrupted Stack Trace</a:t>
            </a:r>
          </a:p>
          <a:p>
            <a:pPr lvl="1"/>
            <a:r>
              <a:rPr lang="en-US">
                <a:latin typeface="Avenir Next Condensed" panose="020B0506020202020204" pitchFamily="34" charset="0"/>
              </a:rPr>
              <a:t>Unreliable Memory</a:t>
            </a:r>
            <a:r>
              <a:rPr lang="zh-CN" altLang="en-US">
                <a:latin typeface="Avenir Next Condensed" panose="020B0506020202020204" pitchFamily="34" charset="0"/>
              </a:rPr>
              <a:t> </a:t>
            </a:r>
            <a:r>
              <a:rPr lang="en-US" altLang="zh-CN">
                <a:latin typeface="Avenir Next Condensed" panose="020B0506020202020204" pitchFamily="34" charset="0"/>
              </a:rPr>
              <a:t>Value</a:t>
            </a:r>
            <a:endParaRPr lang="en-US">
              <a:latin typeface="Avenir Next Condensed" panose="020B0506020202020204" pitchFamily="34" charset="0"/>
            </a:endParaRPr>
          </a:p>
          <a:p>
            <a:endParaRPr lang="en-US">
              <a:latin typeface="Avenir Next Condensed" panose="020B0506020202020204" pitchFamily="34" charset="0"/>
            </a:endParaRPr>
          </a:p>
        </p:txBody>
      </p:sp>
      <p:pic>
        <p:nvPicPr>
          <p:cNvPr id="7" name="Shape 324">
            <a:extLst>
              <a:ext uri="{FF2B5EF4-FFF2-40B4-BE49-F238E27FC236}">
                <a16:creationId xmlns:a16="http://schemas.microsoft.com/office/drawing/2014/main" id="{A349E9EC-4739-754B-BF2C-28BAADD10870}"/>
              </a:ext>
            </a:extLst>
          </p:cNvPr>
          <p:cNvPicPr preferRelativeResize="0"/>
          <p:nvPr/>
        </p:nvPicPr>
        <p:blipFill>
          <a:blip r:embed="rId3">
            <a:alphaModFix/>
          </a:blip>
          <a:stretch>
            <a:fillRect/>
          </a:stretch>
        </p:blipFill>
        <p:spPr>
          <a:xfrm>
            <a:off x="1006211" y="4360412"/>
            <a:ext cx="4787096" cy="1613674"/>
          </a:xfrm>
          <a:prstGeom prst="rect">
            <a:avLst/>
          </a:prstGeom>
          <a:noFill/>
          <a:ln>
            <a:noFill/>
          </a:ln>
        </p:spPr>
      </p:pic>
      <p:grpSp>
        <p:nvGrpSpPr>
          <p:cNvPr id="10" name="Group 9">
            <a:extLst>
              <a:ext uri="{FF2B5EF4-FFF2-40B4-BE49-F238E27FC236}">
                <a16:creationId xmlns:a16="http://schemas.microsoft.com/office/drawing/2014/main" id="{A7C88E41-62F5-844F-A321-385C37A63263}"/>
              </a:ext>
            </a:extLst>
          </p:cNvPr>
          <p:cNvGrpSpPr/>
          <p:nvPr/>
        </p:nvGrpSpPr>
        <p:grpSpPr>
          <a:xfrm>
            <a:off x="6448366" y="4373664"/>
            <a:ext cx="4687746" cy="1613674"/>
            <a:chOff x="6448366" y="4283078"/>
            <a:chExt cx="4687746" cy="1613674"/>
          </a:xfrm>
        </p:grpSpPr>
        <p:pic>
          <p:nvPicPr>
            <p:cNvPr id="8" name="Shape 320">
              <a:extLst>
                <a:ext uri="{FF2B5EF4-FFF2-40B4-BE49-F238E27FC236}">
                  <a16:creationId xmlns:a16="http://schemas.microsoft.com/office/drawing/2014/main" id="{E9A203CE-330C-E048-9A2F-2AACBA7560F0}"/>
                </a:ext>
              </a:extLst>
            </p:cNvPr>
            <p:cNvPicPr preferRelativeResize="0"/>
            <p:nvPr/>
          </p:nvPicPr>
          <p:blipFill rotWithShape="1">
            <a:blip r:embed="rId4">
              <a:alphaModFix/>
            </a:blip>
            <a:srcRect r="35901"/>
            <a:stretch/>
          </p:blipFill>
          <p:spPr>
            <a:xfrm>
              <a:off x="6448366" y="4283078"/>
              <a:ext cx="4687746" cy="1613674"/>
            </a:xfrm>
            <a:prstGeom prst="rect">
              <a:avLst/>
            </a:prstGeom>
            <a:noFill/>
            <a:ln>
              <a:noFill/>
            </a:ln>
          </p:spPr>
        </p:pic>
        <p:sp>
          <p:nvSpPr>
            <p:cNvPr id="9" name="Rectangle 8">
              <a:extLst>
                <a:ext uri="{FF2B5EF4-FFF2-40B4-BE49-F238E27FC236}">
                  <a16:creationId xmlns:a16="http://schemas.microsoft.com/office/drawing/2014/main" id="{FAF25011-4F4F-0C4B-8E6D-1578B49BF2EA}"/>
                </a:ext>
              </a:extLst>
            </p:cNvPr>
            <p:cNvSpPr/>
            <p:nvPr/>
          </p:nvSpPr>
          <p:spPr>
            <a:xfrm>
              <a:off x="6807174" y="4917378"/>
              <a:ext cx="2578447" cy="97937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4E3AAE-21E9-C94A-8369-D2616ECA2EE6}"/>
                </a:ext>
              </a:extLst>
            </p:cNvPr>
            <p:cNvSpPr/>
            <p:nvPr/>
          </p:nvSpPr>
          <p:spPr>
            <a:xfrm>
              <a:off x="6807174" y="4489846"/>
              <a:ext cx="2578447" cy="1971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ooter Placeholder 12">
            <a:extLst>
              <a:ext uri="{FF2B5EF4-FFF2-40B4-BE49-F238E27FC236}">
                <a16:creationId xmlns:a16="http://schemas.microsoft.com/office/drawing/2014/main" id="{EC460A9A-B476-3146-9594-D546F9965124}"/>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794870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507E-3EC7-0F4F-82B0-A558E9E996F6}"/>
              </a:ext>
            </a:extLst>
          </p:cNvPr>
          <p:cNvSpPr>
            <a:spLocks noGrp="1"/>
          </p:cNvSpPr>
          <p:nvPr>
            <p:ph type="title"/>
          </p:nvPr>
        </p:nvSpPr>
        <p:spPr>
          <a:xfrm>
            <a:off x="838200" y="365760"/>
            <a:ext cx="10515600" cy="1190356"/>
          </a:xfrm>
        </p:spPr>
        <p:txBody>
          <a:bodyPr/>
          <a:lstStyle/>
          <a:p>
            <a:r>
              <a:rPr lang="en-US" altLang="zh-CN"/>
              <a:t>Massive</a:t>
            </a:r>
            <a:r>
              <a:rPr lang="zh-CN" altLang="en-US"/>
              <a:t> </a:t>
            </a:r>
            <a:r>
              <a:rPr lang="en-US" altLang="zh-CN"/>
              <a:t>Vulnerabilities</a:t>
            </a:r>
            <a:r>
              <a:rPr lang="zh-CN" altLang="en-US"/>
              <a:t> </a:t>
            </a:r>
            <a:r>
              <a:rPr lang="en-US" altLang="zh-CN"/>
              <a:t>Reported</a:t>
            </a:r>
            <a:r>
              <a:rPr lang="zh-CN" altLang="en-US"/>
              <a:t> </a:t>
            </a:r>
            <a:r>
              <a:rPr lang="en-US" altLang="zh-CN"/>
              <a:t>Over</a:t>
            </a:r>
            <a:r>
              <a:rPr lang="zh-CN" altLang="en-US"/>
              <a:t> </a:t>
            </a:r>
            <a:r>
              <a:rPr lang="en-US" altLang="zh-CN"/>
              <a:t>Time</a:t>
            </a:r>
            <a:endParaRPr lang="en-US"/>
          </a:p>
        </p:txBody>
      </p:sp>
      <p:sp>
        <p:nvSpPr>
          <p:cNvPr id="4" name="Footer Placeholder 3">
            <a:extLst>
              <a:ext uri="{FF2B5EF4-FFF2-40B4-BE49-F238E27FC236}">
                <a16:creationId xmlns:a16="http://schemas.microsoft.com/office/drawing/2014/main" id="{85CFA8E0-1490-034B-A20A-98390993613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5" name="Slide Number Placeholder 4">
            <a:extLst>
              <a:ext uri="{FF2B5EF4-FFF2-40B4-BE49-F238E27FC236}">
                <a16:creationId xmlns:a16="http://schemas.microsoft.com/office/drawing/2014/main" id="{CD3219BF-AC30-AA4F-B044-F7A7162F2239}"/>
              </a:ext>
            </a:extLst>
          </p:cNvPr>
          <p:cNvSpPr>
            <a:spLocks noGrp="1"/>
          </p:cNvSpPr>
          <p:nvPr>
            <p:ph type="sldNum" sz="quarter" idx="12"/>
          </p:nvPr>
        </p:nvSpPr>
        <p:spPr/>
        <p:txBody>
          <a:bodyPr/>
          <a:lstStyle/>
          <a:p>
            <a:fld id="{F8061FB7-9699-2F4A-B4E4-1A11C5385D5F}" type="slidenum">
              <a:rPr lang="en-US" smtClean="0"/>
              <a:pPr/>
              <a:t>3</a:t>
            </a:fld>
            <a:endParaRPr lang="en-US"/>
          </a:p>
        </p:txBody>
      </p:sp>
      <p:sp>
        <p:nvSpPr>
          <p:cNvPr id="7" name="TextBox 6">
            <a:extLst>
              <a:ext uri="{FF2B5EF4-FFF2-40B4-BE49-F238E27FC236}">
                <a16:creationId xmlns:a16="http://schemas.microsoft.com/office/drawing/2014/main" id="{4D7B04D8-DE12-C044-9A6F-232167D80EC7}"/>
              </a:ext>
            </a:extLst>
          </p:cNvPr>
          <p:cNvSpPr txBox="1"/>
          <p:nvPr/>
        </p:nvSpPr>
        <p:spPr>
          <a:xfrm>
            <a:off x="7965438" y="2417301"/>
            <a:ext cx="3591562" cy="461665"/>
          </a:xfrm>
          <a:prstGeom prst="rect">
            <a:avLst/>
          </a:prstGeom>
          <a:noFill/>
        </p:spPr>
        <p:txBody>
          <a:bodyPr wrap="square" rtlCol="0">
            <a:spAutoFit/>
          </a:bodyPr>
          <a:lstStyle/>
          <a:p>
            <a:r>
              <a:rPr lang="en-US" altLang="zh-CN" sz="2400">
                <a:solidFill>
                  <a:srgbClr val="FF0000"/>
                </a:solidFill>
              </a:rPr>
              <a:t>TOTAL CVE Entries: 130,093</a:t>
            </a:r>
            <a:endParaRPr lang="en-US" sz="2400">
              <a:solidFill>
                <a:srgbClr val="FF0000"/>
              </a:solidFill>
            </a:endParaRPr>
          </a:p>
        </p:txBody>
      </p:sp>
      <p:grpSp>
        <p:nvGrpSpPr>
          <p:cNvPr id="33" name="Group 32">
            <a:extLst>
              <a:ext uri="{FF2B5EF4-FFF2-40B4-BE49-F238E27FC236}">
                <a16:creationId xmlns:a16="http://schemas.microsoft.com/office/drawing/2014/main" id="{95C5D421-24BF-B140-81F7-E26F511A8CA6}"/>
              </a:ext>
            </a:extLst>
          </p:cNvPr>
          <p:cNvGrpSpPr/>
          <p:nvPr/>
        </p:nvGrpSpPr>
        <p:grpSpPr>
          <a:xfrm>
            <a:off x="7933354" y="1556116"/>
            <a:ext cx="3398078" cy="875389"/>
            <a:chOff x="945322" y="1529793"/>
            <a:chExt cx="3398078" cy="875389"/>
          </a:xfrm>
        </p:grpSpPr>
        <p:pic>
          <p:nvPicPr>
            <p:cNvPr id="30" name="Picture 29">
              <a:extLst>
                <a:ext uri="{FF2B5EF4-FFF2-40B4-BE49-F238E27FC236}">
                  <a16:creationId xmlns:a16="http://schemas.microsoft.com/office/drawing/2014/main" id="{551FB996-B1CE-5D40-8BBC-7BB4B184BDA0}"/>
                </a:ext>
              </a:extLst>
            </p:cNvPr>
            <p:cNvPicPr>
              <a:picLocks noChangeAspect="1"/>
            </p:cNvPicPr>
            <p:nvPr/>
          </p:nvPicPr>
          <p:blipFill>
            <a:blip r:embed="rId3"/>
            <a:stretch>
              <a:fillRect/>
            </a:stretch>
          </p:blipFill>
          <p:spPr>
            <a:xfrm>
              <a:off x="1034222" y="1529793"/>
              <a:ext cx="1213678" cy="542377"/>
            </a:xfrm>
            <a:prstGeom prst="rect">
              <a:avLst/>
            </a:prstGeom>
          </p:spPr>
        </p:pic>
        <p:sp>
          <p:nvSpPr>
            <p:cNvPr id="32" name="TextBox 31">
              <a:extLst>
                <a:ext uri="{FF2B5EF4-FFF2-40B4-BE49-F238E27FC236}">
                  <a16:creationId xmlns:a16="http://schemas.microsoft.com/office/drawing/2014/main" id="{003576F3-2D85-6F46-AC1B-EA781B0E32E4}"/>
                </a:ext>
              </a:extLst>
            </p:cNvPr>
            <p:cNvSpPr txBox="1"/>
            <p:nvPr/>
          </p:nvSpPr>
          <p:spPr>
            <a:xfrm>
              <a:off x="945322" y="2066628"/>
              <a:ext cx="3398078" cy="338554"/>
            </a:xfrm>
            <a:prstGeom prst="rect">
              <a:avLst/>
            </a:prstGeom>
            <a:noFill/>
          </p:spPr>
          <p:txBody>
            <a:bodyPr wrap="square" rtlCol="0">
              <a:spAutoFit/>
            </a:bodyPr>
            <a:lstStyle/>
            <a:p>
              <a:r>
                <a:rPr lang="en-US" altLang="zh-CN" sz="1600"/>
                <a:t>Common</a:t>
              </a:r>
              <a:r>
                <a:rPr lang="zh-CN" altLang="en-US" sz="1600"/>
                <a:t> </a:t>
              </a:r>
              <a:r>
                <a:rPr lang="en-US" altLang="zh-CN" sz="1600"/>
                <a:t>Vulnerabilities</a:t>
              </a:r>
              <a:r>
                <a:rPr lang="zh-CN" altLang="en-US" sz="1600"/>
                <a:t> </a:t>
              </a:r>
              <a:r>
                <a:rPr lang="en-US" altLang="zh-CN" sz="1600"/>
                <a:t>and</a:t>
              </a:r>
              <a:r>
                <a:rPr lang="zh-CN" altLang="en-US" sz="1600"/>
                <a:t> </a:t>
              </a:r>
              <a:r>
                <a:rPr lang="en-US" altLang="zh-CN" sz="1600"/>
                <a:t>Exposures</a:t>
              </a:r>
              <a:endParaRPr lang="en-US" sz="1600"/>
            </a:p>
          </p:txBody>
        </p:sp>
      </p:grpSp>
      <p:grpSp>
        <p:nvGrpSpPr>
          <p:cNvPr id="14" name="Group 13">
            <a:extLst>
              <a:ext uri="{FF2B5EF4-FFF2-40B4-BE49-F238E27FC236}">
                <a16:creationId xmlns:a16="http://schemas.microsoft.com/office/drawing/2014/main" id="{7B58664D-BEED-4043-9420-CEE54E1C6344}"/>
              </a:ext>
            </a:extLst>
          </p:cNvPr>
          <p:cNvGrpSpPr/>
          <p:nvPr/>
        </p:nvGrpSpPr>
        <p:grpSpPr>
          <a:xfrm>
            <a:off x="330037" y="1315770"/>
            <a:ext cx="7261058" cy="4701126"/>
            <a:chOff x="330037" y="1315770"/>
            <a:chExt cx="7261058" cy="4701126"/>
          </a:xfrm>
        </p:grpSpPr>
        <p:pic>
          <p:nvPicPr>
            <p:cNvPr id="6" name="Picture 5" descr="A screenshot of a cell phone&#10;&#10;Description automatically generated">
              <a:extLst>
                <a:ext uri="{FF2B5EF4-FFF2-40B4-BE49-F238E27FC236}">
                  <a16:creationId xmlns:a16="http://schemas.microsoft.com/office/drawing/2014/main" id="{549496FF-A7DD-3547-A1C3-BE3258746708}"/>
                </a:ext>
              </a:extLst>
            </p:cNvPr>
            <p:cNvPicPr>
              <a:picLocks noChangeAspect="1"/>
            </p:cNvPicPr>
            <p:nvPr/>
          </p:nvPicPr>
          <p:blipFill>
            <a:blip r:embed="rId4"/>
            <a:stretch>
              <a:fillRect/>
            </a:stretch>
          </p:blipFill>
          <p:spPr>
            <a:xfrm>
              <a:off x="330037" y="1345842"/>
              <a:ext cx="7261058" cy="4671054"/>
            </a:xfrm>
            <a:prstGeom prst="rect">
              <a:avLst/>
            </a:prstGeom>
          </p:spPr>
        </p:pic>
        <p:grpSp>
          <p:nvGrpSpPr>
            <p:cNvPr id="15" name="Group 14">
              <a:extLst>
                <a:ext uri="{FF2B5EF4-FFF2-40B4-BE49-F238E27FC236}">
                  <a16:creationId xmlns:a16="http://schemas.microsoft.com/office/drawing/2014/main" id="{98C5EFF9-0A84-B64F-9056-695E39C4A044}"/>
                </a:ext>
              </a:extLst>
            </p:cNvPr>
            <p:cNvGrpSpPr/>
            <p:nvPr/>
          </p:nvGrpSpPr>
          <p:grpSpPr>
            <a:xfrm>
              <a:off x="1393487" y="1315770"/>
              <a:ext cx="6023144" cy="3931995"/>
              <a:chOff x="1393487" y="1331812"/>
              <a:chExt cx="6023144" cy="3931995"/>
            </a:xfrm>
          </p:grpSpPr>
          <p:sp>
            <p:nvSpPr>
              <p:cNvPr id="13" name="TextBox 12">
                <a:extLst>
                  <a:ext uri="{FF2B5EF4-FFF2-40B4-BE49-F238E27FC236}">
                    <a16:creationId xmlns:a16="http://schemas.microsoft.com/office/drawing/2014/main" id="{7A0D6F20-5F2E-FE4A-ACBD-94617348CA4C}"/>
                  </a:ext>
                </a:extLst>
              </p:cNvPr>
              <p:cNvSpPr txBox="1"/>
              <p:nvPr/>
            </p:nvSpPr>
            <p:spPr>
              <a:xfrm>
                <a:off x="1393487" y="4894475"/>
                <a:ext cx="673768" cy="369332"/>
              </a:xfrm>
              <a:prstGeom prst="rect">
                <a:avLst/>
              </a:prstGeom>
              <a:noFill/>
            </p:spPr>
            <p:txBody>
              <a:bodyPr wrap="square" rtlCol="0">
                <a:spAutoFit/>
              </a:bodyPr>
              <a:lstStyle/>
              <a:p>
                <a:r>
                  <a:rPr lang="en-US" altLang="zh-CN">
                    <a:solidFill>
                      <a:srgbClr val="FF0000"/>
                    </a:solidFill>
                  </a:rPr>
                  <a:t>5747</a:t>
                </a:r>
                <a:endParaRPr lang="en-US">
                  <a:solidFill>
                    <a:srgbClr val="FF0000"/>
                  </a:solidFill>
                </a:endParaRPr>
              </a:p>
            </p:txBody>
          </p:sp>
          <p:sp>
            <p:nvSpPr>
              <p:cNvPr id="18" name="TextBox 17">
                <a:extLst>
                  <a:ext uri="{FF2B5EF4-FFF2-40B4-BE49-F238E27FC236}">
                    <a16:creationId xmlns:a16="http://schemas.microsoft.com/office/drawing/2014/main" id="{CF21567B-5297-1245-B685-BDD31887F1A6}"/>
                  </a:ext>
                </a:extLst>
              </p:cNvPr>
              <p:cNvSpPr txBox="1"/>
              <p:nvPr/>
            </p:nvSpPr>
            <p:spPr>
              <a:xfrm>
                <a:off x="2630643" y="3988096"/>
                <a:ext cx="794084" cy="369332"/>
              </a:xfrm>
              <a:prstGeom prst="rect">
                <a:avLst/>
              </a:prstGeom>
              <a:noFill/>
            </p:spPr>
            <p:txBody>
              <a:bodyPr wrap="square" rtlCol="0">
                <a:spAutoFit/>
              </a:bodyPr>
              <a:lstStyle/>
              <a:p>
                <a:r>
                  <a:rPr lang="en-US" altLang="zh-CN">
                    <a:solidFill>
                      <a:srgbClr val="FF0000"/>
                    </a:solidFill>
                  </a:rPr>
                  <a:t>15523</a:t>
                </a:r>
                <a:endParaRPr lang="en-US">
                  <a:solidFill>
                    <a:srgbClr val="FF0000"/>
                  </a:solidFill>
                </a:endParaRPr>
              </a:p>
            </p:txBody>
          </p:sp>
          <p:sp>
            <p:nvSpPr>
              <p:cNvPr id="19" name="TextBox 18">
                <a:extLst>
                  <a:ext uri="{FF2B5EF4-FFF2-40B4-BE49-F238E27FC236}">
                    <a16:creationId xmlns:a16="http://schemas.microsoft.com/office/drawing/2014/main" id="{0FEDF5E1-C2BB-F541-A243-B5D5CC4625B0}"/>
                  </a:ext>
                </a:extLst>
              </p:cNvPr>
              <p:cNvSpPr txBox="1"/>
              <p:nvPr/>
            </p:nvSpPr>
            <p:spPr>
              <a:xfrm>
                <a:off x="3991562" y="3324201"/>
                <a:ext cx="794084" cy="369332"/>
              </a:xfrm>
              <a:prstGeom prst="rect">
                <a:avLst/>
              </a:prstGeom>
              <a:noFill/>
            </p:spPr>
            <p:txBody>
              <a:bodyPr wrap="square" rtlCol="0">
                <a:spAutoFit/>
              </a:bodyPr>
              <a:lstStyle/>
              <a:p>
                <a:r>
                  <a:rPr lang="en-US" altLang="zh-CN">
                    <a:solidFill>
                      <a:srgbClr val="FF0000"/>
                    </a:solidFill>
                  </a:rPr>
                  <a:t>22540</a:t>
                </a:r>
                <a:endParaRPr lang="en-US">
                  <a:solidFill>
                    <a:srgbClr val="FF0000"/>
                  </a:solidFill>
                </a:endParaRPr>
              </a:p>
            </p:txBody>
          </p:sp>
          <p:sp>
            <p:nvSpPr>
              <p:cNvPr id="20" name="TextBox 19">
                <a:extLst>
                  <a:ext uri="{FF2B5EF4-FFF2-40B4-BE49-F238E27FC236}">
                    <a16:creationId xmlns:a16="http://schemas.microsoft.com/office/drawing/2014/main" id="{2AECE191-4626-9C40-8622-C0982E07147B}"/>
                  </a:ext>
                </a:extLst>
              </p:cNvPr>
              <p:cNvSpPr txBox="1"/>
              <p:nvPr/>
            </p:nvSpPr>
            <p:spPr>
              <a:xfrm>
                <a:off x="5302924" y="3308703"/>
                <a:ext cx="794084" cy="369332"/>
              </a:xfrm>
              <a:prstGeom prst="rect">
                <a:avLst/>
              </a:prstGeom>
              <a:noFill/>
            </p:spPr>
            <p:txBody>
              <a:bodyPr wrap="square" rtlCol="0">
                <a:spAutoFit/>
              </a:bodyPr>
              <a:lstStyle/>
              <a:p>
                <a:r>
                  <a:rPr lang="en-US" altLang="zh-CN">
                    <a:solidFill>
                      <a:srgbClr val="FF0000"/>
                    </a:solidFill>
                  </a:rPr>
                  <a:t>22589</a:t>
                </a:r>
                <a:endParaRPr lang="en-US">
                  <a:solidFill>
                    <a:srgbClr val="FF0000"/>
                  </a:solidFill>
                </a:endParaRPr>
              </a:p>
            </p:txBody>
          </p:sp>
          <p:sp>
            <p:nvSpPr>
              <p:cNvPr id="21" name="TextBox 20">
                <a:extLst>
                  <a:ext uri="{FF2B5EF4-FFF2-40B4-BE49-F238E27FC236}">
                    <a16:creationId xmlns:a16="http://schemas.microsoft.com/office/drawing/2014/main" id="{D5CABB13-249A-6141-8E61-6812CCE3EC70}"/>
                  </a:ext>
                </a:extLst>
              </p:cNvPr>
              <p:cNvSpPr txBox="1"/>
              <p:nvPr/>
            </p:nvSpPr>
            <p:spPr>
              <a:xfrm>
                <a:off x="6622547" y="1331812"/>
                <a:ext cx="794084" cy="369332"/>
              </a:xfrm>
              <a:prstGeom prst="rect">
                <a:avLst/>
              </a:prstGeom>
              <a:noFill/>
            </p:spPr>
            <p:txBody>
              <a:bodyPr wrap="square" rtlCol="0">
                <a:spAutoFit/>
              </a:bodyPr>
              <a:lstStyle/>
              <a:p>
                <a:r>
                  <a:rPr lang="en-US" altLang="zh-CN">
                    <a:solidFill>
                      <a:srgbClr val="FF0000"/>
                    </a:solidFill>
                  </a:rPr>
                  <a:t>44201</a:t>
                </a:r>
                <a:endParaRPr lang="en-US">
                  <a:solidFill>
                    <a:srgbClr val="FF0000"/>
                  </a:solidFill>
                </a:endParaRPr>
              </a:p>
            </p:txBody>
          </p:sp>
        </p:grpSp>
      </p:grpSp>
      <p:sp>
        <p:nvSpPr>
          <p:cNvPr id="23" name="TextBox 22">
            <a:extLst>
              <a:ext uri="{FF2B5EF4-FFF2-40B4-BE49-F238E27FC236}">
                <a16:creationId xmlns:a16="http://schemas.microsoft.com/office/drawing/2014/main" id="{0A9E54EA-ACA6-B842-91EB-2C74217C5D54}"/>
              </a:ext>
            </a:extLst>
          </p:cNvPr>
          <p:cNvSpPr txBox="1"/>
          <p:nvPr/>
        </p:nvSpPr>
        <p:spPr>
          <a:xfrm>
            <a:off x="755589" y="5982435"/>
            <a:ext cx="7006635" cy="461665"/>
          </a:xfrm>
          <a:prstGeom prst="rect">
            <a:avLst/>
          </a:prstGeom>
          <a:noFill/>
        </p:spPr>
        <p:txBody>
          <a:bodyPr wrap="square" rtlCol="0">
            <a:spAutoFit/>
          </a:bodyPr>
          <a:lstStyle/>
          <a:p>
            <a:r>
              <a:rPr lang="en-US" altLang="zh-CN" sz="2400" b="1">
                <a:hlinkClick r:id="rId5"/>
              </a:rPr>
              <a:t>The</a:t>
            </a:r>
            <a:r>
              <a:rPr lang="zh-CN" altLang="en-US" sz="2400" b="1">
                <a:hlinkClick r:id="rId5"/>
              </a:rPr>
              <a:t> </a:t>
            </a:r>
            <a:r>
              <a:rPr lang="en-US" sz="2400" b="1">
                <a:hlinkClick r:id="rId5"/>
              </a:rPr>
              <a:t>Number of vulnerabilities reported to CVE</a:t>
            </a:r>
            <a:r>
              <a:rPr lang="zh-CN" altLang="en-US" sz="2400" b="1" baseline="30000">
                <a:latin typeface="Avenir Next Condensed" panose="020B0506020202020204" pitchFamily="34" charset="0"/>
                <a:ea typeface="SimSun"/>
                <a:hlinkClick r:id="rId5"/>
              </a:rPr>
              <a:t> </a:t>
            </a:r>
            <a:r>
              <a:rPr lang="en-US" sz="2400" b="1">
                <a:hlinkClick r:id="rId5"/>
              </a:rPr>
              <a:t>by </a:t>
            </a:r>
            <a:r>
              <a:rPr lang="en-US" altLang="zh-CN" sz="2400" b="1">
                <a:hlinkClick r:id="rId5"/>
              </a:rPr>
              <a:t>Y</a:t>
            </a:r>
            <a:r>
              <a:rPr lang="en-US" sz="2400" b="1">
                <a:hlinkClick r:id="rId5"/>
              </a:rPr>
              <a:t>ear</a:t>
            </a:r>
            <a:endParaRPr lang="en-US" sz="2400" b="1"/>
          </a:p>
        </p:txBody>
      </p:sp>
      <p:pic>
        <p:nvPicPr>
          <p:cNvPr id="17" name="Picture 16" descr="A screenshot of a cell phone&#10;&#10;Description automatically generated">
            <a:extLst>
              <a:ext uri="{FF2B5EF4-FFF2-40B4-BE49-F238E27FC236}">
                <a16:creationId xmlns:a16="http://schemas.microsoft.com/office/drawing/2014/main" id="{2969DEA4-26DB-1B48-8E18-A2E849F1F11D}"/>
              </a:ext>
            </a:extLst>
          </p:cNvPr>
          <p:cNvPicPr>
            <a:picLocks noChangeAspect="1"/>
          </p:cNvPicPr>
          <p:nvPr/>
        </p:nvPicPr>
        <p:blipFill>
          <a:blip r:embed="rId6"/>
          <a:stretch>
            <a:fillRect/>
          </a:stretch>
        </p:blipFill>
        <p:spPr>
          <a:xfrm>
            <a:off x="8011566" y="2814798"/>
            <a:ext cx="3332207" cy="3533482"/>
          </a:xfrm>
          <a:prstGeom prst="rect">
            <a:avLst/>
          </a:prstGeom>
        </p:spPr>
      </p:pic>
      <p:sp>
        <p:nvSpPr>
          <p:cNvPr id="24" name="Cloud Callout 23">
            <a:extLst>
              <a:ext uri="{FF2B5EF4-FFF2-40B4-BE49-F238E27FC236}">
                <a16:creationId xmlns:a16="http://schemas.microsoft.com/office/drawing/2014/main" id="{1F0F0B47-3A03-8243-9F08-18E4EEE71280}"/>
              </a:ext>
            </a:extLst>
          </p:cNvPr>
          <p:cNvSpPr/>
          <p:nvPr/>
        </p:nvSpPr>
        <p:spPr>
          <a:xfrm>
            <a:off x="10135668" y="3499061"/>
            <a:ext cx="1898490" cy="1082478"/>
          </a:xfrm>
          <a:prstGeom prst="cloudCallout">
            <a:avLst>
              <a:gd name="adj1" fmla="val -41239"/>
              <a:gd name="adj2" fmla="val 127708"/>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rPr>
              <a:t>33.4%</a:t>
            </a:r>
            <a:endParaRPr lang="en-US" sz="3200">
              <a:solidFill>
                <a:srgbClr val="FF0000"/>
              </a:solidFill>
            </a:endParaRPr>
          </a:p>
        </p:txBody>
      </p:sp>
      <p:cxnSp>
        <p:nvCxnSpPr>
          <p:cNvPr id="26" name="Straight Connector 25">
            <a:extLst>
              <a:ext uri="{FF2B5EF4-FFF2-40B4-BE49-F238E27FC236}">
                <a16:creationId xmlns:a16="http://schemas.microsoft.com/office/drawing/2014/main" id="{D14DC8AD-56C6-B44D-8F0B-A7B286488043}"/>
              </a:ext>
            </a:extLst>
          </p:cNvPr>
          <p:cNvCxnSpPr>
            <a:cxnSpLocks/>
          </p:cNvCxnSpPr>
          <p:nvPr/>
        </p:nvCxnSpPr>
        <p:spPr>
          <a:xfrm flipV="1">
            <a:off x="1943271" y="1586188"/>
            <a:ext cx="4860485" cy="3607294"/>
          </a:xfrm>
          <a:prstGeom prst="line">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472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500"/>
                                        <p:tgtEl>
                                          <p:spTgt spid="17"/>
                                        </p:tgtEl>
                                      </p:cBhvr>
                                    </p:animEffect>
                                  </p:childTnLst>
                                </p:cTn>
                              </p:par>
                              <p:par>
                                <p:cTn id="16" presetID="5" presetClass="entr" presetSubtype="10" fill="hold" grpId="1"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checkerboard(across)">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POMP: Hardware-assisted Software Crash Analysis </a:t>
            </a:r>
            <a:endParaRPr lang="en-US">
              <a:latin typeface="Avenir Next Condensed"/>
            </a:endParaRP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30</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6D44664D-472C-6045-8DA0-70157D98384B}"/>
              </a:ext>
            </a:extLst>
          </p:cNvPr>
          <p:cNvGrpSpPr/>
          <p:nvPr/>
        </p:nvGrpSpPr>
        <p:grpSpPr>
          <a:xfrm>
            <a:off x="3372549" y="1703513"/>
            <a:ext cx="2059224" cy="1977139"/>
            <a:chOff x="9945527" y="2809802"/>
            <a:chExt cx="2052193" cy="2052192"/>
          </a:xfrm>
        </p:grpSpPr>
        <p:grpSp>
          <p:nvGrpSpPr>
            <p:cNvPr id="15" name="Group 14">
              <a:extLst>
                <a:ext uri="{FF2B5EF4-FFF2-40B4-BE49-F238E27FC236}">
                  <a16:creationId xmlns:a16="http://schemas.microsoft.com/office/drawing/2014/main" id="{A6DAF4FB-C0DE-7A48-A2E0-3260197FA84B}"/>
                </a:ext>
              </a:extLst>
            </p:cNvPr>
            <p:cNvGrpSpPr/>
            <p:nvPr/>
          </p:nvGrpSpPr>
          <p:grpSpPr>
            <a:xfrm>
              <a:off x="9945527" y="2809802"/>
              <a:ext cx="2052193" cy="2052192"/>
              <a:chOff x="9945527" y="2809802"/>
              <a:chExt cx="2052193" cy="2052192"/>
            </a:xfrm>
          </p:grpSpPr>
          <p:pic>
            <p:nvPicPr>
              <p:cNvPr id="9" name="Picture 8">
                <a:extLst>
                  <a:ext uri="{FF2B5EF4-FFF2-40B4-BE49-F238E27FC236}">
                    <a16:creationId xmlns:a16="http://schemas.microsoft.com/office/drawing/2014/main" id="{3D347EEA-BC2E-9E44-9823-40BFF3B7B637}"/>
                  </a:ext>
                </a:extLst>
              </p:cNvPr>
              <p:cNvPicPr>
                <a:picLocks noChangeAspect="1"/>
              </p:cNvPicPr>
              <p:nvPr/>
            </p:nvPicPr>
            <p:blipFill>
              <a:blip r:embed="rId3"/>
              <a:stretch>
                <a:fillRect/>
              </a:stretch>
            </p:blipFill>
            <p:spPr>
              <a:xfrm>
                <a:off x="9945527" y="2809802"/>
                <a:ext cx="2052193" cy="2052192"/>
              </a:xfrm>
              <a:prstGeom prst="rect">
                <a:avLst/>
              </a:prstGeom>
            </p:spPr>
          </p:pic>
          <p:sp>
            <p:nvSpPr>
              <p:cNvPr id="20" name="TextBox 19">
                <a:extLst>
                  <a:ext uri="{FF2B5EF4-FFF2-40B4-BE49-F238E27FC236}">
                    <a16:creationId xmlns:a16="http://schemas.microsoft.com/office/drawing/2014/main" id="{A6E15062-F5D6-E24F-8E33-229662CEE85C}"/>
                  </a:ext>
                </a:extLst>
              </p:cNvPr>
              <p:cNvSpPr txBox="1"/>
              <p:nvPr/>
            </p:nvSpPr>
            <p:spPr>
              <a:xfrm>
                <a:off x="10190266" y="3972792"/>
                <a:ext cx="1636625" cy="415298"/>
              </a:xfrm>
              <a:prstGeom prst="rect">
                <a:avLst/>
              </a:prstGeom>
              <a:noFill/>
            </p:spPr>
            <p:txBody>
              <a:bodyPr wrap="square" rtlCol="0">
                <a:spAutoFit/>
              </a:bodyPr>
              <a:lstStyle/>
              <a:p>
                <a:r>
                  <a:rPr lang="en-US" altLang="zh-CN" sz="2000">
                    <a:solidFill>
                      <a:srgbClr val="FF0000"/>
                    </a:solidFill>
                    <a:latin typeface="Avenir Next Condensed Medium" panose="020B0506020202020204" pitchFamily="34" charset="0"/>
                  </a:rPr>
                  <a:t>Hardware</a:t>
                </a:r>
                <a:r>
                  <a:rPr lang="zh-CN" altLang="en-US" sz="2000">
                    <a:solidFill>
                      <a:srgbClr val="FF0000"/>
                    </a:solidFill>
                    <a:latin typeface="Avenir Next Condensed Medium" panose="020B0506020202020204" pitchFamily="34" charset="0"/>
                  </a:rPr>
                  <a:t> </a:t>
                </a:r>
                <a:r>
                  <a:rPr lang="en-US" sz="2000">
                    <a:solidFill>
                      <a:srgbClr val="FF0000"/>
                    </a:solidFill>
                    <a:latin typeface="Avenir Next Condensed Medium" panose="020B0506020202020204" pitchFamily="34" charset="0"/>
                  </a:rPr>
                  <a:t>Trace</a:t>
                </a:r>
              </a:p>
            </p:txBody>
          </p:sp>
        </p:grpSp>
        <p:sp>
          <p:nvSpPr>
            <p:cNvPr id="17" name="TextBox 16">
              <a:extLst>
                <a:ext uri="{FF2B5EF4-FFF2-40B4-BE49-F238E27FC236}">
                  <a16:creationId xmlns:a16="http://schemas.microsoft.com/office/drawing/2014/main" id="{23C801CB-C1E5-664D-8002-EDE602FEF081}"/>
                </a:ext>
              </a:extLst>
            </p:cNvPr>
            <p:cNvSpPr txBox="1"/>
            <p:nvPr/>
          </p:nvSpPr>
          <p:spPr>
            <a:xfrm>
              <a:off x="10360141" y="3102540"/>
              <a:ext cx="1222964" cy="440410"/>
            </a:xfrm>
            <a:prstGeom prst="rect">
              <a:avLst/>
            </a:prstGeom>
            <a:noFill/>
          </p:spPr>
          <p:txBody>
            <a:bodyPr wrap="square" rtlCol="0">
              <a:spAutoFit/>
            </a:bodyPr>
            <a:lstStyle/>
            <a:p>
              <a:r>
                <a:rPr lang="en-US" sz="2000"/>
                <a:t>Memory</a:t>
              </a:r>
            </a:p>
          </p:txBody>
        </p:sp>
        <p:sp>
          <p:nvSpPr>
            <p:cNvPr id="18" name="TextBox 17">
              <a:extLst>
                <a:ext uri="{FF2B5EF4-FFF2-40B4-BE49-F238E27FC236}">
                  <a16:creationId xmlns:a16="http://schemas.microsoft.com/office/drawing/2014/main" id="{7C3D969B-0023-454B-970E-68D67DF3A1ED}"/>
                </a:ext>
              </a:extLst>
            </p:cNvPr>
            <p:cNvSpPr txBox="1"/>
            <p:nvPr/>
          </p:nvSpPr>
          <p:spPr>
            <a:xfrm>
              <a:off x="10360143" y="3544233"/>
              <a:ext cx="1222962" cy="440410"/>
            </a:xfrm>
            <a:prstGeom prst="rect">
              <a:avLst/>
            </a:prstGeom>
            <a:noFill/>
          </p:spPr>
          <p:txBody>
            <a:bodyPr wrap="square" rtlCol="0">
              <a:spAutoFit/>
            </a:bodyPr>
            <a:lstStyle/>
            <a:p>
              <a:r>
                <a:rPr lang="en-US" sz="2000"/>
                <a:t>Registers</a:t>
              </a:r>
            </a:p>
          </p:txBody>
        </p:sp>
        <p:sp>
          <p:nvSpPr>
            <p:cNvPr id="19" name="TextBox 18">
              <a:extLst>
                <a:ext uri="{FF2B5EF4-FFF2-40B4-BE49-F238E27FC236}">
                  <a16:creationId xmlns:a16="http://schemas.microsoft.com/office/drawing/2014/main" id="{26DAB3B3-ECF4-D641-9687-F6A73B9CE302}"/>
                </a:ext>
              </a:extLst>
            </p:cNvPr>
            <p:cNvSpPr txBox="1"/>
            <p:nvPr/>
          </p:nvSpPr>
          <p:spPr>
            <a:xfrm>
              <a:off x="10360141" y="4404983"/>
              <a:ext cx="1244046" cy="400110"/>
            </a:xfrm>
            <a:prstGeom prst="rect">
              <a:avLst/>
            </a:prstGeom>
            <a:noFill/>
          </p:spPr>
          <p:txBody>
            <a:bodyPr wrap="square" rtlCol="0">
              <a:spAutoFit/>
            </a:bodyPr>
            <a:lstStyle/>
            <a:p>
              <a:r>
                <a:rPr lang="en-US" sz="2000"/>
                <a:t>Signal </a:t>
              </a:r>
              <a:r>
                <a:rPr lang="en-US" altLang="zh-CN" sz="2000"/>
                <a:t>..</a:t>
              </a:r>
              <a:r>
                <a:rPr lang="en-US" sz="2000"/>
                <a:t>.</a:t>
              </a:r>
            </a:p>
          </p:txBody>
        </p:sp>
      </p:grpSp>
      <p:sp>
        <p:nvSpPr>
          <p:cNvPr id="13" name="TextBox 12">
            <a:extLst>
              <a:ext uri="{FF2B5EF4-FFF2-40B4-BE49-F238E27FC236}">
                <a16:creationId xmlns:a16="http://schemas.microsoft.com/office/drawing/2014/main" id="{05618E1B-15C1-464B-A41B-563E26DF4854}"/>
              </a:ext>
            </a:extLst>
          </p:cNvPr>
          <p:cNvSpPr txBox="1"/>
          <p:nvPr/>
        </p:nvSpPr>
        <p:spPr>
          <a:xfrm>
            <a:off x="3227641" y="3625832"/>
            <a:ext cx="2370194" cy="707886"/>
          </a:xfrm>
          <a:prstGeom prst="rect">
            <a:avLst/>
          </a:prstGeom>
          <a:noFill/>
        </p:spPr>
        <p:txBody>
          <a:bodyPr wrap="square" rtlCol="0">
            <a:spAutoFit/>
          </a:bodyPr>
          <a:lstStyle/>
          <a:p>
            <a:r>
              <a:rPr lang="en-US" altLang="zh-CN" sz="2000"/>
              <a:t>H</a:t>
            </a:r>
            <a:r>
              <a:rPr lang="en-US" sz="2000"/>
              <a:t>ardware-enhanced</a:t>
            </a:r>
          </a:p>
          <a:p>
            <a:r>
              <a:rPr lang="en-US" altLang="zh-CN" sz="2000"/>
              <a:t>C</a:t>
            </a:r>
            <a:r>
              <a:rPr lang="en-US" sz="2000"/>
              <a:t>ore dump</a:t>
            </a:r>
          </a:p>
        </p:txBody>
      </p:sp>
      <p:grpSp>
        <p:nvGrpSpPr>
          <p:cNvPr id="11" name="Group 10">
            <a:extLst>
              <a:ext uri="{FF2B5EF4-FFF2-40B4-BE49-F238E27FC236}">
                <a16:creationId xmlns:a16="http://schemas.microsoft.com/office/drawing/2014/main" id="{BF841F6B-14DA-6047-8F5F-89FD4E392819}"/>
              </a:ext>
            </a:extLst>
          </p:cNvPr>
          <p:cNvGrpSpPr/>
          <p:nvPr/>
        </p:nvGrpSpPr>
        <p:grpSpPr>
          <a:xfrm>
            <a:off x="405513" y="1178024"/>
            <a:ext cx="1905000" cy="1668923"/>
            <a:chOff x="627380" y="1512047"/>
            <a:chExt cx="1905000" cy="1668923"/>
          </a:xfrm>
        </p:grpSpPr>
        <p:sp>
          <p:nvSpPr>
            <p:cNvPr id="10" name="TextBox 9">
              <a:extLst>
                <a:ext uri="{FF2B5EF4-FFF2-40B4-BE49-F238E27FC236}">
                  <a16:creationId xmlns:a16="http://schemas.microsoft.com/office/drawing/2014/main" id="{83B10F9D-8B6C-C941-AB82-95577688A249}"/>
                </a:ext>
              </a:extLst>
            </p:cNvPr>
            <p:cNvSpPr txBox="1"/>
            <p:nvPr/>
          </p:nvSpPr>
          <p:spPr>
            <a:xfrm>
              <a:off x="898773" y="2780860"/>
              <a:ext cx="1362214" cy="400110"/>
            </a:xfrm>
            <a:prstGeom prst="rect">
              <a:avLst/>
            </a:prstGeom>
            <a:noFill/>
          </p:spPr>
          <p:txBody>
            <a:bodyPr wrap="square" rtlCol="0">
              <a:spAutoFit/>
            </a:bodyPr>
            <a:lstStyle/>
            <a:p>
              <a:r>
                <a:rPr lang="en-US" sz="2000"/>
                <a:t>Core dump</a:t>
              </a:r>
            </a:p>
          </p:txBody>
        </p:sp>
        <p:grpSp>
          <p:nvGrpSpPr>
            <p:cNvPr id="7" name="Group 6">
              <a:extLst>
                <a:ext uri="{FF2B5EF4-FFF2-40B4-BE49-F238E27FC236}">
                  <a16:creationId xmlns:a16="http://schemas.microsoft.com/office/drawing/2014/main" id="{5E5337AD-D02C-0B41-B318-BC9C16AEF001}"/>
                </a:ext>
              </a:extLst>
            </p:cNvPr>
            <p:cNvGrpSpPr/>
            <p:nvPr/>
          </p:nvGrpSpPr>
          <p:grpSpPr>
            <a:xfrm>
              <a:off x="627380" y="1512047"/>
              <a:ext cx="1905000" cy="1524000"/>
              <a:chOff x="627380" y="1512047"/>
              <a:chExt cx="1905000" cy="1524000"/>
            </a:xfrm>
          </p:grpSpPr>
          <p:pic>
            <p:nvPicPr>
              <p:cNvPr id="12" name="Picture 11">
                <a:extLst>
                  <a:ext uri="{FF2B5EF4-FFF2-40B4-BE49-F238E27FC236}">
                    <a16:creationId xmlns:a16="http://schemas.microsoft.com/office/drawing/2014/main" id="{43A00978-E9A1-3943-8B75-EE3DC800C8A2}"/>
                  </a:ext>
                </a:extLst>
              </p:cNvPr>
              <p:cNvPicPr>
                <a:picLocks noChangeAspect="1"/>
              </p:cNvPicPr>
              <p:nvPr/>
            </p:nvPicPr>
            <p:blipFill>
              <a:blip r:embed="rId4"/>
              <a:stretch>
                <a:fillRect/>
              </a:stretch>
            </p:blipFill>
            <p:spPr>
              <a:xfrm>
                <a:off x="627380" y="1512047"/>
                <a:ext cx="1905000" cy="1524000"/>
              </a:xfrm>
              <a:prstGeom prst="rect">
                <a:avLst/>
              </a:prstGeom>
            </p:spPr>
          </p:pic>
          <p:sp>
            <p:nvSpPr>
              <p:cNvPr id="22" name="TextBox 21">
                <a:extLst>
                  <a:ext uri="{FF2B5EF4-FFF2-40B4-BE49-F238E27FC236}">
                    <a16:creationId xmlns:a16="http://schemas.microsoft.com/office/drawing/2014/main" id="{D8340441-695A-7D44-889F-93884C71FCDF}"/>
                  </a:ext>
                </a:extLst>
              </p:cNvPr>
              <p:cNvSpPr txBox="1"/>
              <p:nvPr/>
            </p:nvSpPr>
            <p:spPr>
              <a:xfrm>
                <a:off x="1005066" y="2047195"/>
                <a:ext cx="1149628" cy="400110"/>
              </a:xfrm>
              <a:prstGeom prst="rect">
                <a:avLst/>
              </a:prstGeom>
              <a:noFill/>
            </p:spPr>
            <p:txBody>
              <a:bodyPr wrap="square" rtlCol="0">
                <a:spAutoFit/>
              </a:bodyPr>
              <a:lstStyle/>
              <a:p>
                <a:r>
                  <a:rPr lang="en-US" sz="2000"/>
                  <a:t>Registers</a:t>
                </a:r>
              </a:p>
            </p:txBody>
          </p:sp>
          <p:sp>
            <p:nvSpPr>
              <p:cNvPr id="23" name="TextBox 22">
                <a:extLst>
                  <a:ext uri="{FF2B5EF4-FFF2-40B4-BE49-F238E27FC236}">
                    <a16:creationId xmlns:a16="http://schemas.microsoft.com/office/drawing/2014/main" id="{691DFC8F-8B5C-4140-ACC2-EDEE73639091}"/>
                  </a:ext>
                </a:extLst>
              </p:cNvPr>
              <p:cNvSpPr txBox="1"/>
              <p:nvPr/>
            </p:nvSpPr>
            <p:spPr>
              <a:xfrm>
                <a:off x="1005066" y="2417415"/>
                <a:ext cx="1149628" cy="400110"/>
              </a:xfrm>
              <a:prstGeom prst="rect">
                <a:avLst/>
              </a:prstGeom>
              <a:noFill/>
            </p:spPr>
            <p:txBody>
              <a:bodyPr wrap="square" rtlCol="0">
                <a:spAutoFit/>
              </a:bodyPr>
              <a:lstStyle/>
              <a:p>
                <a:r>
                  <a:rPr lang="en-US" sz="2000"/>
                  <a:t>Signal </a:t>
                </a:r>
                <a:r>
                  <a:rPr lang="en-US" altLang="zh-CN" sz="2000"/>
                  <a:t>....</a:t>
                </a:r>
                <a:endParaRPr lang="en-US" sz="2000"/>
              </a:p>
            </p:txBody>
          </p:sp>
          <p:sp>
            <p:nvSpPr>
              <p:cNvPr id="26" name="TextBox 25">
                <a:extLst>
                  <a:ext uri="{FF2B5EF4-FFF2-40B4-BE49-F238E27FC236}">
                    <a16:creationId xmlns:a16="http://schemas.microsoft.com/office/drawing/2014/main" id="{3239340A-1560-A047-9981-23F633AC6B49}"/>
                  </a:ext>
                </a:extLst>
              </p:cNvPr>
              <p:cNvSpPr txBox="1"/>
              <p:nvPr/>
            </p:nvSpPr>
            <p:spPr>
              <a:xfrm>
                <a:off x="1005066" y="1667420"/>
                <a:ext cx="1149628" cy="400110"/>
              </a:xfrm>
              <a:prstGeom prst="rect">
                <a:avLst/>
              </a:prstGeom>
              <a:noFill/>
            </p:spPr>
            <p:txBody>
              <a:bodyPr wrap="square" rtlCol="0">
                <a:spAutoFit/>
              </a:bodyPr>
              <a:lstStyle/>
              <a:p>
                <a:r>
                  <a:rPr lang="en-US" sz="2000"/>
                  <a:t>Memory</a:t>
                </a:r>
              </a:p>
            </p:txBody>
          </p:sp>
        </p:grpSp>
      </p:grpSp>
      <p:grpSp>
        <p:nvGrpSpPr>
          <p:cNvPr id="6" name="Group 5">
            <a:extLst>
              <a:ext uri="{FF2B5EF4-FFF2-40B4-BE49-F238E27FC236}">
                <a16:creationId xmlns:a16="http://schemas.microsoft.com/office/drawing/2014/main" id="{688F0666-881F-B047-B36B-38622D325168}"/>
              </a:ext>
            </a:extLst>
          </p:cNvPr>
          <p:cNvGrpSpPr/>
          <p:nvPr/>
        </p:nvGrpSpPr>
        <p:grpSpPr>
          <a:xfrm>
            <a:off x="490351" y="3386127"/>
            <a:ext cx="1905000" cy="1450137"/>
            <a:chOff x="877910" y="4534510"/>
            <a:chExt cx="1905000" cy="1450137"/>
          </a:xfrm>
        </p:grpSpPr>
        <p:pic>
          <p:nvPicPr>
            <p:cNvPr id="25" name="Picture 24">
              <a:extLst>
                <a:ext uri="{FF2B5EF4-FFF2-40B4-BE49-F238E27FC236}">
                  <a16:creationId xmlns:a16="http://schemas.microsoft.com/office/drawing/2014/main" id="{1ABAE699-6CF1-644C-99BA-E206002AF07C}"/>
                </a:ext>
              </a:extLst>
            </p:cNvPr>
            <p:cNvPicPr>
              <a:picLocks noChangeAspect="1"/>
            </p:cNvPicPr>
            <p:nvPr/>
          </p:nvPicPr>
          <p:blipFill>
            <a:blip r:embed="rId5"/>
            <a:stretch>
              <a:fillRect/>
            </a:stretch>
          </p:blipFill>
          <p:spPr>
            <a:xfrm rot="1014630">
              <a:off x="1160123" y="4534510"/>
              <a:ext cx="1031298" cy="1031298"/>
            </a:xfrm>
            <a:prstGeom prst="rect">
              <a:avLst/>
            </a:prstGeom>
          </p:spPr>
        </p:pic>
        <p:sp>
          <p:nvSpPr>
            <p:cNvPr id="14" name="TextBox 13">
              <a:extLst>
                <a:ext uri="{FF2B5EF4-FFF2-40B4-BE49-F238E27FC236}">
                  <a16:creationId xmlns:a16="http://schemas.microsoft.com/office/drawing/2014/main" id="{67F09B6F-27C3-DF4A-8765-33C85E4F9101}"/>
                </a:ext>
              </a:extLst>
            </p:cNvPr>
            <p:cNvSpPr txBox="1"/>
            <p:nvPr/>
          </p:nvSpPr>
          <p:spPr>
            <a:xfrm>
              <a:off x="877910" y="5584537"/>
              <a:ext cx="1905000" cy="400110"/>
            </a:xfrm>
            <a:prstGeom prst="rect">
              <a:avLst/>
            </a:prstGeom>
            <a:noFill/>
          </p:spPr>
          <p:txBody>
            <a:bodyPr wrap="square" rtlCol="0">
              <a:spAutoFit/>
            </a:bodyPr>
            <a:lstStyle/>
            <a:p>
              <a:r>
                <a:rPr lang="en-US" altLang="zh-CN" sz="2000"/>
                <a:t>Hardware</a:t>
              </a:r>
              <a:r>
                <a:rPr lang="zh-CN" altLang="en-US" sz="2000"/>
                <a:t> </a:t>
              </a:r>
              <a:r>
                <a:rPr lang="en-US" altLang="zh-CN" sz="2000"/>
                <a:t>Trace</a:t>
              </a:r>
              <a:endParaRPr lang="en-US" sz="2000"/>
            </a:p>
          </p:txBody>
        </p:sp>
      </p:grpSp>
      <p:grpSp>
        <p:nvGrpSpPr>
          <p:cNvPr id="21" name="Group 20">
            <a:extLst>
              <a:ext uri="{FF2B5EF4-FFF2-40B4-BE49-F238E27FC236}">
                <a16:creationId xmlns:a16="http://schemas.microsoft.com/office/drawing/2014/main" id="{571755C6-9253-9F4B-B00E-C35A78D378E7}"/>
              </a:ext>
            </a:extLst>
          </p:cNvPr>
          <p:cNvGrpSpPr/>
          <p:nvPr/>
        </p:nvGrpSpPr>
        <p:grpSpPr>
          <a:xfrm>
            <a:off x="3694510" y="4636209"/>
            <a:ext cx="1415302" cy="1806380"/>
            <a:chOff x="3823906" y="5132642"/>
            <a:chExt cx="1415302" cy="1806380"/>
          </a:xfrm>
        </p:grpSpPr>
        <p:pic>
          <p:nvPicPr>
            <p:cNvPr id="8" name="Picture 7">
              <a:extLst>
                <a:ext uri="{FF2B5EF4-FFF2-40B4-BE49-F238E27FC236}">
                  <a16:creationId xmlns:a16="http://schemas.microsoft.com/office/drawing/2014/main" id="{2477D225-B2DE-4145-8C07-A0A836DF32D3}"/>
                </a:ext>
              </a:extLst>
            </p:cNvPr>
            <p:cNvPicPr>
              <a:picLocks noChangeAspect="1"/>
            </p:cNvPicPr>
            <p:nvPr/>
          </p:nvPicPr>
          <p:blipFill>
            <a:blip r:embed="rId6"/>
            <a:stretch>
              <a:fillRect/>
            </a:stretch>
          </p:blipFill>
          <p:spPr>
            <a:xfrm>
              <a:off x="3829508" y="5132642"/>
              <a:ext cx="1409700" cy="1435100"/>
            </a:xfrm>
            <a:prstGeom prst="rect">
              <a:avLst/>
            </a:prstGeom>
          </p:spPr>
        </p:pic>
        <p:sp>
          <p:nvSpPr>
            <p:cNvPr id="16" name="TextBox 15">
              <a:extLst>
                <a:ext uri="{FF2B5EF4-FFF2-40B4-BE49-F238E27FC236}">
                  <a16:creationId xmlns:a16="http://schemas.microsoft.com/office/drawing/2014/main" id="{F31FADF7-BB49-8742-8A2A-58531B9260B0}"/>
                </a:ext>
              </a:extLst>
            </p:cNvPr>
            <p:cNvSpPr txBox="1"/>
            <p:nvPr/>
          </p:nvSpPr>
          <p:spPr>
            <a:xfrm>
              <a:off x="3823906" y="6538912"/>
              <a:ext cx="1409700" cy="400110"/>
            </a:xfrm>
            <a:prstGeom prst="rect">
              <a:avLst/>
            </a:prstGeom>
            <a:noFill/>
          </p:spPr>
          <p:txBody>
            <a:bodyPr wrap="square" rtlCol="0">
              <a:spAutoFit/>
            </a:bodyPr>
            <a:lstStyle/>
            <a:p>
              <a:r>
                <a:rPr lang="en-US" altLang="zh-CN" sz="2000"/>
                <a:t>Executable</a:t>
              </a:r>
              <a:endParaRPr lang="en-US" sz="2000"/>
            </a:p>
          </p:txBody>
        </p:sp>
      </p:grpSp>
      <p:grpSp>
        <p:nvGrpSpPr>
          <p:cNvPr id="29" name="Group 28">
            <a:extLst>
              <a:ext uri="{FF2B5EF4-FFF2-40B4-BE49-F238E27FC236}">
                <a16:creationId xmlns:a16="http://schemas.microsoft.com/office/drawing/2014/main" id="{77599315-2545-3648-8ADC-D15DA645018C}"/>
              </a:ext>
            </a:extLst>
          </p:cNvPr>
          <p:cNvGrpSpPr/>
          <p:nvPr/>
        </p:nvGrpSpPr>
        <p:grpSpPr>
          <a:xfrm>
            <a:off x="6594167" y="3240612"/>
            <a:ext cx="1831801" cy="2416576"/>
            <a:chOff x="6778799" y="3468765"/>
            <a:chExt cx="1831801" cy="2416576"/>
          </a:xfrm>
        </p:grpSpPr>
        <p:pic>
          <p:nvPicPr>
            <p:cNvPr id="24" name="Picture 23">
              <a:extLst>
                <a:ext uri="{FF2B5EF4-FFF2-40B4-BE49-F238E27FC236}">
                  <a16:creationId xmlns:a16="http://schemas.microsoft.com/office/drawing/2014/main" id="{DFF3414F-7A94-6A4F-8AB8-8F67280F4E8E}"/>
                </a:ext>
              </a:extLst>
            </p:cNvPr>
            <p:cNvPicPr>
              <a:picLocks noChangeAspect="1"/>
            </p:cNvPicPr>
            <p:nvPr/>
          </p:nvPicPr>
          <p:blipFill>
            <a:blip r:embed="rId7"/>
            <a:stretch>
              <a:fillRect/>
            </a:stretch>
          </p:blipFill>
          <p:spPr>
            <a:xfrm>
              <a:off x="6778799" y="3468765"/>
              <a:ext cx="1831801" cy="1831801"/>
            </a:xfrm>
            <a:prstGeom prst="rect">
              <a:avLst/>
            </a:prstGeom>
          </p:spPr>
        </p:pic>
        <p:sp>
          <p:nvSpPr>
            <p:cNvPr id="28" name="TextBox 27">
              <a:extLst>
                <a:ext uri="{FF2B5EF4-FFF2-40B4-BE49-F238E27FC236}">
                  <a16:creationId xmlns:a16="http://schemas.microsoft.com/office/drawing/2014/main" id="{0C31BE91-5FFB-DE41-B768-62CD3EBDA45D}"/>
                </a:ext>
              </a:extLst>
            </p:cNvPr>
            <p:cNvSpPr txBox="1"/>
            <p:nvPr/>
          </p:nvSpPr>
          <p:spPr>
            <a:xfrm>
              <a:off x="7071846" y="5300566"/>
              <a:ext cx="1245705" cy="584775"/>
            </a:xfrm>
            <a:prstGeom prst="rect">
              <a:avLst/>
            </a:prstGeom>
            <a:noFill/>
          </p:spPr>
          <p:txBody>
            <a:bodyPr wrap="square" rtlCol="0">
              <a:spAutoFit/>
            </a:bodyPr>
            <a:lstStyle/>
            <a:p>
              <a:r>
                <a:rPr lang="en-US" altLang="zh-CN" sz="3200"/>
                <a:t>POMP</a:t>
              </a:r>
              <a:endParaRPr lang="en-US" sz="3200"/>
            </a:p>
          </p:txBody>
        </p:sp>
      </p:grpSp>
      <p:cxnSp>
        <p:nvCxnSpPr>
          <p:cNvPr id="32" name="Curved Connector 31">
            <a:extLst>
              <a:ext uri="{FF2B5EF4-FFF2-40B4-BE49-F238E27FC236}">
                <a16:creationId xmlns:a16="http://schemas.microsoft.com/office/drawing/2014/main" id="{3D2723DE-6189-C543-9881-946D46F2F851}"/>
              </a:ext>
            </a:extLst>
          </p:cNvPr>
          <p:cNvCxnSpPr>
            <a:cxnSpLocks/>
            <a:stCxn id="22" idx="3"/>
            <a:endCxn id="20" idx="1"/>
          </p:cNvCxnSpPr>
          <p:nvPr/>
        </p:nvCxnSpPr>
        <p:spPr>
          <a:xfrm>
            <a:off x="1932827" y="1913227"/>
            <a:ext cx="1685299" cy="1110798"/>
          </a:xfrm>
          <a:prstGeom prst="curvedConnector3">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02790EF4-6818-7F40-B26B-7E662C6739D7}"/>
              </a:ext>
            </a:extLst>
          </p:cNvPr>
          <p:cNvCxnSpPr>
            <a:cxnSpLocks/>
            <a:stCxn id="25" idx="3"/>
            <a:endCxn id="20" idx="1"/>
          </p:cNvCxnSpPr>
          <p:nvPr/>
        </p:nvCxnSpPr>
        <p:spPr>
          <a:xfrm flipV="1">
            <a:off x="1781565" y="3024025"/>
            <a:ext cx="1836561" cy="1027742"/>
          </a:xfrm>
          <a:prstGeom prst="curvedConnector3">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EE2878AC-B4C8-D745-8B37-FBD5109A8CD9}"/>
              </a:ext>
            </a:extLst>
          </p:cNvPr>
          <p:cNvCxnSpPr>
            <a:stCxn id="20" idx="3"/>
            <a:endCxn id="24" idx="1"/>
          </p:cNvCxnSpPr>
          <p:nvPr/>
        </p:nvCxnSpPr>
        <p:spPr>
          <a:xfrm>
            <a:off x="5260358" y="3024025"/>
            <a:ext cx="1333809" cy="1132488"/>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63C98F41-1AC2-3049-85DE-9F5A53AF4E55}"/>
              </a:ext>
            </a:extLst>
          </p:cNvPr>
          <p:cNvCxnSpPr>
            <a:stCxn id="8" idx="3"/>
            <a:endCxn id="24" idx="1"/>
          </p:cNvCxnSpPr>
          <p:nvPr/>
        </p:nvCxnSpPr>
        <p:spPr>
          <a:xfrm flipV="1">
            <a:off x="5109812" y="4156513"/>
            <a:ext cx="1484355" cy="1197246"/>
          </a:xfrm>
          <a:prstGeom prst="curvedConnector3">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7165252-F73D-2849-8E1D-FCF1EE4470D7}"/>
              </a:ext>
            </a:extLst>
          </p:cNvPr>
          <p:cNvCxnSpPr>
            <a:cxnSpLocks/>
            <a:stCxn id="24" idx="3"/>
            <a:endCxn id="30" idx="1"/>
          </p:cNvCxnSpPr>
          <p:nvPr/>
        </p:nvCxnSpPr>
        <p:spPr>
          <a:xfrm>
            <a:off x="8425968" y="4156513"/>
            <a:ext cx="717947" cy="1470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FB51DED9-76F0-5E48-854A-044FDBC19E6F}"/>
              </a:ext>
            </a:extLst>
          </p:cNvPr>
          <p:cNvGrpSpPr/>
          <p:nvPr/>
        </p:nvGrpSpPr>
        <p:grpSpPr>
          <a:xfrm>
            <a:off x="9143915" y="3037826"/>
            <a:ext cx="2743200" cy="2792649"/>
            <a:chOff x="9432671" y="3037826"/>
            <a:chExt cx="2743200" cy="2792649"/>
          </a:xfrm>
        </p:grpSpPr>
        <p:sp>
          <p:nvSpPr>
            <p:cNvPr id="30" name="TextBox 29">
              <a:extLst>
                <a:ext uri="{FF2B5EF4-FFF2-40B4-BE49-F238E27FC236}">
                  <a16:creationId xmlns:a16="http://schemas.microsoft.com/office/drawing/2014/main" id="{2A2062B5-20A7-9946-BA2D-C269B51ABB6E}"/>
                </a:ext>
              </a:extLst>
            </p:cNvPr>
            <p:cNvSpPr txBox="1"/>
            <p:nvPr/>
          </p:nvSpPr>
          <p:spPr>
            <a:xfrm>
              <a:off x="9432671" y="3037826"/>
              <a:ext cx="2743200" cy="2266774"/>
            </a:xfrm>
            <a:prstGeom prst="rect">
              <a:avLst/>
            </a:prstGeom>
            <a:noFill/>
            <a:ln>
              <a:solidFill>
                <a:schemeClr val="tx1"/>
              </a:solidFill>
            </a:ln>
          </p:spPr>
          <p:txBody>
            <a:bodyPr wrap="square" rtlCol="0">
              <a:spAutoFit/>
            </a:bodyPr>
            <a:lstStyle/>
            <a:p>
              <a:pPr lvl="0">
                <a:lnSpc>
                  <a:spcPct val="160000"/>
                </a:lnSpc>
              </a:pPr>
              <a:r>
                <a:rPr lang="en-US">
                  <a:latin typeface="Avenir Next Condensed Medium" panose="020B0506020202020204" pitchFamily="34" charset="0"/>
                  <a:ea typeface="Calibri"/>
                  <a:cs typeface="Calibri"/>
                  <a:sym typeface="Calibri"/>
                </a:rPr>
                <a:t>A1: mov eax, [ebp+0x8]</a:t>
              </a:r>
            </a:p>
            <a:p>
              <a:pPr lvl="0">
                <a:lnSpc>
                  <a:spcPct val="160000"/>
                </a:lnSpc>
              </a:pPr>
              <a:r>
                <a:rPr lang="en-US">
                  <a:latin typeface="Avenir Next Condensed Medium" panose="020B0506020202020204" pitchFamily="34" charset="0"/>
                  <a:ea typeface="Calibri"/>
                  <a:cs typeface="Calibri"/>
                  <a:sym typeface="Calibri"/>
                </a:rPr>
                <a:t>A2: add eax, 0x4</a:t>
              </a:r>
            </a:p>
            <a:p>
              <a:pPr lvl="0">
                <a:lnSpc>
                  <a:spcPct val="160000"/>
                </a:lnSpc>
              </a:pPr>
              <a:r>
                <a:rPr lang="en-US">
                  <a:solidFill>
                    <a:srgbClr val="FF0000"/>
                  </a:solidFill>
                  <a:latin typeface="Avenir Next Condensed Medium" panose="020B0506020202020204" pitchFamily="34" charset="0"/>
                  <a:ea typeface="Calibri"/>
                  <a:cs typeface="Calibri"/>
                  <a:sym typeface="Calibri"/>
                </a:rPr>
                <a:t>A3: mov [eax], </a:t>
              </a:r>
              <a:r>
                <a:rPr lang="en-US" altLang="zh-Hans">
                  <a:solidFill>
                    <a:srgbClr val="FF0000"/>
                  </a:solidFill>
                  <a:latin typeface="Avenir Next Condensed Medium" panose="020B0506020202020204" pitchFamily="34" charset="0"/>
                  <a:ea typeface="Calibri"/>
                  <a:cs typeface="Calibri"/>
                  <a:sym typeface="Calibri"/>
                </a:rPr>
                <a:t>0x2</a:t>
              </a:r>
              <a:r>
                <a:rPr lang="en-US">
                  <a:solidFill>
                    <a:srgbClr val="FF0000"/>
                  </a:solidFill>
                  <a:latin typeface="Avenir Next Condensed Medium" panose="020B0506020202020204" pitchFamily="34" charset="0"/>
                  <a:ea typeface="Calibri"/>
                  <a:cs typeface="Calibri"/>
                  <a:sym typeface="Calibri"/>
                </a:rPr>
                <a:t>; </a:t>
              </a:r>
              <a:r>
                <a:rPr lang="en-US" altLang="zh-CN">
                  <a:solidFill>
                    <a:srgbClr val="FF0000"/>
                  </a:solidFill>
                  <a:latin typeface="Avenir Next Condensed Medium" panose="020B0506020202020204" pitchFamily="34" charset="0"/>
                  <a:ea typeface="Calibri"/>
                  <a:cs typeface="Calibri"/>
                  <a:sym typeface="Calibri"/>
                </a:rPr>
                <a:t>Root</a:t>
              </a:r>
              <a:r>
                <a:rPr lang="zh-CN" altLang="en-US">
                  <a:solidFill>
                    <a:srgbClr val="FF0000"/>
                  </a:solidFill>
                  <a:latin typeface="Avenir Next Condensed Medium" panose="020B0506020202020204" pitchFamily="34" charset="0"/>
                  <a:ea typeface="Calibri"/>
                  <a:cs typeface="Calibri"/>
                  <a:sym typeface="Calibri"/>
                </a:rPr>
                <a:t> </a:t>
              </a:r>
              <a:r>
                <a:rPr lang="en-US" altLang="zh-CN">
                  <a:solidFill>
                    <a:srgbClr val="FF0000"/>
                  </a:solidFill>
                  <a:latin typeface="Avenir Next Condensed Medium" panose="020B0506020202020204" pitchFamily="34" charset="0"/>
                  <a:ea typeface="Calibri"/>
                  <a:cs typeface="Calibri"/>
                  <a:sym typeface="Calibri"/>
                </a:rPr>
                <a:t>Cause</a:t>
              </a:r>
              <a:endParaRPr lang="en-US">
                <a:solidFill>
                  <a:srgbClr val="FF0000"/>
                </a:solidFill>
                <a:latin typeface="Avenir Next Condensed Medium" panose="020B0506020202020204" pitchFamily="34" charset="0"/>
                <a:ea typeface="Calibri"/>
                <a:cs typeface="Calibri"/>
                <a:sym typeface="Calibri"/>
              </a:endParaRPr>
            </a:p>
            <a:p>
              <a:pPr lvl="0">
                <a:lnSpc>
                  <a:spcPct val="160000"/>
                </a:lnSpc>
              </a:pPr>
              <a:r>
                <a:rPr lang="en-US">
                  <a:latin typeface="Avenir Next Condensed Medium" panose="020B0506020202020204" pitchFamily="34" charset="0"/>
                  <a:ea typeface="Calibri"/>
                  <a:cs typeface="Calibri"/>
                  <a:sym typeface="Calibri"/>
                </a:rPr>
                <a:t>A4: mov eax, 0x0</a:t>
              </a:r>
            </a:p>
            <a:p>
              <a:pPr lvl="0">
                <a:lnSpc>
                  <a:spcPct val="160000"/>
                </a:lnSpc>
              </a:pPr>
              <a:r>
                <a:rPr lang="en-US">
                  <a:latin typeface="Avenir Next Condensed Medium" panose="020B0506020202020204" pitchFamily="34" charset="0"/>
                  <a:ea typeface="Calibri"/>
                  <a:cs typeface="Calibri"/>
                  <a:sym typeface="Calibri"/>
                </a:rPr>
                <a:t>A5: pop </a:t>
              </a:r>
              <a:r>
                <a:rPr lang="en-US" err="1">
                  <a:latin typeface="Avenir Next Condensed Medium" panose="020B0506020202020204" pitchFamily="34" charset="0"/>
                  <a:ea typeface="Calibri"/>
                  <a:cs typeface="Calibri"/>
                  <a:sym typeface="Calibri"/>
                </a:rPr>
                <a:t>ebp</a:t>
              </a:r>
              <a:endParaRPr lang="en-US">
                <a:latin typeface="Avenir Next Condensed Medium" panose="020B0506020202020204" pitchFamily="34" charset="0"/>
                <a:ea typeface="Calibri"/>
                <a:cs typeface="Calibri"/>
                <a:sym typeface="Calibri"/>
              </a:endParaRPr>
            </a:p>
          </p:txBody>
        </p:sp>
        <p:sp>
          <p:nvSpPr>
            <p:cNvPr id="48" name="TextBox 47">
              <a:extLst>
                <a:ext uri="{FF2B5EF4-FFF2-40B4-BE49-F238E27FC236}">
                  <a16:creationId xmlns:a16="http://schemas.microsoft.com/office/drawing/2014/main" id="{DE06B0CE-A21D-AC41-B816-C3EDF59D6E62}"/>
                </a:ext>
              </a:extLst>
            </p:cNvPr>
            <p:cNvSpPr txBox="1"/>
            <p:nvPr/>
          </p:nvSpPr>
          <p:spPr>
            <a:xfrm>
              <a:off x="9573256" y="5461143"/>
              <a:ext cx="2462028" cy="369332"/>
            </a:xfrm>
            <a:prstGeom prst="rect">
              <a:avLst/>
            </a:prstGeom>
            <a:noFill/>
          </p:spPr>
          <p:txBody>
            <a:bodyPr wrap="square" rtlCol="0">
              <a:spAutoFit/>
            </a:bodyPr>
            <a:lstStyle/>
            <a:p>
              <a:r>
                <a:rPr lang="en-US" altLang="zh-CN"/>
                <a:t>Vulnerable</a:t>
              </a:r>
              <a:r>
                <a:rPr lang="zh-CN" altLang="en-US"/>
                <a:t> </a:t>
              </a:r>
              <a:r>
                <a:rPr lang="en-US" altLang="zh-CN"/>
                <a:t>Instructions</a:t>
              </a:r>
              <a:endParaRPr lang="en-US"/>
            </a:p>
          </p:txBody>
        </p:sp>
      </p:grpSp>
      <p:sp>
        <p:nvSpPr>
          <p:cNvPr id="55" name="Footer Placeholder 54">
            <a:extLst>
              <a:ext uri="{FF2B5EF4-FFF2-40B4-BE49-F238E27FC236}">
                <a16:creationId xmlns:a16="http://schemas.microsoft.com/office/drawing/2014/main" id="{85030549-BD21-664B-BB47-C958772630E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8560538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760"/>
            <a:ext cx="11234531" cy="1190356"/>
          </a:xfrm>
        </p:spPr>
        <p:txBody>
          <a:bodyPr>
            <a:noAutofit/>
          </a:bodyPr>
          <a:lstStyle/>
          <a:p>
            <a:r>
              <a:rPr lang="en-US" altLang="zh-CN"/>
              <a:t>H</a:t>
            </a:r>
            <a:r>
              <a:rPr lang="en-US"/>
              <a:t>ardware-enhanced</a:t>
            </a:r>
            <a:r>
              <a:rPr lang="zh-CN" altLang="en-US"/>
              <a:t> </a:t>
            </a:r>
            <a:r>
              <a:rPr lang="en-US" altLang="zh-CN"/>
              <a:t>C</a:t>
            </a:r>
            <a:r>
              <a:rPr lang="en-US"/>
              <a:t>ore dump</a:t>
            </a: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31</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CE737E3-69A6-204D-A8B6-27B5C3EA5245}"/>
              </a:ext>
            </a:extLst>
          </p:cNvPr>
          <p:cNvPicPr>
            <a:picLocks noChangeAspect="1"/>
          </p:cNvPicPr>
          <p:nvPr/>
        </p:nvPicPr>
        <p:blipFill>
          <a:blip r:embed="rId3"/>
          <a:stretch>
            <a:fillRect/>
          </a:stretch>
        </p:blipFill>
        <p:spPr>
          <a:xfrm>
            <a:off x="9702382" y="1472028"/>
            <a:ext cx="2248229" cy="2248229"/>
          </a:xfrm>
          <a:prstGeom prst="rect">
            <a:avLst/>
          </a:prstGeom>
        </p:spPr>
      </p:pic>
      <p:sp>
        <p:nvSpPr>
          <p:cNvPr id="7" name="Rounded Rectangle 6">
            <a:extLst>
              <a:ext uri="{FF2B5EF4-FFF2-40B4-BE49-F238E27FC236}">
                <a16:creationId xmlns:a16="http://schemas.microsoft.com/office/drawing/2014/main" id="{5D73A08B-13CB-DF47-B954-6E2FA0BD4D15}"/>
              </a:ext>
            </a:extLst>
          </p:cNvPr>
          <p:cNvSpPr/>
          <p:nvPr/>
        </p:nvSpPr>
        <p:spPr>
          <a:xfrm>
            <a:off x="838199" y="1919000"/>
            <a:ext cx="8853607" cy="1354287"/>
          </a:xfrm>
          <a:prstGeom prst="roundRect">
            <a:avLst/>
          </a:prstGeom>
          <a:solidFill>
            <a:schemeClr val="accent5">
              <a:lumMod val="40000"/>
              <a:lumOff val="60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i="1">
                <a:solidFill>
                  <a:schemeClr val="tx1"/>
                </a:solidFill>
              </a:rPr>
              <a:t>Intel Processor Tracing </a:t>
            </a:r>
            <a:r>
              <a:rPr lang="en-US" altLang="zh-CN" sz="2400" i="1">
                <a:solidFill>
                  <a:schemeClr val="tx1"/>
                </a:solidFill>
              </a:rPr>
              <a:t>is</a:t>
            </a:r>
            <a:r>
              <a:rPr lang="zh-CN" altLang="en-US" sz="2400" i="1">
                <a:solidFill>
                  <a:schemeClr val="tx1"/>
                </a:solidFill>
              </a:rPr>
              <a:t> </a:t>
            </a:r>
            <a:r>
              <a:rPr lang="en-US" altLang="zh-CN" sz="2400" i="1">
                <a:solidFill>
                  <a:schemeClr val="tx1"/>
                </a:solidFill>
              </a:rPr>
              <a:t>a</a:t>
            </a:r>
            <a:r>
              <a:rPr lang="zh-CN" altLang="en-US" sz="2400" i="1">
                <a:solidFill>
                  <a:schemeClr val="tx1"/>
                </a:solidFill>
              </a:rPr>
              <a:t> </a:t>
            </a:r>
            <a:r>
              <a:rPr lang="en-US" altLang="zh-CN" sz="2400" i="1">
                <a:solidFill>
                  <a:schemeClr val="tx1"/>
                </a:solidFill>
              </a:rPr>
              <a:t>hardware</a:t>
            </a:r>
            <a:r>
              <a:rPr lang="zh-CN" altLang="en-US" sz="2400" i="1">
                <a:solidFill>
                  <a:schemeClr val="tx1"/>
                </a:solidFill>
              </a:rPr>
              <a:t> </a:t>
            </a:r>
            <a:r>
              <a:rPr lang="en-US" altLang="zh-CN" sz="2400" i="1">
                <a:solidFill>
                  <a:schemeClr val="tx1"/>
                </a:solidFill>
              </a:rPr>
              <a:t>feature</a:t>
            </a:r>
            <a:r>
              <a:rPr lang="zh-CN" altLang="en-US" sz="2400" i="1">
                <a:solidFill>
                  <a:schemeClr val="tx1"/>
                </a:solidFill>
              </a:rPr>
              <a:t> </a:t>
            </a:r>
            <a:r>
              <a:rPr lang="en-US" altLang="zh-CN" sz="2400" i="1">
                <a:solidFill>
                  <a:schemeClr val="tx1"/>
                </a:solidFill>
              </a:rPr>
              <a:t>in</a:t>
            </a:r>
            <a:r>
              <a:rPr lang="zh-CN" altLang="en-US" sz="2400" i="1">
                <a:solidFill>
                  <a:schemeClr val="tx1"/>
                </a:solidFill>
              </a:rPr>
              <a:t> </a:t>
            </a:r>
            <a:r>
              <a:rPr lang="en-US" altLang="zh-CN" sz="2400" i="1">
                <a:solidFill>
                  <a:schemeClr val="tx1"/>
                </a:solidFill>
              </a:rPr>
              <a:t>the</a:t>
            </a:r>
            <a:r>
              <a:rPr lang="zh-CN" altLang="en-US" sz="2400" i="1">
                <a:solidFill>
                  <a:schemeClr val="tx1"/>
                </a:solidFill>
              </a:rPr>
              <a:t> </a:t>
            </a:r>
            <a:r>
              <a:rPr lang="en-US" altLang="zh-CN" sz="2400" i="1">
                <a:solidFill>
                  <a:schemeClr val="tx1"/>
                </a:solidFill>
              </a:rPr>
              <a:t>new</a:t>
            </a:r>
            <a:r>
              <a:rPr lang="zh-CN" altLang="en-US" sz="2400" i="1">
                <a:solidFill>
                  <a:schemeClr val="tx1"/>
                </a:solidFill>
              </a:rPr>
              <a:t> </a:t>
            </a:r>
            <a:r>
              <a:rPr lang="en-US" altLang="zh-CN" sz="2400" i="1">
                <a:solidFill>
                  <a:schemeClr val="tx1"/>
                </a:solidFill>
              </a:rPr>
              <a:t>generations</a:t>
            </a:r>
            <a:r>
              <a:rPr lang="zh-CN" altLang="en-US" sz="2400" i="1">
                <a:solidFill>
                  <a:schemeClr val="tx1"/>
                </a:solidFill>
              </a:rPr>
              <a:t> </a:t>
            </a:r>
            <a:r>
              <a:rPr lang="en-US" altLang="zh-CN" sz="2400" i="1">
                <a:solidFill>
                  <a:schemeClr val="tx1"/>
                </a:solidFill>
              </a:rPr>
              <a:t>of</a:t>
            </a:r>
            <a:r>
              <a:rPr lang="zh-CN" altLang="en-US" sz="2400" i="1">
                <a:solidFill>
                  <a:schemeClr val="tx1"/>
                </a:solidFill>
              </a:rPr>
              <a:t> </a:t>
            </a:r>
            <a:r>
              <a:rPr lang="en-US" altLang="zh-CN" sz="2400" i="1">
                <a:solidFill>
                  <a:schemeClr val="tx1"/>
                </a:solidFill>
              </a:rPr>
              <a:t>Intel</a:t>
            </a:r>
            <a:r>
              <a:rPr lang="zh-CN" altLang="en-US" sz="2400" i="1">
                <a:solidFill>
                  <a:schemeClr val="tx1"/>
                </a:solidFill>
              </a:rPr>
              <a:t> </a:t>
            </a:r>
            <a:r>
              <a:rPr lang="en-US" altLang="zh-CN" sz="2400" i="1">
                <a:solidFill>
                  <a:schemeClr val="tx1"/>
                </a:solidFill>
              </a:rPr>
              <a:t>processors,</a:t>
            </a:r>
            <a:r>
              <a:rPr lang="zh-CN" altLang="en-US" sz="2400" i="1">
                <a:solidFill>
                  <a:schemeClr val="tx1"/>
                </a:solidFill>
              </a:rPr>
              <a:t> </a:t>
            </a:r>
            <a:r>
              <a:rPr lang="en-US" altLang="zh-CN" sz="2400" i="1">
                <a:solidFill>
                  <a:schemeClr val="tx1"/>
                </a:solidFill>
              </a:rPr>
              <a:t>which</a:t>
            </a:r>
            <a:r>
              <a:rPr lang="zh-CN" altLang="en-US" sz="2400" i="1">
                <a:solidFill>
                  <a:schemeClr val="tx1"/>
                </a:solidFill>
              </a:rPr>
              <a:t> </a:t>
            </a:r>
            <a:r>
              <a:rPr lang="en-US" sz="2400">
                <a:solidFill>
                  <a:schemeClr val="tx1"/>
                </a:solidFill>
              </a:rPr>
              <a:t>enables security analysts or software developers to </a:t>
            </a:r>
            <a:r>
              <a:rPr lang="en-US" sz="2400" i="1">
                <a:solidFill>
                  <a:srgbClr val="FF8488"/>
                </a:solidFill>
              </a:rPr>
              <a:t>trace program execution with nearly no overhead</a:t>
            </a:r>
          </a:p>
        </p:txBody>
      </p:sp>
      <p:grpSp>
        <p:nvGrpSpPr>
          <p:cNvPr id="15" name="Group 14">
            <a:extLst>
              <a:ext uri="{FF2B5EF4-FFF2-40B4-BE49-F238E27FC236}">
                <a16:creationId xmlns:a16="http://schemas.microsoft.com/office/drawing/2014/main" id="{161BE514-482B-C949-870C-0F1DCB9238CA}"/>
              </a:ext>
            </a:extLst>
          </p:cNvPr>
          <p:cNvGrpSpPr/>
          <p:nvPr/>
        </p:nvGrpSpPr>
        <p:grpSpPr>
          <a:xfrm>
            <a:off x="9786308" y="3961018"/>
            <a:ext cx="2059224" cy="1977139"/>
            <a:chOff x="9945527" y="2809802"/>
            <a:chExt cx="2052193" cy="2052192"/>
          </a:xfrm>
        </p:grpSpPr>
        <p:grpSp>
          <p:nvGrpSpPr>
            <p:cNvPr id="21" name="Group 20">
              <a:extLst>
                <a:ext uri="{FF2B5EF4-FFF2-40B4-BE49-F238E27FC236}">
                  <a16:creationId xmlns:a16="http://schemas.microsoft.com/office/drawing/2014/main" id="{D82772D4-5E75-144D-AA0C-D7A4EB108AC6}"/>
                </a:ext>
              </a:extLst>
            </p:cNvPr>
            <p:cNvGrpSpPr/>
            <p:nvPr/>
          </p:nvGrpSpPr>
          <p:grpSpPr>
            <a:xfrm>
              <a:off x="9945527" y="2809802"/>
              <a:ext cx="2052193" cy="2052192"/>
              <a:chOff x="9945527" y="2809802"/>
              <a:chExt cx="2052193" cy="2052192"/>
            </a:xfrm>
          </p:grpSpPr>
          <p:pic>
            <p:nvPicPr>
              <p:cNvPr id="25" name="Picture 24">
                <a:extLst>
                  <a:ext uri="{FF2B5EF4-FFF2-40B4-BE49-F238E27FC236}">
                    <a16:creationId xmlns:a16="http://schemas.microsoft.com/office/drawing/2014/main" id="{96529304-1AEC-D548-B7CD-C41E8F6B61B0}"/>
                  </a:ext>
                </a:extLst>
              </p:cNvPr>
              <p:cNvPicPr>
                <a:picLocks noChangeAspect="1"/>
              </p:cNvPicPr>
              <p:nvPr/>
            </p:nvPicPr>
            <p:blipFill>
              <a:blip r:embed="rId4"/>
              <a:stretch>
                <a:fillRect/>
              </a:stretch>
            </p:blipFill>
            <p:spPr>
              <a:xfrm>
                <a:off x="9945527" y="2809802"/>
                <a:ext cx="2052193" cy="2052192"/>
              </a:xfrm>
              <a:prstGeom prst="rect">
                <a:avLst/>
              </a:prstGeom>
            </p:spPr>
          </p:pic>
          <p:sp>
            <p:nvSpPr>
              <p:cNvPr id="26" name="TextBox 25">
                <a:extLst>
                  <a:ext uri="{FF2B5EF4-FFF2-40B4-BE49-F238E27FC236}">
                    <a16:creationId xmlns:a16="http://schemas.microsoft.com/office/drawing/2014/main" id="{55D615B0-E80D-E841-A4D3-4DB270049365}"/>
                  </a:ext>
                </a:extLst>
              </p:cNvPr>
              <p:cNvSpPr txBox="1"/>
              <p:nvPr/>
            </p:nvSpPr>
            <p:spPr>
              <a:xfrm>
                <a:off x="10163852" y="3972792"/>
                <a:ext cx="1636625" cy="415298"/>
              </a:xfrm>
              <a:prstGeom prst="rect">
                <a:avLst/>
              </a:prstGeom>
              <a:noFill/>
            </p:spPr>
            <p:txBody>
              <a:bodyPr wrap="square" rtlCol="0">
                <a:spAutoFit/>
              </a:bodyPr>
              <a:lstStyle/>
              <a:p>
                <a:r>
                  <a:rPr lang="en-US" altLang="zh-CN" sz="2000">
                    <a:solidFill>
                      <a:srgbClr val="FF0000"/>
                    </a:solidFill>
                    <a:latin typeface="Avenir Next Condensed Medium" panose="020B0506020202020204" pitchFamily="34" charset="0"/>
                  </a:rPr>
                  <a:t>Hardware</a:t>
                </a:r>
                <a:r>
                  <a:rPr lang="zh-CN" altLang="en-US" sz="2000">
                    <a:solidFill>
                      <a:srgbClr val="FF0000"/>
                    </a:solidFill>
                    <a:latin typeface="Avenir Next Condensed Medium" panose="020B0506020202020204" pitchFamily="34" charset="0"/>
                  </a:rPr>
                  <a:t> </a:t>
                </a:r>
                <a:r>
                  <a:rPr lang="en-US" sz="2000">
                    <a:solidFill>
                      <a:srgbClr val="FF0000"/>
                    </a:solidFill>
                    <a:latin typeface="Avenir Next Condensed Medium" panose="020B0506020202020204" pitchFamily="34" charset="0"/>
                  </a:rPr>
                  <a:t>Trace</a:t>
                </a:r>
              </a:p>
            </p:txBody>
          </p:sp>
        </p:grpSp>
        <p:sp>
          <p:nvSpPr>
            <p:cNvPr id="22" name="TextBox 21">
              <a:extLst>
                <a:ext uri="{FF2B5EF4-FFF2-40B4-BE49-F238E27FC236}">
                  <a16:creationId xmlns:a16="http://schemas.microsoft.com/office/drawing/2014/main" id="{17A37EFB-BC35-4544-B135-F30CF45FC51C}"/>
                </a:ext>
              </a:extLst>
            </p:cNvPr>
            <p:cNvSpPr txBox="1"/>
            <p:nvPr/>
          </p:nvSpPr>
          <p:spPr>
            <a:xfrm>
              <a:off x="10360141" y="3102540"/>
              <a:ext cx="1222964" cy="440410"/>
            </a:xfrm>
            <a:prstGeom prst="rect">
              <a:avLst/>
            </a:prstGeom>
            <a:noFill/>
          </p:spPr>
          <p:txBody>
            <a:bodyPr wrap="square" rtlCol="0">
              <a:spAutoFit/>
            </a:bodyPr>
            <a:lstStyle/>
            <a:p>
              <a:r>
                <a:rPr lang="en-US" sz="2000"/>
                <a:t>Memory</a:t>
              </a:r>
            </a:p>
          </p:txBody>
        </p:sp>
        <p:sp>
          <p:nvSpPr>
            <p:cNvPr id="23" name="TextBox 22">
              <a:extLst>
                <a:ext uri="{FF2B5EF4-FFF2-40B4-BE49-F238E27FC236}">
                  <a16:creationId xmlns:a16="http://schemas.microsoft.com/office/drawing/2014/main" id="{4ABD816E-20BD-C343-B397-8693D7824AA6}"/>
                </a:ext>
              </a:extLst>
            </p:cNvPr>
            <p:cNvSpPr txBox="1"/>
            <p:nvPr/>
          </p:nvSpPr>
          <p:spPr>
            <a:xfrm>
              <a:off x="10360143" y="3544233"/>
              <a:ext cx="1222962" cy="440410"/>
            </a:xfrm>
            <a:prstGeom prst="rect">
              <a:avLst/>
            </a:prstGeom>
            <a:noFill/>
          </p:spPr>
          <p:txBody>
            <a:bodyPr wrap="square" rtlCol="0">
              <a:spAutoFit/>
            </a:bodyPr>
            <a:lstStyle/>
            <a:p>
              <a:r>
                <a:rPr lang="en-US" sz="2000"/>
                <a:t>Registers</a:t>
              </a:r>
            </a:p>
          </p:txBody>
        </p:sp>
        <p:sp>
          <p:nvSpPr>
            <p:cNvPr id="24" name="TextBox 23">
              <a:extLst>
                <a:ext uri="{FF2B5EF4-FFF2-40B4-BE49-F238E27FC236}">
                  <a16:creationId xmlns:a16="http://schemas.microsoft.com/office/drawing/2014/main" id="{35B7FD20-6F0E-1D46-9D10-C1F0D17D6030}"/>
                </a:ext>
              </a:extLst>
            </p:cNvPr>
            <p:cNvSpPr txBox="1"/>
            <p:nvPr/>
          </p:nvSpPr>
          <p:spPr>
            <a:xfrm>
              <a:off x="10360141" y="4404983"/>
              <a:ext cx="1244046" cy="400110"/>
            </a:xfrm>
            <a:prstGeom prst="rect">
              <a:avLst/>
            </a:prstGeom>
            <a:noFill/>
          </p:spPr>
          <p:txBody>
            <a:bodyPr wrap="square" rtlCol="0">
              <a:spAutoFit/>
            </a:bodyPr>
            <a:lstStyle/>
            <a:p>
              <a:r>
                <a:rPr lang="en-US" sz="2000"/>
                <a:t>Signal </a:t>
              </a:r>
              <a:r>
                <a:rPr lang="en-US" altLang="zh-CN" sz="2000"/>
                <a:t>..</a:t>
              </a:r>
              <a:r>
                <a:rPr lang="en-US" sz="2000"/>
                <a:t>.</a:t>
              </a:r>
            </a:p>
          </p:txBody>
        </p:sp>
      </p:grpSp>
      <p:sp>
        <p:nvSpPr>
          <p:cNvPr id="27" name="Rounded Rectangle 26">
            <a:extLst>
              <a:ext uri="{FF2B5EF4-FFF2-40B4-BE49-F238E27FC236}">
                <a16:creationId xmlns:a16="http://schemas.microsoft.com/office/drawing/2014/main" id="{AF2453E4-66BD-4341-AB36-333A3EFBBC3C}"/>
              </a:ext>
            </a:extLst>
          </p:cNvPr>
          <p:cNvSpPr/>
          <p:nvPr/>
        </p:nvSpPr>
        <p:spPr>
          <a:xfrm>
            <a:off x="823164" y="4065411"/>
            <a:ext cx="8853607" cy="1768351"/>
          </a:xfrm>
          <a:prstGeom prst="roundRect">
            <a:avLst/>
          </a:prstGeom>
          <a:solidFill>
            <a:schemeClr val="accent5">
              <a:lumMod val="40000"/>
              <a:lumOff val="60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a:solidFill>
                  <a:srgbClr val="FF8488"/>
                </a:solidFill>
              </a:rPr>
              <a:t>Core</a:t>
            </a:r>
            <a:r>
              <a:rPr lang="zh-CN" altLang="en-US" sz="2400">
                <a:solidFill>
                  <a:srgbClr val="FF8488"/>
                </a:solidFill>
              </a:rPr>
              <a:t> </a:t>
            </a:r>
            <a:r>
              <a:rPr lang="en-US" altLang="zh-CN" sz="2400">
                <a:solidFill>
                  <a:srgbClr val="FF8488"/>
                </a:solidFill>
              </a:rPr>
              <a:t>dump</a:t>
            </a:r>
            <a:r>
              <a:rPr lang="zh-CN" altLang="en-US" sz="2400">
                <a:solidFill>
                  <a:srgbClr val="FF8488"/>
                </a:solidFill>
              </a:rPr>
              <a:t>  </a:t>
            </a:r>
            <a:r>
              <a:rPr lang="en-US" altLang="zh-CN" sz="2400">
                <a:solidFill>
                  <a:srgbClr val="FF8488"/>
                </a:solidFill>
              </a:rPr>
              <a:t>+</a:t>
            </a:r>
            <a:r>
              <a:rPr lang="zh-CN" altLang="en-US" sz="2400">
                <a:solidFill>
                  <a:srgbClr val="FF8488"/>
                </a:solidFill>
              </a:rPr>
              <a:t> </a:t>
            </a:r>
            <a:r>
              <a:rPr lang="en-US" altLang="zh-CN" sz="2400">
                <a:solidFill>
                  <a:srgbClr val="FF8488"/>
                </a:solidFill>
              </a:rPr>
              <a:t>Hardware</a:t>
            </a:r>
            <a:r>
              <a:rPr lang="zh-CN" altLang="en-US" sz="2400">
                <a:solidFill>
                  <a:srgbClr val="FF8488"/>
                </a:solidFill>
              </a:rPr>
              <a:t> </a:t>
            </a:r>
            <a:r>
              <a:rPr lang="en-US" altLang="zh-CN" sz="2400">
                <a:solidFill>
                  <a:srgbClr val="FF8488"/>
                </a:solidFill>
              </a:rPr>
              <a:t>trace</a:t>
            </a:r>
            <a:r>
              <a:rPr lang="zh-CN" altLang="en-US" sz="2400">
                <a:solidFill>
                  <a:srgbClr val="FF8488"/>
                </a:solidFill>
              </a:rPr>
              <a:t> </a:t>
            </a:r>
            <a:r>
              <a:rPr lang="en-US" altLang="zh-CN" sz="2400">
                <a:solidFill>
                  <a:srgbClr val="FF8488"/>
                </a:solidFill>
              </a:rPr>
              <a:t>=</a:t>
            </a:r>
            <a:r>
              <a:rPr lang="zh-CN" altLang="en-US" sz="2400">
                <a:solidFill>
                  <a:srgbClr val="FF8488"/>
                </a:solidFill>
              </a:rPr>
              <a:t> </a:t>
            </a:r>
            <a:r>
              <a:rPr lang="en-US" altLang="zh-CN" sz="2400" b="1" i="1">
                <a:solidFill>
                  <a:srgbClr val="FF8488"/>
                </a:solidFill>
              </a:rPr>
              <a:t>Hardware-enhanced</a:t>
            </a:r>
            <a:r>
              <a:rPr lang="zh-CN" altLang="en-US" sz="2400" b="1" i="1">
                <a:solidFill>
                  <a:srgbClr val="FF8488"/>
                </a:solidFill>
              </a:rPr>
              <a:t> </a:t>
            </a:r>
            <a:r>
              <a:rPr lang="en-US" altLang="zh-CN" sz="2400" b="1" i="1">
                <a:solidFill>
                  <a:srgbClr val="FF8488"/>
                </a:solidFill>
              </a:rPr>
              <a:t>Core</a:t>
            </a:r>
            <a:r>
              <a:rPr lang="zh-CN" altLang="en-US" sz="2400" b="1" i="1">
                <a:solidFill>
                  <a:srgbClr val="FF8488"/>
                </a:solidFill>
              </a:rPr>
              <a:t> </a:t>
            </a:r>
            <a:r>
              <a:rPr lang="en-US" altLang="zh-CN" sz="2400" b="1" i="1">
                <a:solidFill>
                  <a:srgbClr val="FF8488"/>
                </a:solidFill>
              </a:rPr>
              <a:t>dump</a:t>
            </a:r>
            <a:endParaRPr lang="en-US" altLang="zh-CN" sz="2400">
              <a:solidFill>
                <a:srgbClr val="FF8488"/>
              </a:solidFill>
            </a:endParaRPr>
          </a:p>
          <a:p>
            <a:endParaRPr lang="en-US" altLang="zh-CN" sz="2400">
              <a:solidFill>
                <a:schemeClr val="tx1"/>
              </a:solidFill>
            </a:endParaRPr>
          </a:p>
          <a:p>
            <a:r>
              <a:rPr lang="en-US" altLang="zh-CN" sz="2400">
                <a:solidFill>
                  <a:schemeClr val="tx1"/>
                </a:solidFill>
              </a:rPr>
              <a:t>It</a:t>
            </a:r>
            <a:r>
              <a:rPr lang="zh-CN" altLang="en-US" sz="2400">
                <a:solidFill>
                  <a:schemeClr val="tx1"/>
                </a:solidFill>
              </a:rPr>
              <a:t> </a:t>
            </a:r>
            <a:r>
              <a:rPr lang="en-US" sz="2400">
                <a:solidFill>
                  <a:schemeClr val="tx1"/>
                </a:solidFill>
              </a:rPr>
              <a:t>unveils not only </a:t>
            </a:r>
            <a:r>
              <a:rPr lang="en-US" sz="2400">
                <a:solidFill>
                  <a:srgbClr val="FF8488"/>
                </a:solidFill>
              </a:rPr>
              <a:t>a crashing state</a:t>
            </a:r>
            <a:r>
              <a:rPr lang="en-US" sz="2400">
                <a:solidFill>
                  <a:schemeClr val="tx1"/>
                </a:solidFill>
              </a:rPr>
              <a:t> but more importantly captures </a:t>
            </a:r>
            <a:r>
              <a:rPr lang="en-US" sz="2400" i="1">
                <a:solidFill>
                  <a:srgbClr val="FF8488"/>
                </a:solidFill>
              </a:rPr>
              <a:t>the control flow </a:t>
            </a:r>
            <a:r>
              <a:rPr lang="en-US" sz="2400">
                <a:solidFill>
                  <a:schemeClr val="tx1"/>
                </a:solidFill>
              </a:rPr>
              <a:t>a crashing program follows</a:t>
            </a:r>
          </a:p>
        </p:txBody>
      </p:sp>
      <p:sp>
        <p:nvSpPr>
          <p:cNvPr id="11" name="Footer Placeholder 10">
            <a:extLst>
              <a:ext uri="{FF2B5EF4-FFF2-40B4-BE49-F238E27FC236}">
                <a16:creationId xmlns:a16="http://schemas.microsoft.com/office/drawing/2014/main" id="{38777BB2-221B-BA45-969A-3CE0052C20D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876533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EC2A-CB71-BA48-8E8D-ED1B00FA90AA}"/>
              </a:ext>
            </a:extLst>
          </p:cNvPr>
          <p:cNvSpPr>
            <a:spLocks noGrp="1"/>
          </p:cNvSpPr>
          <p:nvPr>
            <p:ph type="title"/>
          </p:nvPr>
        </p:nvSpPr>
        <p:spPr/>
        <p:txBody>
          <a:bodyPr/>
          <a:lstStyle/>
          <a:p>
            <a:r>
              <a:rPr lang="en-US" altLang="zh-CN"/>
              <a:t>D</a:t>
            </a:r>
            <a:r>
              <a:rPr lang="en-US"/>
              <a:t>ata </a:t>
            </a:r>
            <a:r>
              <a:rPr lang="en-US" altLang="zh-CN"/>
              <a:t>F</a:t>
            </a:r>
            <a:r>
              <a:rPr lang="en-US"/>
              <a:t>low</a:t>
            </a:r>
            <a:r>
              <a:rPr lang="zh-CN" altLang="en-US"/>
              <a:t> </a:t>
            </a:r>
            <a:r>
              <a:rPr lang="en-US" altLang="zh-CN"/>
              <a:t>Construction</a:t>
            </a:r>
            <a:endParaRPr lang="en-US">
              <a:latin typeface="Avenir Next Condensed" panose="020B0506020202020204" pitchFamily="34" charset="0"/>
            </a:endParaRPr>
          </a:p>
        </p:txBody>
      </p:sp>
      <p:sp>
        <p:nvSpPr>
          <p:cNvPr id="3" name="Content Placeholder 2">
            <a:extLst>
              <a:ext uri="{FF2B5EF4-FFF2-40B4-BE49-F238E27FC236}">
                <a16:creationId xmlns:a16="http://schemas.microsoft.com/office/drawing/2014/main" id="{F920A66C-B789-C24B-BFB6-B9F56168BA2C}"/>
              </a:ext>
            </a:extLst>
          </p:cNvPr>
          <p:cNvSpPr>
            <a:spLocks noGrp="1"/>
          </p:cNvSpPr>
          <p:nvPr>
            <p:ph idx="1"/>
          </p:nvPr>
        </p:nvSpPr>
        <p:spPr>
          <a:xfrm>
            <a:off x="838200" y="1713275"/>
            <a:ext cx="10515600" cy="1385867"/>
          </a:xfrm>
        </p:spPr>
        <p:txBody>
          <a:bodyPr/>
          <a:lstStyle/>
          <a:p>
            <a:r>
              <a:rPr lang="en-US">
                <a:latin typeface="Avenir Next Condensed" panose="020B0506020202020204" pitchFamily="34" charset="0"/>
              </a:rPr>
              <a:t>Reverse Execution</a:t>
            </a:r>
          </a:p>
          <a:p>
            <a:pPr lvl="1"/>
            <a:r>
              <a:rPr lang="en-US">
                <a:latin typeface="Avenir Next Condensed" panose="020B0506020202020204" pitchFamily="34" charset="0"/>
              </a:rPr>
              <a:t>Reversely execute the crashing trace starting from the crash site</a:t>
            </a:r>
          </a:p>
          <a:p>
            <a:pPr lvl="1"/>
            <a:r>
              <a:rPr lang="en-US">
                <a:latin typeface="Avenir Next Condensed" panose="020B0506020202020204" pitchFamily="34" charset="0"/>
              </a:rPr>
              <a:t>Reconstruct the data flow that a program followed prior to its crash</a:t>
            </a:r>
          </a:p>
        </p:txBody>
      </p:sp>
      <p:sp>
        <p:nvSpPr>
          <p:cNvPr id="4" name="Slide Number Placeholder 3">
            <a:extLst>
              <a:ext uri="{FF2B5EF4-FFF2-40B4-BE49-F238E27FC236}">
                <a16:creationId xmlns:a16="http://schemas.microsoft.com/office/drawing/2014/main" id="{93F5D5A4-D78F-6A41-8141-7A14E9506884}"/>
              </a:ext>
            </a:extLst>
          </p:cNvPr>
          <p:cNvSpPr>
            <a:spLocks noGrp="1"/>
          </p:cNvSpPr>
          <p:nvPr>
            <p:ph type="sldNum" sz="quarter" idx="12"/>
          </p:nvPr>
        </p:nvSpPr>
        <p:spPr/>
        <p:txBody>
          <a:bodyPr/>
          <a:lstStyle/>
          <a:p>
            <a:fld id="{079CB688-378F-4534-BFFE-AF122467FDB7}" type="slidenum">
              <a:rPr lang="zh-CN" altLang="en-US" smtClean="0"/>
              <a:t>32</a:t>
            </a:fld>
            <a:endParaRPr lang="zh-CN" altLang="en-US"/>
          </a:p>
        </p:txBody>
      </p:sp>
      <p:sp>
        <p:nvSpPr>
          <p:cNvPr id="5" name="Rectangle 4">
            <a:extLst>
              <a:ext uri="{FF2B5EF4-FFF2-40B4-BE49-F238E27FC236}">
                <a16:creationId xmlns:a16="http://schemas.microsoft.com/office/drawing/2014/main" id="{8648CA26-3EDE-CB4F-8E70-F3D8EBEDA4B3}"/>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screenshot of a cell phone&#10;&#10;Description automatically generated">
            <a:extLst>
              <a:ext uri="{FF2B5EF4-FFF2-40B4-BE49-F238E27FC236}">
                <a16:creationId xmlns:a16="http://schemas.microsoft.com/office/drawing/2014/main" id="{50068B9D-D995-5747-BE23-CAA8866243C4}"/>
              </a:ext>
            </a:extLst>
          </p:cNvPr>
          <p:cNvPicPr>
            <a:picLocks noChangeAspect="1"/>
          </p:cNvPicPr>
          <p:nvPr/>
        </p:nvPicPr>
        <p:blipFill>
          <a:blip r:embed="rId3"/>
          <a:stretch>
            <a:fillRect/>
          </a:stretch>
        </p:blipFill>
        <p:spPr>
          <a:xfrm>
            <a:off x="2490653" y="3163955"/>
            <a:ext cx="1825839" cy="2547159"/>
          </a:xfrm>
          <a:prstGeom prst="rect">
            <a:avLst/>
          </a:prstGeom>
        </p:spPr>
      </p:pic>
      <p:pic>
        <p:nvPicPr>
          <p:cNvPr id="49" name="Picture 48" descr="A screenshot of a cell phone&#10;&#10;Description automatically generated">
            <a:extLst>
              <a:ext uri="{FF2B5EF4-FFF2-40B4-BE49-F238E27FC236}">
                <a16:creationId xmlns:a16="http://schemas.microsoft.com/office/drawing/2014/main" id="{D2F3B605-C0A2-F546-98BB-2CCD00D8B055}"/>
              </a:ext>
            </a:extLst>
          </p:cNvPr>
          <p:cNvPicPr>
            <a:picLocks noChangeAspect="1"/>
          </p:cNvPicPr>
          <p:nvPr/>
        </p:nvPicPr>
        <p:blipFill>
          <a:blip r:embed="rId4"/>
          <a:stretch>
            <a:fillRect/>
          </a:stretch>
        </p:blipFill>
        <p:spPr>
          <a:xfrm>
            <a:off x="8829624" y="3219816"/>
            <a:ext cx="3349561" cy="2408931"/>
          </a:xfrm>
          <a:prstGeom prst="rect">
            <a:avLst/>
          </a:prstGeom>
        </p:spPr>
      </p:pic>
      <p:sp>
        <p:nvSpPr>
          <p:cNvPr id="56" name="Right Arrow 55">
            <a:extLst>
              <a:ext uri="{FF2B5EF4-FFF2-40B4-BE49-F238E27FC236}">
                <a16:creationId xmlns:a16="http://schemas.microsoft.com/office/drawing/2014/main" id="{CC874B3E-CA68-EC42-9E7A-F96D73E339F5}"/>
              </a:ext>
            </a:extLst>
          </p:cNvPr>
          <p:cNvSpPr/>
          <p:nvPr/>
        </p:nvSpPr>
        <p:spPr>
          <a:xfrm>
            <a:off x="4340741" y="4425550"/>
            <a:ext cx="668537" cy="352702"/>
          </a:xfrm>
          <a:prstGeom prst="rightArrow">
            <a:avLst>
              <a:gd name="adj1" fmla="val 50000"/>
              <a:gd name="adj2" fmla="val 76061"/>
            </a:avLst>
          </a:prstGeom>
          <a:solidFill>
            <a:schemeClr val="accent5">
              <a:lumMod val="40000"/>
              <a:lumOff val="6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71C70493-16F5-484F-B776-C5EE54C713C3}"/>
              </a:ext>
            </a:extLst>
          </p:cNvPr>
          <p:cNvGrpSpPr/>
          <p:nvPr/>
        </p:nvGrpSpPr>
        <p:grpSpPr>
          <a:xfrm>
            <a:off x="763945" y="3626862"/>
            <a:ext cx="1522077" cy="1414879"/>
            <a:chOff x="9945527" y="2809802"/>
            <a:chExt cx="2052193" cy="2079593"/>
          </a:xfrm>
        </p:grpSpPr>
        <p:grpSp>
          <p:nvGrpSpPr>
            <p:cNvPr id="66" name="Group 65">
              <a:extLst>
                <a:ext uri="{FF2B5EF4-FFF2-40B4-BE49-F238E27FC236}">
                  <a16:creationId xmlns:a16="http://schemas.microsoft.com/office/drawing/2014/main" id="{647D9A5E-60FE-6840-87D3-8F360C3F3644}"/>
                </a:ext>
              </a:extLst>
            </p:cNvPr>
            <p:cNvGrpSpPr/>
            <p:nvPr/>
          </p:nvGrpSpPr>
          <p:grpSpPr>
            <a:xfrm>
              <a:off x="9945527" y="2809802"/>
              <a:ext cx="2052193" cy="2052192"/>
              <a:chOff x="9945527" y="2809802"/>
              <a:chExt cx="2052193" cy="2052192"/>
            </a:xfrm>
          </p:grpSpPr>
          <p:pic>
            <p:nvPicPr>
              <p:cNvPr id="70" name="Picture 69">
                <a:extLst>
                  <a:ext uri="{FF2B5EF4-FFF2-40B4-BE49-F238E27FC236}">
                    <a16:creationId xmlns:a16="http://schemas.microsoft.com/office/drawing/2014/main" id="{F9DC1284-5A3A-654F-8A7B-013A3968D327}"/>
                  </a:ext>
                </a:extLst>
              </p:cNvPr>
              <p:cNvPicPr>
                <a:picLocks noChangeAspect="1"/>
              </p:cNvPicPr>
              <p:nvPr/>
            </p:nvPicPr>
            <p:blipFill>
              <a:blip r:embed="rId5"/>
              <a:stretch>
                <a:fillRect/>
              </a:stretch>
            </p:blipFill>
            <p:spPr>
              <a:xfrm>
                <a:off x="9945527" y="2809802"/>
                <a:ext cx="2052193" cy="2052192"/>
              </a:xfrm>
              <a:prstGeom prst="rect">
                <a:avLst/>
              </a:prstGeom>
            </p:spPr>
          </p:pic>
          <p:sp>
            <p:nvSpPr>
              <p:cNvPr id="71" name="TextBox 70">
                <a:extLst>
                  <a:ext uri="{FF2B5EF4-FFF2-40B4-BE49-F238E27FC236}">
                    <a16:creationId xmlns:a16="http://schemas.microsoft.com/office/drawing/2014/main" id="{18D26C3B-A021-9D43-BA20-00BA46FF057F}"/>
                  </a:ext>
                </a:extLst>
              </p:cNvPr>
              <p:cNvSpPr txBox="1"/>
              <p:nvPr/>
            </p:nvSpPr>
            <p:spPr>
              <a:xfrm>
                <a:off x="10099279" y="3919486"/>
                <a:ext cx="1755499" cy="497608"/>
              </a:xfrm>
              <a:prstGeom prst="rect">
                <a:avLst/>
              </a:prstGeom>
              <a:noFill/>
            </p:spPr>
            <p:txBody>
              <a:bodyPr wrap="square" rtlCol="0">
                <a:spAutoFit/>
              </a:bodyPr>
              <a:lstStyle/>
              <a:p>
                <a:r>
                  <a:rPr lang="en-US" altLang="zh-CN" sz="1600">
                    <a:solidFill>
                      <a:srgbClr val="FF0000"/>
                    </a:solidFill>
                    <a:latin typeface="Avenir Next Condensed Medium" panose="020B0506020202020204" pitchFamily="34" charset="0"/>
                  </a:rPr>
                  <a:t>Hardware</a:t>
                </a:r>
                <a:r>
                  <a:rPr lang="zh-CN" altLang="en-US" sz="1600">
                    <a:solidFill>
                      <a:srgbClr val="FF0000"/>
                    </a:solidFill>
                    <a:latin typeface="Avenir Next Condensed Medium" panose="020B0506020202020204" pitchFamily="34" charset="0"/>
                  </a:rPr>
                  <a:t> </a:t>
                </a:r>
                <a:r>
                  <a:rPr lang="en-US" sz="1600">
                    <a:solidFill>
                      <a:srgbClr val="FF0000"/>
                    </a:solidFill>
                    <a:latin typeface="Avenir Next Condensed Medium" panose="020B0506020202020204" pitchFamily="34" charset="0"/>
                  </a:rPr>
                  <a:t>Trace</a:t>
                </a:r>
              </a:p>
            </p:txBody>
          </p:sp>
        </p:grpSp>
        <p:sp>
          <p:nvSpPr>
            <p:cNvPr id="67" name="TextBox 66">
              <a:extLst>
                <a:ext uri="{FF2B5EF4-FFF2-40B4-BE49-F238E27FC236}">
                  <a16:creationId xmlns:a16="http://schemas.microsoft.com/office/drawing/2014/main" id="{9ABD5D70-F5F6-B84E-82E2-11F4BE684284}"/>
                </a:ext>
              </a:extLst>
            </p:cNvPr>
            <p:cNvSpPr txBox="1"/>
            <p:nvPr/>
          </p:nvSpPr>
          <p:spPr>
            <a:xfrm>
              <a:off x="10272536" y="3074749"/>
              <a:ext cx="1419256" cy="542845"/>
            </a:xfrm>
            <a:prstGeom prst="rect">
              <a:avLst/>
            </a:prstGeom>
            <a:noFill/>
          </p:spPr>
          <p:txBody>
            <a:bodyPr wrap="square" rtlCol="0">
              <a:spAutoFit/>
            </a:bodyPr>
            <a:lstStyle/>
            <a:p>
              <a:r>
                <a:rPr lang="en-US"/>
                <a:t>Memory</a:t>
              </a:r>
            </a:p>
          </p:txBody>
        </p:sp>
        <p:sp>
          <p:nvSpPr>
            <p:cNvPr id="68" name="TextBox 67">
              <a:extLst>
                <a:ext uri="{FF2B5EF4-FFF2-40B4-BE49-F238E27FC236}">
                  <a16:creationId xmlns:a16="http://schemas.microsoft.com/office/drawing/2014/main" id="{4D0D774E-FD0D-794E-91C3-AC2B6FD1D9A8}"/>
                </a:ext>
              </a:extLst>
            </p:cNvPr>
            <p:cNvSpPr txBox="1"/>
            <p:nvPr/>
          </p:nvSpPr>
          <p:spPr>
            <a:xfrm>
              <a:off x="10261995" y="3480867"/>
              <a:ext cx="1419254" cy="542845"/>
            </a:xfrm>
            <a:prstGeom prst="rect">
              <a:avLst/>
            </a:prstGeom>
            <a:noFill/>
          </p:spPr>
          <p:txBody>
            <a:bodyPr wrap="square" rtlCol="0">
              <a:spAutoFit/>
            </a:bodyPr>
            <a:lstStyle/>
            <a:p>
              <a:r>
                <a:rPr lang="en-US"/>
                <a:t>Registers</a:t>
              </a:r>
            </a:p>
          </p:txBody>
        </p:sp>
        <p:sp>
          <p:nvSpPr>
            <p:cNvPr id="69" name="TextBox 68">
              <a:extLst>
                <a:ext uri="{FF2B5EF4-FFF2-40B4-BE49-F238E27FC236}">
                  <a16:creationId xmlns:a16="http://schemas.microsoft.com/office/drawing/2014/main" id="{B223957E-8DA6-FC41-A3F0-CC510CB4572C}"/>
                </a:ext>
              </a:extLst>
            </p:cNvPr>
            <p:cNvSpPr txBox="1"/>
            <p:nvPr/>
          </p:nvSpPr>
          <p:spPr>
            <a:xfrm>
              <a:off x="10306537" y="4346550"/>
              <a:ext cx="1321110" cy="542845"/>
            </a:xfrm>
            <a:prstGeom prst="rect">
              <a:avLst/>
            </a:prstGeom>
            <a:noFill/>
          </p:spPr>
          <p:txBody>
            <a:bodyPr wrap="square" rtlCol="0">
              <a:spAutoFit/>
            </a:bodyPr>
            <a:lstStyle/>
            <a:p>
              <a:r>
                <a:rPr lang="en-US"/>
                <a:t>Signal </a:t>
              </a:r>
              <a:r>
                <a:rPr lang="en-US" altLang="zh-CN"/>
                <a:t>..</a:t>
              </a:r>
              <a:r>
                <a:rPr lang="en-US"/>
                <a:t>.</a:t>
              </a:r>
            </a:p>
          </p:txBody>
        </p:sp>
      </p:grpSp>
      <p:sp>
        <p:nvSpPr>
          <p:cNvPr id="62" name="Left Brace 61">
            <a:extLst>
              <a:ext uri="{FF2B5EF4-FFF2-40B4-BE49-F238E27FC236}">
                <a16:creationId xmlns:a16="http://schemas.microsoft.com/office/drawing/2014/main" id="{B8F16C46-FA09-B243-9265-A17E30BD18DA}"/>
              </a:ext>
            </a:extLst>
          </p:cNvPr>
          <p:cNvSpPr/>
          <p:nvPr/>
        </p:nvSpPr>
        <p:spPr>
          <a:xfrm>
            <a:off x="2099294" y="3368444"/>
            <a:ext cx="396896" cy="2319827"/>
          </a:xfrm>
          <a:prstGeom prst="leftBrace">
            <a:avLst>
              <a:gd name="adj1" fmla="val 32401"/>
              <a:gd name="adj2"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3" name="Picture 72" descr="A screenshot of a cell phone&#10;&#10;Description automatically generated">
            <a:extLst>
              <a:ext uri="{FF2B5EF4-FFF2-40B4-BE49-F238E27FC236}">
                <a16:creationId xmlns:a16="http://schemas.microsoft.com/office/drawing/2014/main" id="{63EACBB6-BE16-D94C-A8A6-565560FC93C5}"/>
              </a:ext>
            </a:extLst>
          </p:cNvPr>
          <p:cNvPicPr>
            <a:picLocks noChangeAspect="1"/>
          </p:cNvPicPr>
          <p:nvPr/>
        </p:nvPicPr>
        <p:blipFill>
          <a:blip r:embed="rId6"/>
          <a:stretch>
            <a:fillRect/>
          </a:stretch>
        </p:blipFill>
        <p:spPr>
          <a:xfrm>
            <a:off x="5032558" y="3215429"/>
            <a:ext cx="924047" cy="2408931"/>
          </a:xfrm>
          <a:prstGeom prst="rect">
            <a:avLst/>
          </a:prstGeom>
        </p:spPr>
      </p:pic>
      <p:pic>
        <p:nvPicPr>
          <p:cNvPr id="75" name="Picture 74" descr="A screenshot of a cell phone&#10;&#10;Description automatically generated">
            <a:extLst>
              <a:ext uri="{FF2B5EF4-FFF2-40B4-BE49-F238E27FC236}">
                <a16:creationId xmlns:a16="http://schemas.microsoft.com/office/drawing/2014/main" id="{4CA7A7A0-B51C-314E-9DBD-9F6284984C01}"/>
              </a:ext>
            </a:extLst>
          </p:cNvPr>
          <p:cNvPicPr>
            <a:picLocks noChangeAspect="1"/>
          </p:cNvPicPr>
          <p:nvPr/>
        </p:nvPicPr>
        <p:blipFill>
          <a:blip r:embed="rId7"/>
          <a:stretch>
            <a:fillRect/>
          </a:stretch>
        </p:blipFill>
        <p:spPr>
          <a:xfrm>
            <a:off x="6334111" y="3215430"/>
            <a:ext cx="2127713" cy="2408931"/>
          </a:xfrm>
          <a:prstGeom prst="rect">
            <a:avLst/>
          </a:prstGeom>
        </p:spPr>
      </p:pic>
      <p:sp>
        <p:nvSpPr>
          <p:cNvPr id="76" name="TextBox 75">
            <a:extLst>
              <a:ext uri="{FF2B5EF4-FFF2-40B4-BE49-F238E27FC236}">
                <a16:creationId xmlns:a16="http://schemas.microsoft.com/office/drawing/2014/main" id="{8EDB3FF6-EC81-2148-A677-54D1957CE385}"/>
              </a:ext>
            </a:extLst>
          </p:cNvPr>
          <p:cNvSpPr txBox="1"/>
          <p:nvPr/>
        </p:nvSpPr>
        <p:spPr>
          <a:xfrm>
            <a:off x="5897964" y="4329985"/>
            <a:ext cx="517492" cy="369332"/>
          </a:xfrm>
          <a:prstGeom prst="rect">
            <a:avLst/>
          </a:prstGeom>
          <a:noFill/>
        </p:spPr>
        <p:txBody>
          <a:bodyPr wrap="square" rtlCol="0">
            <a:spAutoFit/>
          </a:bodyPr>
          <a:lstStyle/>
          <a:p>
            <a:r>
              <a:rPr lang="en-US" altLang="zh-CN"/>
              <a:t>……</a:t>
            </a:r>
            <a:r>
              <a:rPr lang="zh-CN" altLang="en-US"/>
              <a:t> </a:t>
            </a:r>
            <a:endParaRPr lang="en-US"/>
          </a:p>
        </p:txBody>
      </p:sp>
      <p:sp>
        <p:nvSpPr>
          <p:cNvPr id="77" name="TextBox 76">
            <a:extLst>
              <a:ext uri="{FF2B5EF4-FFF2-40B4-BE49-F238E27FC236}">
                <a16:creationId xmlns:a16="http://schemas.microsoft.com/office/drawing/2014/main" id="{2F8F1E38-C52B-A043-B450-C867B3C77FCB}"/>
              </a:ext>
            </a:extLst>
          </p:cNvPr>
          <p:cNvSpPr txBox="1"/>
          <p:nvPr/>
        </p:nvSpPr>
        <p:spPr>
          <a:xfrm>
            <a:off x="8399619" y="4332345"/>
            <a:ext cx="517492" cy="369332"/>
          </a:xfrm>
          <a:prstGeom prst="rect">
            <a:avLst/>
          </a:prstGeom>
          <a:noFill/>
        </p:spPr>
        <p:txBody>
          <a:bodyPr wrap="square" rtlCol="0">
            <a:spAutoFit/>
          </a:bodyPr>
          <a:lstStyle/>
          <a:p>
            <a:r>
              <a:rPr lang="en-US" altLang="zh-CN"/>
              <a:t>……</a:t>
            </a:r>
            <a:r>
              <a:rPr lang="zh-CN" altLang="en-US"/>
              <a:t> </a:t>
            </a:r>
            <a:endParaRPr lang="en-US"/>
          </a:p>
        </p:txBody>
      </p:sp>
      <p:sp>
        <p:nvSpPr>
          <p:cNvPr id="78" name="TextBox 77">
            <a:extLst>
              <a:ext uri="{FF2B5EF4-FFF2-40B4-BE49-F238E27FC236}">
                <a16:creationId xmlns:a16="http://schemas.microsoft.com/office/drawing/2014/main" id="{6476BBE3-3060-AD4F-A672-5CA1A0F725C2}"/>
              </a:ext>
            </a:extLst>
          </p:cNvPr>
          <p:cNvSpPr txBox="1"/>
          <p:nvPr/>
        </p:nvSpPr>
        <p:spPr>
          <a:xfrm>
            <a:off x="4815510" y="5697862"/>
            <a:ext cx="1358798" cy="369332"/>
          </a:xfrm>
          <a:prstGeom prst="rect">
            <a:avLst/>
          </a:prstGeom>
          <a:noFill/>
        </p:spPr>
        <p:txBody>
          <a:bodyPr wrap="square" rtlCol="0">
            <a:spAutoFit/>
          </a:bodyPr>
          <a:lstStyle/>
          <a:p>
            <a:r>
              <a:rPr lang="en-US" altLang="zh-CN" i="1">
                <a:solidFill>
                  <a:srgbClr val="FF8488"/>
                </a:solidFill>
                <a:latin typeface="Avenir Next Condensed" panose="020B0506020202020204" pitchFamily="34" charset="0"/>
              </a:rPr>
              <a:t>Crashing</a:t>
            </a:r>
            <a:r>
              <a:rPr lang="zh-CN" altLang="en-US" i="1">
                <a:solidFill>
                  <a:srgbClr val="FF8488"/>
                </a:solidFill>
                <a:latin typeface="Avenir Next Condensed" panose="020B0506020202020204" pitchFamily="34" charset="0"/>
              </a:rPr>
              <a:t> </a:t>
            </a:r>
            <a:r>
              <a:rPr lang="en-US" altLang="zh-CN" i="1">
                <a:solidFill>
                  <a:srgbClr val="FF8488"/>
                </a:solidFill>
                <a:latin typeface="Avenir Next Condensed" panose="020B0506020202020204" pitchFamily="34" charset="0"/>
              </a:rPr>
              <a:t>State</a:t>
            </a:r>
            <a:endParaRPr lang="en-US" i="1">
              <a:solidFill>
                <a:srgbClr val="FF8488"/>
              </a:solidFill>
              <a:latin typeface="Avenir Next Condensed" panose="020B0506020202020204" pitchFamily="34" charset="0"/>
            </a:endParaRPr>
          </a:p>
        </p:txBody>
      </p:sp>
      <p:sp>
        <p:nvSpPr>
          <p:cNvPr id="79" name="TextBox 78">
            <a:extLst>
              <a:ext uri="{FF2B5EF4-FFF2-40B4-BE49-F238E27FC236}">
                <a16:creationId xmlns:a16="http://schemas.microsoft.com/office/drawing/2014/main" id="{35A311CD-BD3C-8941-99E4-D9AC927606B2}"/>
              </a:ext>
            </a:extLst>
          </p:cNvPr>
          <p:cNvSpPr txBox="1"/>
          <p:nvPr/>
        </p:nvSpPr>
        <p:spPr>
          <a:xfrm>
            <a:off x="6456585" y="5710019"/>
            <a:ext cx="1882764" cy="646331"/>
          </a:xfrm>
          <a:prstGeom prst="rect">
            <a:avLst/>
          </a:prstGeom>
          <a:noFill/>
        </p:spPr>
        <p:txBody>
          <a:bodyPr wrap="square" rtlCol="0">
            <a:spAutoFit/>
          </a:bodyPr>
          <a:lstStyle/>
          <a:p>
            <a:r>
              <a:rPr lang="en-US" altLang="zh-CN">
                <a:latin typeface="Avenir Next Condensed" panose="020B0506020202020204" pitchFamily="34" charset="0"/>
              </a:rPr>
              <a:t>Partial</a:t>
            </a:r>
            <a:r>
              <a:rPr lang="zh-CN" altLang="en-US">
                <a:latin typeface="Avenir Next Condensed" panose="020B0506020202020204" pitchFamily="34" charset="0"/>
              </a:rPr>
              <a:t> </a:t>
            </a:r>
            <a:r>
              <a:rPr lang="en-US" altLang="zh-CN">
                <a:latin typeface="Avenir Next Condensed" panose="020B0506020202020204" pitchFamily="34" charset="0"/>
              </a:rPr>
              <a:t>Recovered</a:t>
            </a:r>
            <a:r>
              <a:rPr lang="zh-CN" altLang="en-US">
                <a:latin typeface="Avenir Next Condensed" panose="020B0506020202020204" pitchFamily="34" charset="0"/>
              </a:rPr>
              <a:t> </a:t>
            </a:r>
            <a:r>
              <a:rPr lang="en-US" altLang="zh-CN">
                <a:latin typeface="Avenir Next Condensed" panose="020B0506020202020204" pitchFamily="34" charset="0"/>
              </a:rPr>
              <a:t>Execution</a:t>
            </a:r>
            <a:r>
              <a:rPr lang="zh-CN" altLang="en-US">
                <a:latin typeface="Avenir Next Condensed" panose="020B0506020202020204" pitchFamily="34" charset="0"/>
              </a:rPr>
              <a:t> </a:t>
            </a:r>
            <a:r>
              <a:rPr lang="en-US" altLang="zh-CN">
                <a:latin typeface="Avenir Next Condensed" panose="020B0506020202020204" pitchFamily="34" charset="0"/>
              </a:rPr>
              <a:t>State</a:t>
            </a:r>
            <a:endParaRPr lang="en-US">
              <a:latin typeface="Avenir Next Condensed" panose="020B0506020202020204" pitchFamily="34" charset="0"/>
            </a:endParaRPr>
          </a:p>
        </p:txBody>
      </p:sp>
      <p:sp>
        <p:nvSpPr>
          <p:cNvPr id="80" name="TextBox 79">
            <a:extLst>
              <a:ext uri="{FF2B5EF4-FFF2-40B4-BE49-F238E27FC236}">
                <a16:creationId xmlns:a16="http://schemas.microsoft.com/office/drawing/2014/main" id="{A3BF94A5-A59F-144D-8336-6E1EF78A8C17}"/>
              </a:ext>
            </a:extLst>
          </p:cNvPr>
          <p:cNvSpPr txBox="1"/>
          <p:nvPr/>
        </p:nvSpPr>
        <p:spPr>
          <a:xfrm>
            <a:off x="8829624" y="5710019"/>
            <a:ext cx="2950083" cy="369332"/>
          </a:xfrm>
          <a:prstGeom prst="rect">
            <a:avLst/>
          </a:prstGeom>
          <a:noFill/>
        </p:spPr>
        <p:txBody>
          <a:bodyPr wrap="square" rtlCol="0">
            <a:spAutoFit/>
          </a:bodyPr>
          <a:lstStyle/>
          <a:p>
            <a:r>
              <a:rPr lang="en-US" altLang="zh-CN">
                <a:latin typeface="Avenir Next Condensed" panose="020B0506020202020204" pitchFamily="34" charset="0"/>
              </a:rPr>
              <a:t>Recovered</a:t>
            </a:r>
            <a:r>
              <a:rPr lang="zh-CN" altLang="en-US">
                <a:latin typeface="Avenir Next Condensed" panose="020B0506020202020204" pitchFamily="34" charset="0"/>
              </a:rPr>
              <a:t> </a:t>
            </a:r>
            <a:r>
              <a:rPr lang="en-US" altLang="zh-CN">
                <a:latin typeface="Avenir Next Condensed" panose="020B0506020202020204" pitchFamily="34" charset="0"/>
              </a:rPr>
              <a:t>Execution</a:t>
            </a:r>
            <a:r>
              <a:rPr lang="zh-CN" altLang="en-US">
                <a:latin typeface="Avenir Next Condensed" panose="020B0506020202020204" pitchFamily="34" charset="0"/>
              </a:rPr>
              <a:t> </a:t>
            </a:r>
            <a:r>
              <a:rPr lang="en-US" altLang="zh-CN">
                <a:latin typeface="Avenir Next Condensed" panose="020B0506020202020204" pitchFamily="34" charset="0"/>
              </a:rPr>
              <a:t>State</a:t>
            </a:r>
            <a:endParaRPr lang="en-US">
              <a:latin typeface="Avenir Next Condensed" panose="020B0506020202020204" pitchFamily="34" charset="0"/>
            </a:endParaRPr>
          </a:p>
        </p:txBody>
      </p:sp>
      <p:sp>
        <p:nvSpPr>
          <p:cNvPr id="82" name="Footer Placeholder 81">
            <a:extLst>
              <a:ext uri="{FF2B5EF4-FFF2-40B4-BE49-F238E27FC236}">
                <a16:creationId xmlns:a16="http://schemas.microsoft.com/office/drawing/2014/main" id="{BE0D8C65-4CFF-D64C-8C70-08B5A7B1F2F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86" name="Rounded Rectangle 85">
            <a:extLst>
              <a:ext uri="{FF2B5EF4-FFF2-40B4-BE49-F238E27FC236}">
                <a16:creationId xmlns:a16="http://schemas.microsoft.com/office/drawing/2014/main" id="{24B3C4F7-5D0D-5644-8B83-6E9940C33E3B}"/>
              </a:ext>
            </a:extLst>
          </p:cNvPr>
          <p:cNvSpPr/>
          <p:nvPr/>
        </p:nvSpPr>
        <p:spPr>
          <a:xfrm>
            <a:off x="5632174" y="3476988"/>
            <a:ext cx="324431" cy="20288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a:extLst>
              <a:ext uri="{FF2B5EF4-FFF2-40B4-BE49-F238E27FC236}">
                <a16:creationId xmlns:a16="http://schemas.microsoft.com/office/drawing/2014/main" id="{81A3D6D3-FE44-D841-B507-504A20B44029}"/>
              </a:ext>
            </a:extLst>
          </p:cNvPr>
          <p:cNvSpPr/>
          <p:nvPr/>
        </p:nvSpPr>
        <p:spPr>
          <a:xfrm>
            <a:off x="8145824" y="3469565"/>
            <a:ext cx="324431" cy="20288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a:extLst>
              <a:ext uri="{FF2B5EF4-FFF2-40B4-BE49-F238E27FC236}">
                <a16:creationId xmlns:a16="http://schemas.microsoft.com/office/drawing/2014/main" id="{29741181-FA65-7D49-89EA-42F149F61E92}"/>
              </a:ext>
            </a:extLst>
          </p:cNvPr>
          <p:cNvSpPr/>
          <p:nvPr/>
        </p:nvSpPr>
        <p:spPr>
          <a:xfrm>
            <a:off x="11851440" y="3469565"/>
            <a:ext cx="324431" cy="20288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1812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EC2A-CB71-BA48-8E8D-ED1B00FA90AA}"/>
              </a:ext>
            </a:extLst>
          </p:cNvPr>
          <p:cNvSpPr>
            <a:spLocks noGrp="1"/>
          </p:cNvSpPr>
          <p:nvPr>
            <p:ph type="title"/>
          </p:nvPr>
        </p:nvSpPr>
        <p:spPr/>
        <p:txBody>
          <a:bodyPr>
            <a:normAutofit/>
          </a:bodyPr>
          <a:lstStyle/>
          <a:p>
            <a:r>
              <a:rPr lang="en-US" altLang="zh-CN"/>
              <a:t>Reverse</a:t>
            </a:r>
            <a:r>
              <a:rPr lang="zh-CN" altLang="en-US"/>
              <a:t> </a:t>
            </a:r>
            <a:r>
              <a:rPr lang="en-US" altLang="zh-CN"/>
              <a:t>Execution</a:t>
            </a:r>
            <a:endParaRPr lang="en-US">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93F5D5A4-D78F-6A41-8141-7A14E9506884}"/>
              </a:ext>
            </a:extLst>
          </p:cNvPr>
          <p:cNvSpPr>
            <a:spLocks noGrp="1"/>
          </p:cNvSpPr>
          <p:nvPr>
            <p:ph type="sldNum" sz="quarter" idx="12"/>
          </p:nvPr>
        </p:nvSpPr>
        <p:spPr/>
        <p:txBody>
          <a:bodyPr/>
          <a:lstStyle/>
          <a:p>
            <a:fld id="{079CB688-378F-4534-BFFE-AF122467FDB7}" type="slidenum">
              <a:rPr lang="zh-CN" altLang="en-US" smtClean="0"/>
              <a:t>33</a:t>
            </a:fld>
            <a:endParaRPr lang="zh-CN" altLang="en-US"/>
          </a:p>
        </p:txBody>
      </p:sp>
      <p:sp>
        <p:nvSpPr>
          <p:cNvPr id="5" name="Rectangle 4">
            <a:extLst>
              <a:ext uri="{FF2B5EF4-FFF2-40B4-BE49-F238E27FC236}">
                <a16:creationId xmlns:a16="http://schemas.microsoft.com/office/drawing/2014/main" id="{8648CA26-3EDE-CB4F-8E70-F3D8EBEDA4B3}"/>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ooter Placeholder 81">
            <a:extLst>
              <a:ext uri="{FF2B5EF4-FFF2-40B4-BE49-F238E27FC236}">
                <a16:creationId xmlns:a16="http://schemas.microsoft.com/office/drawing/2014/main" id="{BE0D8C65-4CFF-D64C-8C70-08B5A7B1F2F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31" name="Content Placeholder 2">
            <a:extLst>
              <a:ext uri="{FF2B5EF4-FFF2-40B4-BE49-F238E27FC236}">
                <a16:creationId xmlns:a16="http://schemas.microsoft.com/office/drawing/2014/main" id="{B0A8487E-9919-144D-A767-C250957B622E}"/>
              </a:ext>
            </a:extLst>
          </p:cNvPr>
          <p:cNvSpPr txBox="1">
            <a:spLocks/>
          </p:cNvSpPr>
          <p:nvPr/>
        </p:nvSpPr>
        <p:spPr>
          <a:xfrm>
            <a:off x="838199" y="2385960"/>
            <a:ext cx="4250634" cy="3797543"/>
          </a:xfrm>
          <a:prstGeom prst="rect">
            <a:avLst/>
          </a:prstGeom>
          <a:solidFill>
            <a:schemeClr val="bg1">
              <a:lumMod val="95000"/>
            </a:schemeClr>
          </a:solidFill>
          <a:ln w="25400">
            <a:solidFill>
              <a:schemeClr val="accent1">
                <a:shade val="50000"/>
              </a:schemeClr>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i="1">
                <a:latin typeface="+mn-lt"/>
              </a:rPr>
              <a:t>Forward</a:t>
            </a:r>
            <a:r>
              <a:rPr lang="zh-CN" altLang="en-US" i="1">
                <a:latin typeface="+mn-lt"/>
              </a:rPr>
              <a:t> </a:t>
            </a:r>
            <a:r>
              <a:rPr lang="en-US" altLang="zh-CN" i="1">
                <a:latin typeface="+mn-lt"/>
              </a:rPr>
              <a:t>Execution</a:t>
            </a:r>
            <a:endParaRPr lang="en-US" altLang="zh-CN" i="1">
              <a:latin typeface="Avenir Next Condensed Medium" panose="020B0506020202020204" pitchFamily="34" charset="0"/>
            </a:endParaRPr>
          </a:p>
          <a:p>
            <a:pPr marL="0" indent="0">
              <a:buNone/>
            </a:pPr>
            <a:r>
              <a:rPr lang="en-US" altLang="zh-CN">
                <a:latin typeface="+mn-lt"/>
              </a:rPr>
              <a:t>f</a:t>
            </a:r>
            <a:r>
              <a:rPr lang="en-US" altLang="zh-CN" baseline="-25000">
                <a:latin typeface="+mn-lt"/>
              </a:rPr>
              <a:t>ins</a:t>
            </a:r>
            <a:r>
              <a:rPr lang="en-US" altLang="zh-CN">
                <a:latin typeface="+mn-lt"/>
              </a:rPr>
              <a:t>:</a:t>
            </a:r>
            <a:r>
              <a:rPr lang="zh-CN" altLang="en-US">
                <a:latin typeface="+mn-lt"/>
              </a:rPr>
              <a:t>  </a:t>
            </a:r>
            <a:r>
              <a:rPr lang="en-US" altLang="zh-CN" err="1">
                <a:latin typeface="+mn-lt"/>
              </a:rPr>
              <a:t>S</a:t>
            </a:r>
            <a:r>
              <a:rPr lang="en-US" altLang="zh-CN" baseline="-25000" err="1">
                <a:latin typeface="+mn-lt"/>
              </a:rPr>
              <a:t>before</a:t>
            </a:r>
            <a:r>
              <a:rPr lang="zh-CN" altLang="en-US">
                <a:latin typeface="+mn-lt"/>
              </a:rPr>
              <a:t>  </a:t>
            </a:r>
            <a:r>
              <a:rPr lang="en-US" altLang="zh-CN">
                <a:latin typeface="+mn-lt"/>
                <a:sym typeface="Wingdings" pitchFamily="2" charset="2"/>
              </a:rPr>
              <a:t></a:t>
            </a:r>
            <a:r>
              <a:rPr lang="zh-CN" altLang="en-US">
                <a:latin typeface="+mn-lt"/>
              </a:rPr>
              <a:t>  </a:t>
            </a:r>
            <a:r>
              <a:rPr lang="en-US" altLang="zh-CN" err="1">
                <a:latin typeface="+mn-lt"/>
              </a:rPr>
              <a:t>S</a:t>
            </a:r>
            <a:r>
              <a:rPr lang="en-US" altLang="zh-CN" baseline="-25000" err="1">
                <a:latin typeface="+mn-lt"/>
              </a:rPr>
              <a:t>after</a:t>
            </a:r>
            <a:endParaRPr lang="en-US" altLang="zh-CN" baseline="-25000">
              <a:latin typeface="+mn-lt"/>
            </a:endParaRPr>
          </a:p>
          <a:p>
            <a:pPr marL="0" indent="0">
              <a:buNone/>
            </a:pPr>
            <a:endParaRPr lang="en-US" altLang="zh-CN">
              <a:latin typeface="+mn-lt"/>
            </a:endParaRPr>
          </a:p>
          <a:p>
            <a:pPr marL="0" indent="0">
              <a:buNone/>
            </a:pPr>
            <a:r>
              <a:rPr lang="en-US" altLang="zh-CN">
                <a:latin typeface="+mn-lt"/>
              </a:rPr>
              <a:t>For</a:t>
            </a:r>
            <a:r>
              <a:rPr lang="zh-CN" altLang="en-US">
                <a:latin typeface="+mn-lt"/>
              </a:rPr>
              <a:t> </a:t>
            </a:r>
            <a:r>
              <a:rPr lang="en-US" altLang="zh-CN">
                <a:latin typeface="+mn-lt"/>
              </a:rPr>
              <a:t>example,</a:t>
            </a:r>
          </a:p>
          <a:p>
            <a:pPr marL="0" indent="0">
              <a:buNone/>
            </a:pPr>
            <a:r>
              <a:rPr lang="en-US" altLang="zh-CN" err="1">
                <a:latin typeface="+mn-lt"/>
              </a:rPr>
              <a:t>S</a:t>
            </a:r>
            <a:r>
              <a:rPr lang="en-US" altLang="zh-CN" baseline="-25000" err="1">
                <a:latin typeface="+mn-lt"/>
              </a:rPr>
              <a:t>before</a:t>
            </a:r>
            <a:r>
              <a:rPr lang="en-US" altLang="zh-CN">
                <a:latin typeface="+mn-lt"/>
              </a:rPr>
              <a:t>:</a:t>
            </a:r>
            <a:r>
              <a:rPr lang="zh-CN" altLang="en-US">
                <a:latin typeface="+mn-lt"/>
              </a:rPr>
              <a:t> </a:t>
            </a:r>
            <a:r>
              <a:rPr lang="en-US" altLang="zh-CN">
                <a:latin typeface="+mn-lt"/>
              </a:rPr>
              <a:t>eax</a:t>
            </a:r>
            <a:r>
              <a:rPr lang="zh-CN" altLang="en-US">
                <a:latin typeface="+mn-lt"/>
              </a:rPr>
              <a:t> </a:t>
            </a:r>
            <a:r>
              <a:rPr lang="en-US" altLang="zh-CN">
                <a:latin typeface="+mn-lt"/>
              </a:rPr>
              <a:t>=</a:t>
            </a:r>
            <a:r>
              <a:rPr lang="zh-CN" altLang="en-US">
                <a:latin typeface="+mn-lt"/>
              </a:rPr>
              <a:t> </a:t>
            </a:r>
            <a:r>
              <a:rPr lang="en-US" altLang="zh-CN">
                <a:latin typeface="+mn-lt"/>
              </a:rPr>
              <a:t>0x8</a:t>
            </a:r>
          </a:p>
          <a:p>
            <a:pPr marL="0" indent="0">
              <a:buNone/>
            </a:pPr>
            <a:r>
              <a:rPr lang="en-US" altLang="zh-CN" i="1">
                <a:solidFill>
                  <a:srgbClr val="FF8488"/>
                </a:solidFill>
                <a:latin typeface="+mn-lt"/>
              </a:rPr>
              <a:t>ins</a:t>
            </a:r>
            <a:r>
              <a:rPr lang="en-US" altLang="zh-CN">
                <a:latin typeface="+mn-lt"/>
              </a:rPr>
              <a:t>:</a:t>
            </a:r>
            <a:r>
              <a:rPr lang="zh-CN" altLang="en-US">
                <a:latin typeface="+mn-lt"/>
              </a:rPr>
              <a:t> </a:t>
            </a:r>
            <a:r>
              <a:rPr lang="en-US" altLang="zh-CN" i="1">
                <a:latin typeface="+mn-lt"/>
              </a:rPr>
              <a:t>add</a:t>
            </a:r>
            <a:r>
              <a:rPr lang="zh-CN" altLang="en-US" i="1">
                <a:latin typeface="+mn-lt"/>
              </a:rPr>
              <a:t> </a:t>
            </a:r>
            <a:r>
              <a:rPr lang="en-US" altLang="zh-CN" i="1">
                <a:latin typeface="+mn-lt"/>
              </a:rPr>
              <a:t>eax,</a:t>
            </a:r>
            <a:r>
              <a:rPr lang="zh-CN" altLang="en-US" i="1">
                <a:latin typeface="+mn-lt"/>
              </a:rPr>
              <a:t> </a:t>
            </a:r>
            <a:r>
              <a:rPr lang="en-US" altLang="zh-CN" i="1">
                <a:latin typeface="+mn-lt"/>
              </a:rPr>
              <a:t>0x8</a:t>
            </a:r>
          </a:p>
          <a:p>
            <a:pPr marL="0" indent="0">
              <a:buNone/>
            </a:pPr>
            <a:r>
              <a:rPr lang="en-US" altLang="zh-CN" err="1">
                <a:latin typeface="+mn-lt"/>
              </a:rPr>
              <a:t>S</a:t>
            </a:r>
            <a:r>
              <a:rPr lang="en-US" altLang="zh-CN" baseline="-25000" err="1">
                <a:latin typeface="+mn-lt"/>
              </a:rPr>
              <a:t>after</a:t>
            </a:r>
            <a:r>
              <a:rPr lang="en-US" altLang="zh-CN">
                <a:latin typeface="+mn-lt"/>
              </a:rPr>
              <a:t>:</a:t>
            </a:r>
            <a:r>
              <a:rPr lang="zh-CN" altLang="en-US">
                <a:latin typeface="+mn-lt"/>
              </a:rPr>
              <a:t> </a:t>
            </a:r>
            <a:r>
              <a:rPr lang="en-US" altLang="zh-CN">
                <a:latin typeface="+mn-lt"/>
              </a:rPr>
              <a:t>eax</a:t>
            </a:r>
            <a:r>
              <a:rPr lang="zh-CN" altLang="en-US">
                <a:latin typeface="+mn-lt"/>
              </a:rPr>
              <a:t> </a:t>
            </a:r>
            <a:r>
              <a:rPr lang="en-US" altLang="zh-CN">
                <a:latin typeface="+mn-lt"/>
              </a:rPr>
              <a:t>=</a:t>
            </a:r>
            <a:r>
              <a:rPr lang="zh-CN" altLang="en-US">
                <a:latin typeface="+mn-lt"/>
              </a:rPr>
              <a:t> </a:t>
            </a:r>
            <a:r>
              <a:rPr lang="en-US" altLang="zh-CN">
                <a:latin typeface="+mn-lt"/>
              </a:rPr>
              <a:t>0x10</a:t>
            </a:r>
          </a:p>
        </p:txBody>
      </p:sp>
      <p:sp>
        <p:nvSpPr>
          <p:cNvPr id="32" name="Content Placeholder 2">
            <a:extLst>
              <a:ext uri="{FF2B5EF4-FFF2-40B4-BE49-F238E27FC236}">
                <a16:creationId xmlns:a16="http://schemas.microsoft.com/office/drawing/2014/main" id="{5129950B-CE65-D846-B551-96B1F5A427F9}"/>
              </a:ext>
            </a:extLst>
          </p:cNvPr>
          <p:cNvSpPr txBox="1">
            <a:spLocks/>
          </p:cNvSpPr>
          <p:nvPr/>
        </p:nvSpPr>
        <p:spPr>
          <a:xfrm>
            <a:off x="7103166" y="2385960"/>
            <a:ext cx="4250634" cy="3797544"/>
          </a:xfrm>
          <a:prstGeom prst="rect">
            <a:avLst/>
          </a:prstGeom>
          <a:solidFill>
            <a:schemeClr val="bg1">
              <a:lumMod val="95000"/>
            </a:schemeClr>
          </a:solidFill>
          <a:ln w="25400">
            <a:solidFill>
              <a:schemeClr val="accent1">
                <a:shade val="50000"/>
              </a:schemeClr>
            </a:solidFill>
          </a:ln>
          <a:effectLst>
            <a:outerShdw blurRad="50800" dist="38100" dir="18900000" algn="b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i="1"/>
              <a:t>Reverse</a:t>
            </a:r>
            <a:r>
              <a:rPr lang="zh-CN" altLang="en-US" i="1"/>
              <a:t> </a:t>
            </a:r>
            <a:r>
              <a:rPr lang="en-US" altLang="zh-CN" i="1"/>
              <a:t>Execution</a:t>
            </a:r>
          </a:p>
          <a:p>
            <a:pPr marL="0" indent="0">
              <a:buNone/>
            </a:pPr>
            <a:r>
              <a:rPr lang="en-US" altLang="zh-CN" err="1"/>
              <a:t>f’</a:t>
            </a:r>
            <a:r>
              <a:rPr lang="en-US" altLang="zh-CN" baseline="-25000" err="1"/>
              <a:t>ins</a:t>
            </a:r>
            <a:r>
              <a:rPr lang="en-US" altLang="zh-CN"/>
              <a:t>:</a:t>
            </a:r>
            <a:r>
              <a:rPr lang="zh-CN" altLang="en-US"/>
              <a:t>  </a:t>
            </a:r>
            <a:r>
              <a:rPr lang="en-US" altLang="zh-CN" err="1"/>
              <a:t>S</a:t>
            </a:r>
            <a:r>
              <a:rPr lang="en-US" altLang="zh-CN" baseline="-25000" err="1"/>
              <a:t>after</a:t>
            </a:r>
            <a:r>
              <a:rPr lang="zh-CN" altLang="en-US" baseline="-25000"/>
              <a:t> </a:t>
            </a:r>
            <a:r>
              <a:rPr lang="zh-CN" altLang="en-US"/>
              <a:t> </a:t>
            </a:r>
            <a:r>
              <a:rPr lang="en-US" altLang="zh-CN">
                <a:sym typeface="Wingdings" pitchFamily="2" charset="2"/>
              </a:rPr>
              <a:t></a:t>
            </a:r>
            <a:r>
              <a:rPr lang="zh-CN" altLang="en-US"/>
              <a:t>  </a:t>
            </a:r>
            <a:r>
              <a:rPr lang="en-US" altLang="zh-CN" err="1"/>
              <a:t>S</a:t>
            </a:r>
            <a:r>
              <a:rPr lang="en-US" altLang="zh-CN" baseline="-25000" err="1"/>
              <a:t>before</a:t>
            </a:r>
            <a:endParaRPr lang="en-US" baseline="-25000"/>
          </a:p>
          <a:p>
            <a:pPr marL="0" indent="0">
              <a:buNone/>
            </a:pPr>
            <a:endParaRPr lang="en-US" altLang="zh-CN"/>
          </a:p>
          <a:p>
            <a:pPr marL="0" indent="0">
              <a:buNone/>
            </a:pPr>
            <a:r>
              <a:rPr lang="en-US" altLang="zh-CN"/>
              <a:t>For</a:t>
            </a:r>
            <a:r>
              <a:rPr lang="zh-CN" altLang="en-US"/>
              <a:t> </a:t>
            </a:r>
            <a:r>
              <a:rPr lang="en-US" altLang="zh-CN"/>
              <a:t>example,</a:t>
            </a:r>
          </a:p>
          <a:p>
            <a:pPr marL="0" indent="0">
              <a:buNone/>
            </a:pPr>
            <a:r>
              <a:rPr lang="en-US" altLang="zh-CN" err="1"/>
              <a:t>S</a:t>
            </a:r>
            <a:r>
              <a:rPr lang="en-US" altLang="zh-CN" baseline="-25000" err="1"/>
              <a:t>after</a:t>
            </a:r>
            <a:r>
              <a:rPr lang="en-US" altLang="zh-CN"/>
              <a:t>:</a:t>
            </a:r>
            <a:r>
              <a:rPr lang="zh-CN" altLang="en-US"/>
              <a:t> </a:t>
            </a:r>
            <a:r>
              <a:rPr lang="en-US" altLang="zh-CN"/>
              <a:t>eax</a:t>
            </a:r>
            <a:r>
              <a:rPr lang="zh-CN" altLang="en-US"/>
              <a:t> </a:t>
            </a:r>
            <a:r>
              <a:rPr lang="en-US" altLang="zh-CN"/>
              <a:t>=</a:t>
            </a:r>
            <a:r>
              <a:rPr lang="zh-CN" altLang="en-US"/>
              <a:t> </a:t>
            </a:r>
            <a:r>
              <a:rPr lang="en-US" altLang="zh-CN"/>
              <a:t>0x10</a:t>
            </a:r>
          </a:p>
          <a:p>
            <a:pPr marL="0" indent="0">
              <a:buNone/>
            </a:pPr>
            <a:r>
              <a:rPr lang="en-US" altLang="zh-CN" i="1">
                <a:solidFill>
                  <a:srgbClr val="FF8488"/>
                </a:solidFill>
              </a:rPr>
              <a:t>Inverse</a:t>
            </a:r>
            <a:r>
              <a:rPr lang="zh-CN" altLang="en-US" i="1">
                <a:solidFill>
                  <a:srgbClr val="FF8488"/>
                </a:solidFill>
              </a:rPr>
              <a:t> </a:t>
            </a:r>
            <a:r>
              <a:rPr lang="en-US" altLang="zh-CN" i="1">
                <a:solidFill>
                  <a:srgbClr val="FF8488"/>
                </a:solidFill>
              </a:rPr>
              <a:t>ins</a:t>
            </a:r>
            <a:r>
              <a:rPr lang="en-US" altLang="zh-CN"/>
              <a:t>:</a:t>
            </a:r>
            <a:r>
              <a:rPr lang="zh-CN" altLang="en-US"/>
              <a:t> </a:t>
            </a:r>
            <a:r>
              <a:rPr lang="en-US" altLang="zh-CN" i="1"/>
              <a:t>sub</a:t>
            </a:r>
            <a:r>
              <a:rPr lang="zh-CN" altLang="en-US" i="1"/>
              <a:t> </a:t>
            </a:r>
            <a:r>
              <a:rPr lang="en-US" altLang="zh-CN" i="1"/>
              <a:t>eax,</a:t>
            </a:r>
            <a:r>
              <a:rPr lang="zh-CN" altLang="en-US" i="1"/>
              <a:t> </a:t>
            </a:r>
            <a:r>
              <a:rPr lang="en-US" altLang="zh-CN" i="1"/>
              <a:t>0x8</a:t>
            </a:r>
          </a:p>
          <a:p>
            <a:pPr marL="0" indent="0">
              <a:buNone/>
            </a:pPr>
            <a:r>
              <a:rPr lang="en-US" altLang="zh-CN" err="1"/>
              <a:t>S</a:t>
            </a:r>
            <a:r>
              <a:rPr lang="en-US" altLang="zh-CN" baseline="-25000" err="1"/>
              <a:t>before</a:t>
            </a:r>
            <a:r>
              <a:rPr lang="en-US" altLang="zh-CN"/>
              <a:t>:</a:t>
            </a:r>
            <a:r>
              <a:rPr lang="zh-CN" altLang="en-US"/>
              <a:t> </a:t>
            </a:r>
            <a:r>
              <a:rPr lang="en-US" altLang="zh-CN"/>
              <a:t>eax</a:t>
            </a:r>
            <a:r>
              <a:rPr lang="zh-CN" altLang="en-US"/>
              <a:t> </a:t>
            </a:r>
            <a:r>
              <a:rPr lang="en-US" altLang="zh-CN"/>
              <a:t>=</a:t>
            </a:r>
            <a:r>
              <a:rPr lang="zh-CN" altLang="en-US"/>
              <a:t> </a:t>
            </a:r>
            <a:r>
              <a:rPr lang="en-US" altLang="zh-CN"/>
              <a:t>0x8</a:t>
            </a:r>
          </a:p>
        </p:txBody>
      </p:sp>
      <p:sp>
        <p:nvSpPr>
          <p:cNvPr id="8" name="TextBox 7">
            <a:extLst>
              <a:ext uri="{FF2B5EF4-FFF2-40B4-BE49-F238E27FC236}">
                <a16:creationId xmlns:a16="http://schemas.microsoft.com/office/drawing/2014/main" id="{940760C3-BBBD-584F-B75D-4F2B1A7B9F11}"/>
              </a:ext>
            </a:extLst>
          </p:cNvPr>
          <p:cNvSpPr txBox="1"/>
          <p:nvPr/>
        </p:nvSpPr>
        <p:spPr>
          <a:xfrm>
            <a:off x="838200" y="1657390"/>
            <a:ext cx="4250634" cy="523220"/>
          </a:xfrm>
          <a:prstGeom prst="rect">
            <a:avLst/>
          </a:prstGeom>
          <a:noFill/>
        </p:spPr>
        <p:txBody>
          <a:bodyPr wrap="square" rtlCol="0">
            <a:spAutoFit/>
          </a:bodyPr>
          <a:lstStyle/>
          <a:p>
            <a:r>
              <a:rPr lang="en-US" altLang="zh-CN" sz="2800"/>
              <a:t>For</a:t>
            </a:r>
            <a:r>
              <a:rPr lang="zh-CN" altLang="en-US" sz="2800"/>
              <a:t> </a:t>
            </a:r>
            <a:r>
              <a:rPr lang="en-US" altLang="zh-CN" sz="2800"/>
              <a:t>one</a:t>
            </a:r>
            <a:r>
              <a:rPr lang="zh-CN" altLang="en-US" sz="2800"/>
              <a:t> </a:t>
            </a:r>
            <a:r>
              <a:rPr lang="en-US" altLang="zh-CN" sz="2800"/>
              <a:t>instruction</a:t>
            </a:r>
            <a:r>
              <a:rPr lang="zh-CN" altLang="en-US" sz="2800"/>
              <a:t> </a:t>
            </a:r>
            <a:r>
              <a:rPr lang="en-US" altLang="zh-CN" sz="2800"/>
              <a:t>–</a:t>
            </a:r>
            <a:r>
              <a:rPr lang="zh-CN" altLang="en-US" sz="2800"/>
              <a:t> </a:t>
            </a:r>
            <a:r>
              <a:rPr lang="en-US" altLang="zh-CN" sz="2800" i="1">
                <a:solidFill>
                  <a:srgbClr val="FF8488"/>
                </a:solidFill>
              </a:rPr>
              <a:t>ins</a:t>
            </a:r>
            <a:r>
              <a:rPr lang="en-US" altLang="zh-CN" sz="2800"/>
              <a:t>:</a:t>
            </a:r>
            <a:endParaRPr lang="en-US" sz="2800"/>
          </a:p>
        </p:txBody>
      </p:sp>
      <p:sp>
        <p:nvSpPr>
          <p:cNvPr id="10" name="Striped Right Arrow 9">
            <a:extLst>
              <a:ext uri="{FF2B5EF4-FFF2-40B4-BE49-F238E27FC236}">
                <a16:creationId xmlns:a16="http://schemas.microsoft.com/office/drawing/2014/main" id="{058986B1-ED00-5F46-BE5B-02F7F7867A44}"/>
              </a:ext>
            </a:extLst>
          </p:cNvPr>
          <p:cNvSpPr/>
          <p:nvPr/>
        </p:nvSpPr>
        <p:spPr>
          <a:xfrm>
            <a:off x="5320747" y="4789835"/>
            <a:ext cx="1550505" cy="715618"/>
          </a:xfrm>
          <a:prstGeom prst="stripedRightArrow">
            <a:avLst>
              <a:gd name="adj1" fmla="val 50000"/>
              <a:gd name="adj2" fmla="val 77778"/>
            </a:avLst>
          </a:prstGeom>
          <a:solidFill>
            <a:schemeClr val="accent5">
              <a:lumMod val="40000"/>
              <a:lumOff val="6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524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A59BA-335A-1347-8492-33337BFC15A8}"/>
              </a:ext>
            </a:extLst>
          </p:cNvPr>
          <p:cNvSpPr>
            <a:spLocks noGrp="1"/>
          </p:cNvSpPr>
          <p:nvPr>
            <p:ph type="title"/>
          </p:nvPr>
        </p:nvSpPr>
        <p:spPr/>
        <p:txBody>
          <a:bodyPr/>
          <a:lstStyle/>
          <a:p>
            <a:r>
              <a:rPr lang="en-US">
                <a:latin typeface="Avenir Next Condensed" panose="020B0506020202020204" pitchFamily="34" charset="0"/>
              </a:rPr>
              <a:t>Challenge – </a:t>
            </a:r>
            <a:r>
              <a:rPr lang="en-US" altLang="zh-CN">
                <a:latin typeface="Avenir Next Condensed" panose="020B0506020202020204" pitchFamily="34" charset="0"/>
              </a:rPr>
              <a:t>Non-</a:t>
            </a:r>
            <a:r>
              <a:rPr lang="en-US" altLang="zh-CN"/>
              <a:t>i</a:t>
            </a:r>
            <a:r>
              <a:rPr lang="en-US">
                <a:latin typeface="Avenir Next Condensed" panose="020B0506020202020204" pitchFamily="34" charset="0"/>
              </a:rPr>
              <a:t>nvertible</a:t>
            </a:r>
            <a:r>
              <a:rPr lang="zh-CN" altLang="en-US">
                <a:latin typeface="Avenir Next Condensed" panose="020B0506020202020204" pitchFamily="34" charset="0"/>
              </a:rPr>
              <a:t> </a:t>
            </a:r>
            <a:r>
              <a:rPr lang="en-US" altLang="zh-CN">
                <a:latin typeface="Avenir Next Condensed" panose="020B0506020202020204" pitchFamily="34" charset="0"/>
              </a:rPr>
              <a:t>Instructions</a:t>
            </a:r>
            <a:endParaRPr lang="en-US">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28E57FCA-BF34-C443-82E0-95DD18E13B9D}"/>
              </a:ext>
            </a:extLst>
          </p:cNvPr>
          <p:cNvSpPr>
            <a:spLocks noGrp="1"/>
          </p:cNvSpPr>
          <p:nvPr>
            <p:ph type="sldNum" sz="quarter" idx="12"/>
          </p:nvPr>
        </p:nvSpPr>
        <p:spPr/>
        <p:txBody>
          <a:bodyPr/>
          <a:lstStyle/>
          <a:p>
            <a:fld id="{079CB688-378F-4534-BFFE-AF122467FDB7}" type="slidenum">
              <a:rPr lang="zh-CN" altLang="en-US" smtClean="0"/>
              <a:t>34</a:t>
            </a:fld>
            <a:endParaRPr lang="zh-CN" altLang="en-US"/>
          </a:p>
        </p:txBody>
      </p:sp>
      <p:sp>
        <p:nvSpPr>
          <p:cNvPr id="5" name="Rectangle 4">
            <a:extLst>
              <a:ext uri="{FF2B5EF4-FFF2-40B4-BE49-F238E27FC236}">
                <a16:creationId xmlns:a16="http://schemas.microsoft.com/office/drawing/2014/main" id="{07CE6106-FAC4-1743-B6DD-4CA2906A81AB}"/>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0D58CF83-9450-FA4E-BC15-4F8C2A5AA17E}"/>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8" name="Rounded Rectangle 7">
            <a:extLst>
              <a:ext uri="{FF2B5EF4-FFF2-40B4-BE49-F238E27FC236}">
                <a16:creationId xmlns:a16="http://schemas.microsoft.com/office/drawing/2014/main" id="{31E5B398-0EB8-1A43-8E36-48228D750750}"/>
              </a:ext>
            </a:extLst>
          </p:cNvPr>
          <p:cNvSpPr/>
          <p:nvPr/>
        </p:nvSpPr>
        <p:spPr>
          <a:xfrm>
            <a:off x="1669195" y="1836731"/>
            <a:ext cx="4188265" cy="2682260"/>
          </a:xfrm>
          <a:prstGeom prst="roundRect">
            <a:avLst/>
          </a:prstGeom>
          <a:solidFill>
            <a:schemeClr val="accent5">
              <a:lumMod val="40000"/>
              <a:lumOff val="60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a:solidFill>
                  <a:schemeClr val="tx1"/>
                </a:solidFill>
              </a:rPr>
              <a:t>Reverse</a:t>
            </a:r>
            <a:r>
              <a:rPr lang="zh-CN" altLang="en-US" sz="2800" i="1">
                <a:solidFill>
                  <a:schemeClr val="tx1"/>
                </a:solidFill>
              </a:rPr>
              <a:t> </a:t>
            </a:r>
            <a:r>
              <a:rPr lang="en-US" altLang="zh-CN" sz="2800" i="1">
                <a:solidFill>
                  <a:schemeClr val="tx1"/>
                </a:solidFill>
              </a:rPr>
              <a:t>Execution</a:t>
            </a:r>
          </a:p>
          <a:p>
            <a:r>
              <a:rPr lang="en-US" altLang="zh-CN" sz="2800" err="1">
                <a:solidFill>
                  <a:schemeClr val="tx1"/>
                </a:solidFill>
              </a:rPr>
              <a:t>f’</a:t>
            </a:r>
            <a:r>
              <a:rPr lang="en-US" altLang="zh-CN" sz="2800" baseline="-25000" err="1">
                <a:solidFill>
                  <a:schemeClr val="tx1"/>
                </a:solidFill>
              </a:rPr>
              <a:t>ins</a:t>
            </a:r>
            <a:r>
              <a:rPr lang="en-US" altLang="zh-CN" sz="2800">
                <a:solidFill>
                  <a:schemeClr val="tx1"/>
                </a:solidFill>
              </a:rPr>
              <a:t>:</a:t>
            </a:r>
            <a:r>
              <a:rPr lang="zh-CN" altLang="en-US" sz="2800">
                <a:solidFill>
                  <a:schemeClr val="tx1"/>
                </a:solidFill>
              </a:rPr>
              <a:t>  </a:t>
            </a:r>
            <a:r>
              <a:rPr lang="en-US" altLang="zh-CN" sz="2800" err="1">
                <a:solidFill>
                  <a:schemeClr val="tx1"/>
                </a:solidFill>
              </a:rPr>
              <a:t>S</a:t>
            </a:r>
            <a:r>
              <a:rPr lang="en-US" altLang="zh-CN" sz="2800" baseline="-25000" err="1">
                <a:solidFill>
                  <a:schemeClr val="tx1"/>
                </a:solidFill>
              </a:rPr>
              <a:t>after</a:t>
            </a:r>
            <a:r>
              <a:rPr lang="zh-CN" altLang="en-US" sz="2800" baseline="-25000">
                <a:solidFill>
                  <a:schemeClr val="tx1"/>
                </a:solidFill>
              </a:rPr>
              <a:t> </a:t>
            </a:r>
            <a:r>
              <a:rPr lang="zh-CN" altLang="en-US" sz="2800">
                <a:solidFill>
                  <a:schemeClr val="tx1"/>
                </a:solidFill>
              </a:rPr>
              <a:t> </a:t>
            </a:r>
            <a:r>
              <a:rPr lang="en-US" altLang="zh-CN" sz="2800">
                <a:solidFill>
                  <a:schemeClr val="tx1"/>
                </a:solidFill>
              </a:rPr>
              <a:t>--&gt;</a:t>
            </a:r>
            <a:r>
              <a:rPr lang="zh-CN" altLang="en-US" sz="2800">
                <a:solidFill>
                  <a:schemeClr val="tx1"/>
                </a:solidFill>
              </a:rPr>
              <a:t>  </a:t>
            </a:r>
            <a:r>
              <a:rPr lang="en-US" altLang="zh-CN" sz="2800" err="1">
                <a:solidFill>
                  <a:schemeClr val="tx1"/>
                </a:solidFill>
              </a:rPr>
              <a:t>S</a:t>
            </a:r>
            <a:r>
              <a:rPr lang="en-US" altLang="zh-CN" sz="2800" baseline="-25000" err="1">
                <a:solidFill>
                  <a:schemeClr val="tx1"/>
                </a:solidFill>
              </a:rPr>
              <a:t>before</a:t>
            </a:r>
            <a:endParaRPr lang="en-US" altLang="zh-CN" sz="2800" baseline="-25000">
              <a:solidFill>
                <a:schemeClr val="tx1"/>
              </a:solidFill>
            </a:endParaRPr>
          </a:p>
          <a:p>
            <a:endParaRPr lang="en-US" altLang="zh-CN" sz="2800" baseline="-25000">
              <a:solidFill>
                <a:schemeClr val="tx1"/>
              </a:solidFill>
            </a:endParaRPr>
          </a:p>
          <a:p>
            <a:r>
              <a:rPr lang="en-US" altLang="zh-CN" sz="2800" err="1">
                <a:solidFill>
                  <a:schemeClr val="tx1"/>
                </a:solidFill>
              </a:rPr>
              <a:t>S</a:t>
            </a:r>
            <a:r>
              <a:rPr lang="en-US" altLang="zh-CN" sz="2800" baseline="-25000" err="1">
                <a:solidFill>
                  <a:schemeClr val="tx1"/>
                </a:solidFill>
              </a:rPr>
              <a:t>after</a:t>
            </a:r>
            <a:r>
              <a:rPr lang="en-US" altLang="zh-CN" sz="2800">
                <a:solidFill>
                  <a:schemeClr val="tx1"/>
                </a:solidFill>
              </a:rPr>
              <a:t>:</a:t>
            </a:r>
            <a:r>
              <a:rPr lang="zh-CN" altLang="en-US" sz="2800">
                <a:solidFill>
                  <a:schemeClr val="tx1"/>
                </a:solidFill>
              </a:rPr>
              <a:t> </a:t>
            </a:r>
            <a:r>
              <a:rPr lang="en-US" altLang="zh-CN" sz="2800">
                <a:solidFill>
                  <a:schemeClr val="tx1"/>
                </a:solidFill>
              </a:rPr>
              <a:t>eax</a:t>
            </a:r>
            <a:r>
              <a:rPr lang="zh-CN" altLang="en-US" sz="2800">
                <a:solidFill>
                  <a:schemeClr val="tx1"/>
                </a:solidFill>
              </a:rPr>
              <a:t> </a:t>
            </a:r>
            <a:r>
              <a:rPr lang="en-US" altLang="zh-CN" sz="2800">
                <a:solidFill>
                  <a:schemeClr val="tx1"/>
                </a:solidFill>
              </a:rPr>
              <a:t>=</a:t>
            </a:r>
            <a:r>
              <a:rPr lang="zh-CN" altLang="en-US" sz="2800">
                <a:solidFill>
                  <a:schemeClr val="tx1"/>
                </a:solidFill>
              </a:rPr>
              <a:t> </a:t>
            </a:r>
            <a:r>
              <a:rPr lang="en-US" altLang="zh-CN" sz="2800">
                <a:solidFill>
                  <a:schemeClr val="tx1"/>
                </a:solidFill>
              </a:rPr>
              <a:t>4</a:t>
            </a:r>
          </a:p>
          <a:p>
            <a:r>
              <a:rPr lang="en-US" altLang="zh-CN" sz="2800" i="1">
                <a:solidFill>
                  <a:srgbClr val="FF8488"/>
                </a:solidFill>
              </a:rPr>
              <a:t>ins</a:t>
            </a:r>
            <a:r>
              <a:rPr lang="en-US" altLang="zh-CN" sz="2800">
                <a:solidFill>
                  <a:srgbClr val="FF8488"/>
                </a:solidFill>
              </a:rPr>
              <a:t>:</a:t>
            </a:r>
            <a:r>
              <a:rPr lang="zh-CN" altLang="en-US" sz="2800">
                <a:solidFill>
                  <a:srgbClr val="FF8488"/>
                </a:solidFill>
              </a:rPr>
              <a:t> </a:t>
            </a:r>
            <a:r>
              <a:rPr lang="en-US" altLang="zh-CN" sz="2800">
                <a:solidFill>
                  <a:srgbClr val="FF8488"/>
                </a:solidFill>
              </a:rPr>
              <a:t>mov</a:t>
            </a:r>
            <a:r>
              <a:rPr lang="zh-CN" altLang="en-US" sz="2800">
                <a:solidFill>
                  <a:srgbClr val="FF8488"/>
                </a:solidFill>
              </a:rPr>
              <a:t> </a:t>
            </a:r>
            <a:r>
              <a:rPr lang="en-US" altLang="zh-CN" sz="2800">
                <a:solidFill>
                  <a:srgbClr val="FF8488"/>
                </a:solidFill>
              </a:rPr>
              <a:t>eax,</a:t>
            </a:r>
            <a:r>
              <a:rPr lang="zh-CN" altLang="en-US" sz="2800">
                <a:solidFill>
                  <a:srgbClr val="FF8488"/>
                </a:solidFill>
              </a:rPr>
              <a:t> </a:t>
            </a:r>
            <a:r>
              <a:rPr lang="en-US" altLang="zh-CN" sz="2800">
                <a:solidFill>
                  <a:srgbClr val="FF8488"/>
                </a:solidFill>
              </a:rPr>
              <a:t>4</a:t>
            </a:r>
          </a:p>
          <a:p>
            <a:r>
              <a:rPr lang="en-US" altLang="zh-CN" sz="2800" err="1">
                <a:solidFill>
                  <a:schemeClr val="tx1"/>
                </a:solidFill>
              </a:rPr>
              <a:t>S</a:t>
            </a:r>
            <a:r>
              <a:rPr lang="en-US" altLang="zh-CN" sz="2800" baseline="-25000" err="1">
                <a:solidFill>
                  <a:schemeClr val="tx1"/>
                </a:solidFill>
              </a:rPr>
              <a:t>before</a:t>
            </a:r>
            <a:r>
              <a:rPr lang="en-US" altLang="zh-CN" sz="2800">
                <a:solidFill>
                  <a:schemeClr val="tx1"/>
                </a:solidFill>
              </a:rPr>
              <a:t>:</a:t>
            </a:r>
            <a:r>
              <a:rPr lang="zh-CN" altLang="en-US" sz="2800">
                <a:solidFill>
                  <a:schemeClr val="tx1"/>
                </a:solidFill>
              </a:rPr>
              <a:t> </a:t>
            </a:r>
            <a:r>
              <a:rPr lang="en-US" altLang="zh-CN" sz="2800">
                <a:solidFill>
                  <a:srgbClr val="FF0000"/>
                </a:solidFill>
              </a:rPr>
              <a:t>eax</a:t>
            </a:r>
            <a:r>
              <a:rPr lang="zh-CN" altLang="en-US" sz="2800">
                <a:solidFill>
                  <a:srgbClr val="FF0000"/>
                </a:solidFill>
              </a:rPr>
              <a:t> </a:t>
            </a:r>
            <a:r>
              <a:rPr lang="en-US" altLang="zh-CN" sz="2800">
                <a:solidFill>
                  <a:srgbClr val="FF0000"/>
                </a:solidFill>
              </a:rPr>
              <a:t>=</a:t>
            </a:r>
            <a:r>
              <a:rPr lang="zh-CN" altLang="en-US" sz="2800">
                <a:solidFill>
                  <a:srgbClr val="FF0000"/>
                </a:solidFill>
              </a:rPr>
              <a:t> </a:t>
            </a:r>
            <a:r>
              <a:rPr lang="en-US" altLang="zh-CN" sz="2800">
                <a:solidFill>
                  <a:srgbClr val="FF0000"/>
                </a:solidFill>
              </a:rPr>
              <a:t>?</a:t>
            </a:r>
            <a:endParaRPr lang="en-US" sz="2800">
              <a:solidFill>
                <a:srgbClr val="FF0000"/>
              </a:solidFill>
            </a:endParaRPr>
          </a:p>
        </p:txBody>
      </p:sp>
      <p:sp>
        <p:nvSpPr>
          <p:cNvPr id="9" name="TextBox 8">
            <a:extLst>
              <a:ext uri="{FF2B5EF4-FFF2-40B4-BE49-F238E27FC236}">
                <a16:creationId xmlns:a16="http://schemas.microsoft.com/office/drawing/2014/main" id="{14650A11-7458-7344-9457-FDB17373AF54}"/>
              </a:ext>
            </a:extLst>
          </p:cNvPr>
          <p:cNvSpPr txBox="1"/>
          <p:nvPr/>
        </p:nvSpPr>
        <p:spPr>
          <a:xfrm>
            <a:off x="1841474" y="4929809"/>
            <a:ext cx="7912127" cy="523220"/>
          </a:xfrm>
          <a:prstGeom prst="rect">
            <a:avLst/>
          </a:prstGeom>
          <a:noFill/>
        </p:spPr>
        <p:txBody>
          <a:bodyPr wrap="square" rtlCol="0">
            <a:spAutoFit/>
          </a:bodyPr>
          <a:lstStyle/>
          <a:p>
            <a:r>
              <a:rPr lang="en-US" altLang="zh-CN" sz="2800"/>
              <a:t>More</a:t>
            </a:r>
            <a:r>
              <a:rPr lang="zh-CN" altLang="en-US" sz="2800"/>
              <a:t> </a:t>
            </a:r>
            <a:r>
              <a:rPr lang="en-US" altLang="zh-CN" sz="2800"/>
              <a:t>non-invertible</a:t>
            </a:r>
            <a:r>
              <a:rPr lang="zh-CN" altLang="en-US" sz="2800"/>
              <a:t> </a:t>
            </a:r>
            <a:r>
              <a:rPr lang="en-US" altLang="zh-CN" sz="2800"/>
              <a:t>instructions:</a:t>
            </a:r>
            <a:r>
              <a:rPr lang="zh-CN" altLang="en-US" sz="2800"/>
              <a:t> </a:t>
            </a:r>
            <a:r>
              <a:rPr lang="en-US" altLang="zh-CN" sz="2800" err="1"/>
              <a:t>shr</a:t>
            </a:r>
            <a:r>
              <a:rPr lang="en-US" altLang="zh-CN" sz="2800"/>
              <a:t>,</a:t>
            </a:r>
            <a:r>
              <a:rPr lang="zh-CN" altLang="en-US" sz="2800"/>
              <a:t> </a:t>
            </a:r>
            <a:r>
              <a:rPr lang="en-US" altLang="zh-CN" sz="2800" err="1"/>
              <a:t>shl</a:t>
            </a:r>
            <a:r>
              <a:rPr lang="en-US" altLang="zh-CN" sz="2800"/>
              <a:t>,</a:t>
            </a:r>
            <a:r>
              <a:rPr lang="zh-CN" altLang="en-US" sz="2800"/>
              <a:t> </a:t>
            </a:r>
            <a:r>
              <a:rPr lang="en-US" altLang="zh-CN" sz="2800"/>
              <a:t>and,</a:t>
            </a:r>
            <a:r>
              <a:rPr lang="zh-CN" altLang="en-US" sz="2800"/>
              <a:t> </a:t>
            </a:r>
            <a:r>
              <a:rPr lang="en-US" altLang="zh-CN" sz="2800"/>
              <a:t>or</a:t>
            </a:r>
            <a:r>
              <a:rPr lang="zh-CN" altLang="en-US" sz="2800"/>
              <a:t> </a:t>
            </a:r>
            <a:r>
              <a:rPr lang="en-US" altLang="zh-CN" sz="2800"/>
              <a:t>……</a:t>
            </a:r>
            <a:endParaRPr lang="en-US" sz="2800"/>
          </a:p>
        </p:txBody>
      </p:sp>
      <p:sp>
        <p:nvSpPr>
          <p:cNvPr id="10" name="Rounded Rectangle 9">
            <a:extLst>
              <a:ext uri="{FF2B5EF4-FFF2-40B4-BE49-F238E27FC236}">
                <a16:creationId xmlns:a16="http://schemas.microsoft.com/office/drawing/2014/main" id="{2E9C82D1-0E8D-6E47-81FE-E9555FAA12A1}"/>
              </a:ext>
            </a:extLst>
          </p:cNvPr>
          <p:cNvSpPr/>
          <p:nvPr/>
        </p:nvSpPr>
        <p:spPr>
          <a:xfrm>
            <a:off x="6626086" y="1836730"/>
            <a:ext cx="4188264" cy="2682260"/>
          </a:xfrm>
          <a:prstGeom prst="roundRect">
            <a:avLst/>
          </a:prstGeom>
          <a:solidFill>
            <a:schemeClr val="accent5">
              <a:lumMod val="40000"/>
              <a:lumOff val="60000"/>
            </a:schemeClr>
          </a:solidFill>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a:solidFill>
                  <a:schemeClr val="tx1"/>
                </a:solidFill>
              </a:rPr>
              <a:t>Reverse</a:t>
            </a:r>
            <a:r>
              <a:rPr lang="zh-CN" altLang="en-US" sz="2800" i="1">
                <a:solidFill>
                  <a:schemeClr val="tx1"/>
                </a:solidFill>
              </a:rPr>
              <a:t> </a:t>
            </a:r>
            <a:r>
              <a:rPr lang="en-US" altLang="zh-CN" sz="2800" i="1">
                <a:solidFill>
                  <a:schemeClr val="tx1"/>
                </a:solidFill>
              </a:rPr>
              <a:t>Execution</a:t>
            </a:r>
          </a:p>
          <a:p>
            <a:r>
              <a:rPr lang="en-US" altLang="zh-CN" sz="2800" err="1">
                <a:solidFill>
                  <a:schemeClr val="tx1"/>
                </a:solidFill>
              </a:rPr>
              <a:t>f’</a:t>
            </a:r>
            <a:r>
              <a:rPr lang="en-US" altLang="zh-CN" sz="2800" baseline="-25000" err="1">
                <a:solidFill>
                  <a:schemeClr val="tx1"/>
                </a:solidFill>
              </a:rPr>
              <a:t>ins</a:t>
            </a:r>
            <a:r>
              <a:rPr lang="en-US" altLang="zh-CN" sz="2800">
                <a:solidFill>
                  <a:schemeClr val="tx1"/>
                </a:solidFill>
              </a:rPr>
              <a:t>:</a:t>
            </a:r>
            <a:r>
              <a:rPr lang="zh-CN" altLang="en-US" sz="2800">
                <a:solidFill>
                  <a:schemeClr val="tx1"/>
                </a:solidFill>
              </a:rPr>
              <a:t>  </a:t>
            </a:r>
            <a:r>
              <a:rPr lang="en-US" altLang="zh-CN" sz="2800" err="1">
                <a:solidFill>
                  <a:schemeClr val="tx1"/>
                </a:solidFill>
              </a:rPr>
              <a:t>S</a:t>
            </a:r>
            <a:r>
              <a:rPr lang="en-US" altLang="zh-CN" sz="2800" baseline="-25000" err="1">
                <a:solidFill>
                  <a:schemeClr val="tx1"/>
                </a:solidFill>
              </a:rPr>
              <a:t>after</a:t>
            </a:r>
            <a:r>
              <a:rPr lang="zh-CN" altLang="en-US" sz="2800" baseline="-25000">
                <a:solidFill>
                  <a:schemeClr val="tx1"/>
                </a:solidFill>
              </a:rPr>
              <a:t> </a:t>
            </a:r>
            <a:r>
              <a:rPr lang="zh-CN" altLang="en-US" sz="2800">
                <a:solidFill>
                  <a:schemeClr val="tx1"/>
                </a:solidFill>
              </a:rPr>
              <a:t> </a:t>
            </a:r>
            <a:r>
              <a:rPr lang="en-US" altLang="zh-CN" sz="2800">
                <a:solidFill>
                  <a:schemeClr val="tx1"/>
                </a:solidFill>
              </a:rPr>
              <a:t>--&gt;</a:t>
            </a:r>
            <a:r>
              <a:rPr lang="zh-CN" altLang="en-US" sz="2800">
                <a:solidFill>
                  <a:schemeClr val="tx1"/>
                </a:solidFill>
              </a:rPr>
              <a:t>  </a:t>
            </a:r>
            <a:r>
              <a:rPr lang="en-US" altLang="zh-CN" sz="2800" err="1">
                <a:solidFill>
                  <a:schemeClr val="tx1"/>
                </a:solidFill>
              </a:rPr>
              <a:t>S</a:t>
            </a:r>
            <a:r>
              <a:rPr lang="en-US" altLang="zh-CN" sz="2800" baseline="-25000" err="1">
                <a:solidFill>
                  <a:schemeClr val="tx1"/>
                </a:solidFill>
              </a:rPr>
              <a:t>before</a:t>
            </a:r>
            <a:endParaRPr lang="en-US" altLang="zh-CN" sz="2800" baseline="-25000">
              <a:solidFill>
                <a:schemeClr val="tx1"/>
              </a:solidFill>
            </a:endParaRPr>
          </a:p>
          <a:p>
            <a:endParaRPr lang="en-US" altLang="zh-CN" sz="2800" baseline="-25000">
              <a:solidFill>
                <a:schemeClr val="tx1"/>
              </a:solidFill>
            </a:endParaRPr>
          </a:p>
          <a:p>
            <a:r>
              <a:rPr lang="en-US" altLang="zh-CN" sz="2800" err="1">
                <a:solidFill>
                  <a:schemeClr val="tx1"/>
                </a:solidFill>
              </a:rPr>
              <a:t>S</a:t>
            </a:r>
            <a:r>
              <a:rPr lang="en-US" altLang="zh-CN" sz="2800" baseline="-25000" err="1">
                <a:solidFill>
                  <a:schemeClr val="tx1"/>
                </a:solidFill>
              </a:rPr>
              <a:t>after</a:t>
            </a:r>
            <a:r>
              <a:rPr lang="en-US" altLang="zh-CN" sz="2800">
                <a:solidFill>
                  <a:schemeClr val="tx1"/>
                </a:solidFill>
              </a:rPr>
              <a:t>:</a:t>
            </a:r>
            <a:r>
              <a:rPr lang="zh-CN" altLang="en-US" sz="2800">
                <a:solidFill>
                  <a:schemeClr val="tx1"/>
                </a:solidFill>
              </a:rPr>
              <a:t> </a:t>
            </a:r>
            <a:r>
              <a:rPr lang="en-US" altLang="zh-CN" sz="2800">
                <a:solidFill>
                  <a:schemeClr val="tx1"/>
                </a:solidFill>
              </a:rPr>
              <a:t>eax</a:t>
            </a:r>
            <a:r>
              <a:rPr lang="zh-CN" altLang="en-US" sz="2800">
                <a:solidFill>
                  <a:schemeClr val="tx1"/>
                </a:solidFill>
              </a:rPr>
              <a:t> </a:t>
            </a:r>
            <a:r>
              <a:rPr lang="en-US" altLang="zh-CN" sz="2800">
                <a:solidFill>
                  <a:schemeClr val="tx1"/>
                </a:solidFill>
              </a:rPr>
              <a:t>=</a:t>
            </a:r>
            <a:r>
              <a:rPr lang="zh-CN" altLang="en-US" sz="2800">
                <a:solidFill>
                  <a:schemeClr val="tx1"/>
                </a:solidFill>
              </a:rPr>
              <a:t> </a:t>
            </a:r>
            <a:r>
              <a:rPr lang="en-US" altLang="zh-CN" sz="2800">
                <a:solidFill>
                  <a:schemeClr val="tx1"/>
                </a:solidFill>
              </a:rPr>
              <a:t>0</a:t>
            </a:r>
          </a:p>
          <a:p>
            <a:r>
              <a:rPr lang="en-US" altLang="zh-CN" sz="2800" i="1">
                <a:solidFill>
                  <a:srgbClr val="FF8488"/>
                </a:solidFill>
              </a:rPr>
              <a:t>ins</a:t>
            </a:r>
            <a:r>
              <a:rPr lang="en-US" altLang="zh-CN" sz="2800">
                <a:solidFill>
                  <a:srgbClr val="FF8488"/>
                </a:solidFill>
              </a:rPr>
              <a:t>:</a:t>
            </a:r>
            <a:r>
              <a:rPr lang="zh-CN" altLang="en-US" sz="2800">
                <a:solidFill>
                  <a:srgbClr val="FF8488"/>
                </a:solidFill>
              </a:rPr>
              <a:t> </a:t>
            </a:r>
            <a:r>
              <a:rPr lang="en-US" altLang="zh-CN" sz="2800" err="1">
                <a:solidFill>
                  <a:srgbClr val="FF8488"/>
                </a:solidFill>
              </a:rPr>
              <a:t>xor</a:t>
            </a:r>
            <a:r>
              <a:rPr lang="zh-CN" altLang="en-US" sz="2800">
                <a:solidFill>
                  <a:srgbClr val="FF8488"/>
                </a:solidFill>
              </a:rPr>
              <a:t> </a:t>
            </a:r>
            <a:r>
              <a:rPr lang="en-US" altLang="zh-CN" sz="2800">
                <a:solidFill>
                  <a:srgbClr val="FF8488"/>
                </a:solidFill>
              </a:rPr>
              <a:t>eax,</a:t>
            </a:r>
            <a:r>
              <a:rPr lang="zh-CN" altLang="en-US" sz="2800">
                <a:solidFill>
                  <a:srgbClr val="FF8488"/>
                </a:solidFill>
              </a:rPr>
              <a:t> </a:t>
            </a:r>
            <a:r>
              <a:rPr lang="en-US" altLang="zh-CN" sz="2800">
                <a:solidFill>
                  <a:srgbClr val="FF8488"/>
                </a:solidFill>
              </a:rPr>
              <a:t>eax</a:t>
            </a:r>
          </a:p>
          <a:p>
            <a:r>
              <a:rPr lang="en-US" altLang="zh-CN" sz="2800" err="1">
                <a:solidFill>
                  <a:schemeClr val="tx1"/>
                </a:solidFill>
              </a:rPr>
              <a:t>S</a:t>
            </a:r>
            <a:r>
              <a:rPr lang="en-US" altLang="zh-CN" sz="2800" baseline="-25000" err="1">
                <a:solidFill>
                  <a:schemeClr val="tx1"/>
                </a:solidFill>
              </a:rPr>
              <a:t>before</a:t>
            </a:r>
            <a:r>
              <a:rPr lang="en-US" altLang="zh-CN" sz="2800">
                <a:solidFill>
                  <a:schemeClr val="tx1"/>
                </a:solidFill>
              </a:rPr>
              <a:t>:</a:t>
            </a:r>
            <a:r>
              <a:rPr lang="zh-CN" altLang="en-US" sz="2800">
                <a:solidFill>
                  <a:schemeClr val="tx1"/>
                </a:solidFill>
              </a:rPr>
              <a:t> </a:t>
            </a:r>
            <a:r>
              <a:rPr lang="en-US" altLang="zh-CN" sz="2800">
                <a:solidFill>
                  <a:srgbClr val="FF0000"/>
                </a:solidFill>
              </a:rPr>
              <a:t>eax</a:t>
            </a:r>
            <a:r>
              <a:rPr lang="zh-CN" altLang="en-US" sz="2800">
                <a:solidFill>
                  <a:srgbClr val="FF0000"/>
                </a:solidFill>
              </a:rPr>
              <a:t> </a:t>
            </a:r>
            <a:r>
              <a:rPr lang="en-US" altLang="zh-CN" sz="2800">
                <a:solidFill>
                  <a:srgbClr val="FF0000"/>
                </a:solidFill>
              </a:rPr>
              <a:t>=</a:t>
            </a:r>
            <a:r>
              <a:rPr lang="zh-CN" altLang="en-US" sz="2800">
                <a:solidFill>
                  <a:srgbClr val="FF0000"/>
                </a:solidFill>
              </a:rPr>
              <a:t> </a:t>
            </a:r>
            <a:r>
              <a:rPr lang="en-US" altLang="zh-CN" sz="2800">
                <a:solidFill>
                  <a:srgbClr val="FF0000"/>
                </a:solidFill>
              </a:rPr>
              <a:t>?</a:t>
            </a:r>
            <a:endParaRPr lang="en-US" sz="2800">
              <a:solidFill>
                <a:srgbClr val="FF0000"/>
              </a:solidFill>
            </a:endParaRPr>
          </a:p>
        </p:txBody>
      </p:sp>
    </p:spTree>
    <p:extLst>
      <p:ext uri="{BB962C8B-B14F-4D97-AF65-F5344CB8AC3E}">
        <p14:creationId xmlns:p14="http://schemas.microsoft.com/office/powerpoint/2010/main" val="1937377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A screenshot of a cell phone&#10;&#10;Description automatically generated">
            <a:extLst>
              <a:ext uri="{FF2B5EF4-FFF2-40B4-BE49-F238E27FC236}">
                <a16:creationId xmlns:a16="http://schemas.microsoft.com/office/drawing/2014/main" id="{458366D4-D71B-8C4B-BF4C-161135A342D6}"/>
              </a:ext>
            </a:extLst>
          </p:cNvPr>
          <p:cNvPicPr>
            <a:picLocks noChangeAspect="1"/>
          </p:cNvPicPr>
          <p:nvPr/>
        </p:nvPicPr>
        <p:blipFill>
          <a:blip r:embed="rId3"/>
          <a:stretch>
            <a:fillRect/>
          </a:stretch>
        </p:blipFill>
        <p:spPr>
          <a:xfrm>
            <a:off x="2329070" y="1683934"/>
            <a:ext cx="4544896" cy="4456646"/>
          </a:xfrm>
          <a:prstGeom prst="rect">
            <a:avLst/>
          </a:prstGeom>
          <a:ln w="19050">
            <a:solidFill>
              <a:schemeClr val="tx1"/>
            </a:solidFill>
          </a:ln>
        </p:spPr>
      </p:pic>
      <p:sp>
        <p:nvSpPr>
          <p:cNvPr id="2" name="Title 1"/>
          <p:cNvSpPr>
            <a:spLocks noGrp="1"/>
          </p:cNvSpPr>
          <p:nvPr>
            <p:ph type="title"/>
          </p:nvPr>
        </p:nvSpPr>
        <p:spPr/>
        <p:txBody>
          <a:bodyPr/>
          <a:lstStyle/>
          <a:p>
            <a:r>
              <a:rPr lang="en-US" altLang="zh-CN">
                <a:latin typeface="Avenir Next Condensed" panose="020B0506020202020204" pitchFamily="34" charset="0"/>
              </a:rPr>
              <a:t>Solution</a:t>
            </a:r>
            <a:r>
              <a:rPr lang="zh-CN" altLang="en-US">
                <a:latin typeface="Avenir Next Condensed" panose="020B0506020202020204" pitchFamily="34" charset="0"/>
              </a:rPr>
              <a:t> </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t>Data Flow Relation</a:t>
            </a:r>
            <a:r>
              <a:rPr lang="zh-CN" altLang="en-US">
                <a:latin typeface="Avenir Next Condensed" panose="020B0506020202020204" pitchFamily="34" charset="0"/>
              </a:rPr>
              <a:t> </a:t>
            </a:r>
            <a:endParaRPr lang="en-US">
              <a:latin typeface="Avenir Next Condensed" panose="020B0506020202020204" pitchFamily="34" charset="0"/>
            </a:endParaRP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35</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ooter Placeholder 18">
            <a:extLst>
              <a:ext uri="{FF2B5EF4-FFF2-40B4-BE49-F238E27FC236}">
                <a16:creationId xmlns:a16="http://schemas.microsoft.com/office/drawing/2014/main" id="{8931370B-F76D-8E45-B68E-5DED349B64C9}"/>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24" name="Curved Right Arrow 23">
            <a:extLst>
              <a:ext uri="{FF2B5EF4-FFF2-40B4-BE49-F238E27FC236}">
                <a16:creationId xmlns:a16="http://schemas.microsoft.com/office/drawing/2014/main" id="{51EADEC4-5896-174D-A2FF-035A1416BA96}"/>
              </a:ext>
            </a:extLst>
          </p:cNvPr>
          <p:cNvSpPr/>
          <p:nvPr/>
        </p:nvSpPr>
        <p:spPr>
          <a:xfrm>
            <a:off x="1046746" y="2367643"/>
            <a:ext cx="1269071" cy="3311262"/>
          </a:xfrm>
          <a:prstGeom prst="curvedRightArrow">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ounded Rectangle 25">
            <a:extLst>
              <a:ext uri="{FF2B5EF4-FFF2-40B4-BE49-F238E27FC236}">
                <a16:creationId xmlns:a16="http://schemas.microsoft.com/office/drawing/2014/main" id="{19361919-5C9D-2947-9DDC-57699EE58364}"/>
              </a:ext>
            </a:extLst>
          </p:cNvPr>
          <p:cNvSpPr/>
          <p:nvPr/>
        </p:nvSpPr>
        <p:spPr>
          <a:xfrm>
            <a:off x="3621156" y="2061912"/>
            <a:ext cx="593035" cy="47381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10341CC2-FDF4-1E42-ACC1-9FDEC88E4A74}"/>
              </a:ext>
            </a:extLst>
          </p:cNvPr>
          <p:cNvSpPr/>
          <p:nvPr/>
        </p:nvSpPr>
        <p:spPr>
          <a:xfrm>
            <a:off x="3753678" y="5300566"/>
            <a:ext cx="685800" cy="473813"/>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ular Callout 45">
            <a:extLst>
              <a:ext uri="{FF2B5EF4-FFF2-40B4-BE49-F238E27FC236}">
                <a16:creationId xmlns:a16="http://schemas.microsoft.com/office/drawing/2014/main" id="{E7208CB0-D6E8-7B45-AB6A-5C5499020671}"/>
              </a:ext>
            </a:extLst>
          </p:cNvPr>
          <p:cNvSpPr/>
          <p:nvPr/>
        </p:nvSpPr>
        <p:spPr>
          <a:xfrm>
            <a:off x="7437780" y="2051847"/>
            <a:ext cx="4184725" cy="583069"/>
          </a:xfrm>
          <a:prstGeom prst="wedgeRectCallout">
            <a:avLst>
              <a:gd name="adj1" fmla="val -107746"/>
              <a:gd name="adj2" fmla="val -7980"/>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err="1">
                <a:solidFill>
                  <a:schemeClr val="tx1"/>
                </a:solidFill>
              </a:rPr>
              <a:t>S</a:t>
            </a:r>
            <a:r>
              <a:rPr lang="en-US" altLang="zh-CN" sz="2400" baseline="-25000" err="1">
                <a:solidFill>
                  <a:schemeClr val="tx1"/>
                </a:solidFill>
              </a:rPr>
              <a:t>after</a:t>
            </a:r>
            <a:r>
              <a:rPr lang="en-US" altLang="zh-CN" sz="2400">
                <a:solidFill>
                  <a:schemeClr val="tx1"/>
                </a:solidFill>
              </a:rPr>
              <a:t>:</a:t>
            </a:r>
            <a:r>
              <a:rPr lang="zh-CN" altLang="en-US" sz="2400">
                <a:solidFill>
                  <a:schemeClr val="tx1"/>
                </a:solidFill>
              </a:rPr>
              <a:t> </a:t>
            </a:r>
            <a:r>
              <a:rPr lang="en-US" altLang="zh-CN" sz="2400" err="1">
                <a:solidFill>
                  <a:schemeClr val="tx1"/>
                </a:solidFill>
              </a:rPr>
              <a:t>ebp</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0xff08,</a:t>
            </a:r>
            <a:r>
              <a:rPr lang="zh-CN" altLang="en-US" sz="2400">
                <a:solidFill>
                  <a:schemeClr val="tx1"/>
                </a:solidFill>
              </a:rPr>
              <a:t> </a:t>
            </a:r>
            <a:r>
              <a:rPr lang="en-US" altLang="zh-CN" sz="2400" err="1">
                <a:solidFill>
                  <a:schemeClr val="tx1"/>
                </a:solidFill>
              </a:rPr>
              <a:t>esp</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0xff08</a:t>
            </a:r>
            <a:endParaRPr lang="en-US" sz="2400">
              <a:solidFill>
                <a:schemeClr val="tx1"/>
              </a:solidFill>
            </a:endParaRPr>
          </a:p>
        </p:txBody>
      </p:sp>
      <p:sp>
        <p:nvSpPr>
          <p:cNvPr id="47" name="Rectangular Callout 46">
            <a:extLst>
              <a:ext uri="{FF2B5EF4-FFF2-40B4-BE49-F238E27FC236}">
                <a16:creationId xmlns:a16="http://schemas.microsoft.com/office/drawing/2014/main" id="{CDE4FAD7-9F93-3647-84F1-E592A6B6CCAF}"/>
              </a:ext>
            </a:extLst>
          </p:cNvPr>
          <p:cNvSpPr/>
          <p:nvPr/>
        </p:nvSpPr>
        <p:spPr>
          <a:xfrm>
            <a:off x="7437780" y="4741280"/>
            <a:ext cx="4184724" cy="1190357"/>
          </a:xfrm>
          <a:prstGeom prst="wedgeRectCallout">
            <a:avLst>
              <a:gd name="adj1" fmla="val -119806"/>
              <a:gd name="adj2" fmla="val 14511"/>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err="1">
                <a:solidFill>
                  <a:schemeClr val="tx1"/>
                </a:solidFill>
              </a:rPr>
              <a:t>S</a:t>
            </a:r>
            <a:r>
              <a:rPr lang="en-US" altLang="zh-CN" sz="2400" baseline="-25000" err="1">
                <a:solidFill>
                  <a:schemeClr val="tx1"/>
                </a:solidFill>
              </a:rPr>
              <a:t>before</a:t>
            </a:r>
            <a:r>
              <a:rPr lang="en-US" altLang="zh-CN" sz="2400">
                <a:solidFill>
                  <a:schemeClr val="tx1"/>
                </a:solidFill>
              </a:rPr>
              <a:t>:</a:t>
            </a:r>
            <a:r>
              <a:rPr lang="zh-CN" altLang="en-US" sz="2400">
                <a:solidFill>
                  <a:schemeClr val="tx1"/>
                </a:solidFill>
              </a:rPr>
              <a:t> </a:t>
            </a:r>
            <a:r>
              <a:rPr lang="en-US" altLang="zh-CN" sz="2400" err="1">
                <a:solidFill>
                  <a:schemeClr val="tx1"/>
                </a:solidFill>
              </a:rPr>
              <a:t>ebp</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err="1">
                <a:solidFill>
                  <a:schemeClr val="tx1"/>
                </a:solidFill>
              </a:rPr>
              <a:t>esp</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0xff08</a:t>
            </a:r>
          </a:p>
          <a:p>
            <a:r>
              <a:rPr lang="en-US" altLang="zh-CN" sz="2400">
                <a:solidFill>
                  <a:srgbClr val="FF0000"/>
                </a:solidFill>
                <a:sym typeface="Wingdings" pitchFamily="2" charset="2"/>
              </a:rPr>
              <a:t></a:t>
            </a:r>
            <a:r>
              <a:rPr lang="zh-CN" altLang="en-US" sz="2400">
                <a:solidFill>
                  <a:srgbClr val="FF0000"/>
                </a:solidFill>
                <a:sym typeface="Wingdings" pitchFamily="2" charset="2"/>
              </a:rPr>
              <a:t> </a:t>
            </a:r>
            <a:r>
              <a:rPr lang="en-US" altLang="zh-CN" sz="2400" err="1">
                <a:solidFill>
                  <a:srgbClr val="FF0000"/>
                </a:solidFill>
              </a:rPr>
              <a:t>S</a:t>
            </a:r>
            <a:r>
              <a:rPr lang="en-US" altLang="zh-CN" sz="2400" baseline="-25000" err="1">
                <a:solidFill>
                  <a:srgbClr val="FF0000"/>
                </a:solidFill>
              </a:rPr>
              <a:t>before</a:t>
            </a:r>
            <a:r>
              <a:rPr lang="en-US" altLang="zh-CN" sz="2400">
                <a:solidFill>
                  <a:srgbClr val="FF0000"/>
                </a:solidFill>
              </a:rPr>
              <a:t>:</a:t>
            </a:r>
            <a:r>
              <a:rPr lang="zh-CN" altLang="en-US" sz="2400">
                <a:solidFill>
                  <a:srgbClr val="FF0000"/>
                </a:solidFill>
              </a:rPr>
              <a:t> </a:t>
            </a:r>
            <a:r>
              <a:rPr lang="en-US" altLang="zh-CN" sz="2400" err="1">
                <a:solidFill>
                  <a:srgbClr val="FF0000"/>
                </a:solidFill>
              </a:rPr>
              <a:t>ebp</a:t>
            </a:r>
            <a:r>
              <a:rPr lang="zh-CN" altLang="en-US" sz="2400">
                <a:solidFill>
                  <a:srgbClr val="FF0000"/>
                </a:solidFill>
              </a:rPr>
              <a:t> </a:t>
            </a:r>
            <a:r>
              <a:rPr lang="en-US" altLang="zh-CN" sz="2400">
                <a:solidFill>
                  <a:srgbClr val="FF0000"/>
                </a:solidFill>
              </a:rPr>
              <a:t>=</a:t>
            </a:r>
            <a:r>
              <a:rPr lang="zh-CN" altLang="en-US" sz="2400">
                <a:solidFill>
                  <a:srgbClr val="FF0000"/>
                </a:solidFill>
              </a:rPr>
              <a:t> </a:t>
            </a:r>
            <a:r>
              <a:rPr lang="en-US" altLang="zh-CN" sz="2400">
                <a:solidFill>
                  <a:srgbClr val="FF0000"/>
                </a:solidFill>
              </a:rPr>
              <a:t>0xff08</a:t>
            </a:r>
          </a:p>
          <a:p>
            <a:r>
              <a:rPr lang="en-US" altLang="zh-CN" sz="2400" err="1">
                <a:solidFill>
                  <a:schemeClr val="tx1"/>
                </a:solidFill>
              </a:rPr>
              <a:t>S</a:t>
            </a:r>
            <a:r>
              <a:rPr lang="en-US" altLang="zh-CN" sz="2400" baseline="-25000" err="1">
                <a:solidFill>
                  <a:schemeClr val="tx1"/>
                </a:solidFill>
              </a:rPr>
              <a:t>after</a:t>
            </a:r>
            <a:r>
              <a:rPr lang="zh-CN" altLang="en-US" sz="2400" baseline="-25000">
                <a:solidFill>
                  <a:schemeClr val="tx1"/>
                </a:solidFill>
              </a:rPr>
              <a:t>   </a:t>
            </a:r>
            <a:r>
              <a:rPr lang="en-US" altLang="zh-CN" sz="2400">
                <a:solidFill>
                  <a:schemeClr val="tx1"/>
                </a:solidFill>
              </a:rPr>
              <a:t>:</a:t>
            </a:r>
            <a:r>
              <a:rPr lang="zh-CN" altLang="en-US" sz="2400">
                <a:solidFill>
                  <a:schemeClr val="tx1"/>
                </a:solidFill>
              </a:rPr>
              <a:t> </a:t>
            </a:r>
            <a:r>
              <a:rPr lang="en-US" altLang="zh-CN" sz="2400" err="1">
                <a:solidFill>
                  <a:schemeClr val="tx1"/>
                </a:solidFill>
              </a:rPr>
              <a:t>esp</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0xff0c</a:t>
            </a:r>
          </a:p>
        </p:txBody>
      </p:sp>
      <p:sp>
        <p:nvSpPr>
          <p:cNvPr id="3" name="TextBox 2">
            <a:extLst>
              <a:ext uri="{FF2B5EF4-FFF2-40B4-BE49-F238E27FC236}">
                <a16:creationId xmlns:a16="http://schemas.microsoft.com/office/drawing/2014/main" id="{E37EADDE-729B-BE4F-98EC-7BBAA025DEBE}"/>
              </a:ext>
            </a:extLst>
          </p:cNvPr>
          <p:cNvSpPr txBox="1"/>
          <p:nvPr/>
        </p:nvSpPr>
        <p:spPr>
          <a:xfrm>
            <a:off x="236708" y="3540734"/>
            <a:ext cx="1736471" cy="830997"/>
          </a:xfrm>
          <a:prstGeom prst="rect">
            <a:avLst/>
          </a:prstGeom>
          <a:solidFill>
            <a:schemeClr val="accent5">
              <a:lumMod val="40000"/>
              <a:lumOff val="60000"/>
            </a:schemeClr>
          </a:solidFill>
          <a:ln w="19050">
            <a:solidFill>
              <a:schemeClr val="tx1"/>
            </a:solidFill>
          </a:ln>
        </p:spPr>
        <p:txBody>
          <a:bodyPr wrap="square" rtlCol="0">
            <a:spAutoFit/>
          </a:bodyPr>
          <a:lstStyle/>
          <a:p>
            <a:r>
              <a:rPr lang="en-US" altLang="zh-CN" sz="2400" i="1" err="1"/>
              <a:t>ebp</a:t>
            </a:r>
            <a:r>
              <a:rPr lang="en-US" altLang="zh-CN" sz="2400" i="1"/>
              <a:t>,</a:t>
            </a:r>
            <a:r>
              <a:rPr lang="zh-CN" altLang="en-US" sz="2400" i="1"/>
              <a:t> </a:t>
            </a:r>
            <a:r>
              <a:rPr lang="en-US" altLang="zh-CN" sz="2400" i="1" err="1"/>
              <a:t>esp</a:t>
            </a:r>
            <a:r>
              <a:rPr lang="zh-CN" altLang="en-US" sz="2400" i="1"/>
              <a:t> </a:t>
            </a:r>
            <a:r>
              <a:rPr lang="en-US" altLang="zh-CN" sz="2400" i="1"/>
              <a:t>are</a:t>
            </a:r>
            <a:r>
              <a:rPr lang="zh-CN" altLang="en-US" sz="2400" i="1"/>
              <a:t> </a:t>
            </a:r>
            <a:r>
              <a:rPr lang="en-US" altLang="zh-CN" sz="2400" i="1"/>
              <a:t>not</a:t>
            </a:r>
            <a:r>
              <a:rPr lang="zh-CN" altLang="en-US" sz="2400" i="1"/>
              <a:t> </a:t>
            </a:r>
            <a:r>
              <a:rPr lang="en-US" altLang="zh-CN" sz="2400" i="1"/>
              <a:t>changed</a:t>
            </a:r>
            <a:endParaRPr lang="en-US" sz="2400" i="1"/>
          </a:p>
        </p:txBody>
      </p:sp>
      <p:sp>
        <p:nvSpPr>
          <p:cNvPr id="6" name="TextBox 5">
            <a:extLst>
              <a:ext uri="{FF2B5EF4-FFF2-40B4-BE49-F238E27FC236}">
                <a16:creationId xmlns:a16="http://schemas.microsoft.com/office/drawing/2014/main" id="{6930FFDB-AC80-884B-A6A6-82B73EED8DE1}"/>
              </a:ext>
            </a:extLst>
          </p:cNvPr>
          <p:cNvSpPr txBox="1"/>
          <p:nvPr/>
        </p:nvSpPr>
        <p:spPr>
          <a:xfrm>
            <a:off x="7517990" y="5165993"/>
            <a:ext cx="3176337" cy="385010"/>
          </a:xfrm>
          <a:prstGeom prst="rect">
            <a:avLst/>
          </a:prstGeom>
          <a:solidFill>
            <a:schemeClr val="bg1">
              <a:lumMod val="95000"/>
            </a:schemeClr>
          </a:solidFill>
        </p:spPr>
        <p:txBody>
          <a:bodyPr wrap="square" rtlCol="0">
            <a:spAutoFit/>
          </a:bodyPr>
          <a:lstStyle/>
          <a:p>
            <a:endParaRPr lang="en-US"/>
          </a:p>
        </p:txBody>
      </p:sp>
      <p:sp>
        <p:nvSpPr>
          <p:cNvPr id="25" name="TextBox 24">
            <a:extLst>
              <a:ext uri="{FF2B5EF4-FFF2-40B4-BE49-F238E27FC236}">
                <a16:creationId xmlns:a16="http://schemas.microsoft.com/office/drawing/2014/main" id="{3CDF7B9E-5124-0C4C-85FB-37916C1B8416}"/>
              </a:ext>
            </a:extLst>
          </p:cNvPr>
          <p:cNvSpPr txBox="1"/>
          <p:nvPr/>
        </p:nvSpPr>
        <p:spPr>
          <a:xfrm>
            <a:off x="7528886" y="4825568"/>
            <a:ext cx="3516103" cy="385010"/>
          </a:xfrm>
          <a:prstGeom prst="rect">
            <a:avLst/>
          </a:prstGeom>
          <a:solidFill>
            <a:schemeClr val="bg1">
              <a:lumMod val="95000"/>
            </a:schemeClr>
          </a:solidFill>
        </p:spPr>
        <p:txBody>
          <a:bodyPr wrap="square" rtlCol="0">
            <a:spAutoFit/>
          </a:bodyPr>
          <a:lstStyle/>
          <a:p>
            <a:endParaRPr lang="en-US"/>
          </a:p>
        </p:txBody>
      </p:sp>
    </p:spTree>
    <p:extLst>
      <p:ext uri="{BB962C8B-B14F-4D97-AF65-F5344CB8AC3E}">
        <p14:creationId xmlns:p14="http://schemas.microsoft.com/office/powerpoint/2010/main" val="3455058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0-#ppt_w/2"/>
                                          </p:val>
                                        </p:tav>
                                        <p:tav tm="100000">
                                          <p:val>
                                            <p:strVal val="#ppt_x"/>
                                          </p:val>
                                        </p:tav>
                                      </p:tavLst>
                                    </p:anim>
                                    <p:anim calcmode="lin" valueType="num">
                                      <p:cBhvr additive="base">
                                        <p:cTn id="16"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checkerboard(across)">
                                      <p:cBhvr>
                                        <p:cTn id="21" dur="500"/>
                                        <p:tgtEl>
                                          <p:spTgt spid="4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6" grpId="0" animBg="1"/>
      <p:bldP spid="3" grpId="0" animBg="1"/>
      <p:bldP spid="6"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automatically generated">
            <a:extLst>
              <a:ext uri="{FF2B5EF4-FFF2-40B4-BE49-F238E27FC236}">
                <a16:creationId xmlns:a16="http://schemas.microsoft.com/office/drawing/2014/main" id="{534B7FE5-79A9-2B4D-BEB3-021CD13EE94D}"/>
              </a:ext>
            </a:extLst>
          </p:cNvPr>
          <p:cNvPicPr>
            <a:picLocks noChangeAspect="1"/>
          </p:cNvPicPr>
          <p:nvPr/>
        </p:nvPicPr>
        <p:blipFill>
          <a:blip r:embed="rId3"/>
          <a:stretch>
            <a:fillRect/>
          </a:stretch>
        </p:blipFill>
        <p:spPr>
          <a:xfrm>
            <a:off x="1004637" y="1581503"/>
            <a:ext cx="4247147" cy="4164679"/>
          </a:xfrm>
          <a:prstGeom prst="rect">
            <a:avLst/>
          </a:prstGeom>
          <a:ln w="19050">
            <a:solidFill>
              <a:schemeClr val="tx1"/>
            </a:solidFill>
          </a:ln>
        </p:spPr>
      </p:pic>
      <p:sp>
        <p:nvSpPr>
          <p:cNvPr id="2" name="Title 1">
            <a:extLst>
              <a:ext uri="{FF2B5EF4-FFF2-40B4-BE49-F238E27FC236}">
                <a16:creationId xmlns:a16="http://schemas.microsoft.com/office/drawing/2014/main" id="{FE5A59BA-335A-1347-8492-33337BFC15A8}"/>
              </a:ext>
            </a:extLst>
          </p:cNvPr>
          <p:cNvSpPr>
            <a:spLocks noGrp="1"/>
          </p:cNvSpPr>
          <p:nvPr>
            <p:ph type="title"/>
          </p:nvPr>
        </p:nvSpPr>
        <p:spPr/>
        <p:txBody>
          <a:bodyPr/>
          <a:lstStyle/>
          <a:p>
            <a:r>
              <a:rPr lang="en-US">
                <a:latin typeface="Avenir Next Condensed" panose="020B0506020202020204" pitchFamily="34" charset="0"/>
              </a:rPr>
              <a:t>Challenge - Memory Alias Problem</a:t>
            </a:r>
          </a:p>
        </p:txBody>
      </p:sp>
      <p:sp>
        <p:nvSpPr>
          <p:cNvPr id="4" name="Slide Number Placeholder 3">
            <a:extLst>
              <a:ext uri="{FF2B5EF4-FFF2-40B4-BE49-F238E27FC236}">
                <a16:creationId xmlns:a16="http://schemas.microsoft.com/office/drawing/2014/main" id="{28E57FCA-BF34-C443-82E0-95DD18E13B9D}"/>
              </a:ext>
            </a:extLst>
          </p:cNvPr>
          <p:cNvSpPr>
            <a:spLocks noGrp="1"/>
          </p:cNvSpPr>
          <p:nvPr>
            <p:ph type="sldNum" sz="quarter" idx="12"/>
          </p:nvPr>
        </p:nvSpPr>
        <p:spPr/>
        <p:txBody>
          <a:bodyPr/>
          <a:lstStyle/>
          <a:p>
            <a:fld id="{079CB688-378F-4534-BFFE-AF122467FDB7}" type="slidenum">
              <a:rPr lang="zh-CN" altLang="en-US" smtClean="0"/>
              <a:t>36</a:t>
            </a:fld>
            <a:endParaRPr lang="zh-CN" altLang="en-US"/>
          </a:p>
        </p:txBody>
      </p:sp>
      <p:sp>
        <p:nvSpPr>
          <p:cNvPr id="5" name="Rectangle 4">
            <a:extLst>
              <a:ext uri="{FF2B5EF4-FFF2-40B4-BE49-F238E27FC236}">
                <a16:creationId xmlns:a16="http://schemas.microsoft.com/office/drawing/2014/main" id="{07CE6106-FAC4-1743-B6DD-4CA2906A81AB}"/>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ooter Placeholder 10">
            <a:extLst>
              <a:ext uri="{FF2B5EF4-FFF2-40B4-BE49-F238E27FC236}">
                <a16:creationId xmlns:a16="http://schemas.microsoft.com/office/drawing/2014/main" id="{73E9339D-D9CF-5948-A631-1D2522A4E8F1}"/>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19" name="Rounded Rectangle 18">
            <a:extLst>
              <a:ext uri="{FF2B5EF4-FFF2-40B4-BE49-F238E27FC236}">
                <a16:creationId xmlns:a16="http://schemas.microsoft.com/office/drawing/2014/main" id="{D398E2A2-28EB-1C4A-96C1-E8344086C77B}"/>
              </a:ext>
            </a:extLst>
          </p:cNvPr>
          <p:cNvSpPr/>
          <p:nvPr/>
        </p:nvSpPr>
        <p:spPr>
          <a:xfrm>
            <a:off x="2365946" y="4116342"/>
            <a:ext cx="858517" cy="37106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ular Callout 24">
            <a:extLst>
              <a:ext uri="{FF2B5EF4-FFF2-40B4-BE49-F238E27FC236}">
                <a16:creationId xmlns:a16="http://schemas.microsoft.com/office/drawing/2014/main" id="{B1F81ED9-5B2B-2C49-AFA8-D594E023A562}"/>
              </a:ext>
            </a:extLst>
          </p:cNvPr>
          <p:cNvSpPr/>
          <p:nvPr/>
        </p:nvSpPr>
        <p:spPr>
          <a:xfrm>
            <a:off x="6096001" y="3429000"/>
            <a:ext cx="6093122" cy="1097460"/>
          </a:xfrm>
          <a:prstGeom prst="wedgeRectCallout">
            <a:avLst>
              <a:gd name="adj1" fmla="val -97217"/>
              <a:gd name="adj2" fmla="val 13638"/>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err="1">
                <a:solidFill>
                  <a:schemeClr val="tx1"/>
                </a:solidFill>
              </a:rPr>
              <a:t>S</a:t>
            </a:r>
            <a:r>
              <a:rPr lang="en-US" altLang="zh-CN" sz="2400" baseline="-25000" err="1">
                <a:solidFill>
                  <a:schemeClr val="tx1"/>
                </a:solidFill>
              </a:rPr>
              <a:t>after</a:t>
            </a:r>
            <a:r>
              <a:rPr lang="en-US" altLang="zh-CN" sz="2400">
                <a:solidFill>
                  <a:schemeClr val="tx1"/>
                </a:solidFill>
              </a:rPr>
              <a:t>:</a:t>
            </a:r>
            <a:r>
              <a:rPr lang="zh-CN" altLang="en-US" sz="2400">
                <a:solidFill>
                  <a:schemeClr val="tx1"/>
                </a:solidFill>
              </a:rPr>
              <a:t> </a:t>
            </a:r>
            <a:r>
              <a:rPr lang="en-US" altLang="zh-CN" sz="2400">
                <a:solidFill>
                  <a:schemeClr val="tx1"/>
                </a:solidFill>
              </a:rPr>
              <a:t>eax</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sym typeface="Wingdings" pitchFamily="2" charset="2"/>
              </a:rPr>
              <a:t></a:t>
            </a:r>
            <a:r>
              <a:rPr lang="zh-CN" altLang="en-US" sz="2400">
                <a:solidFill>
                  <a:schemeClr val="tx1"/>
                </a:solidFill>
                <a:sym typeface="Wingdings" pitchFamily="2" charset="2"/>
              </a:rPr>
              <a:t> </a:t>
            </a:r>
            <a:r>
              <a:rPr lang="en-US" altLang="zh-CN" sz="2400">
                <a:solidFill>
                  <a:schemeClr val="tx1"/>
                </a:solidFill>
                <a:sym typeface="Wingdings" pitchFamily="2" charset="2"/>
              </a:rPr>
              <a:t>[eax]:</a:t>
            </a:r>
            <a:r>
              <a:rPr lang="zh-CN" altLang="en-US" sz="2400">
                <a:solidFill>
                  <a:schemeClr val="tx1"/>
                </a:solidFill>
                <a:sym typeface="Wingdings" pitchFamily="2" charset="2"/>
              </a:rPr>
              <a:t> </a:t>
            </a:r>
            <a:r>
              <a:rPr lang="en-US" altLang="zh-CN" sz="2400">
                <a:solidFill>
                  <a:schemeClr val="tx1"/>
                </a:solidFill>
                <a:sym typeface="Wingdings" pitchFamily="2" charset="2"/>
              </a:rPr>
              <a:t>Unknown</a:t>
            </a:r>
            <a:r>
              <a:rPr lang="zh-CN" altLang="en-US" sz="2400">
                <a:solidFill>
                  <a:schemeClr val="tx1"/>
                </a:solidFill>
                <a:sym typeface="Wingdings" pitchFamily="2" charset="2"/>
              </a:rPr>
              <a:t> </a:t>
            </a:r>
            <a:r>
              <a:rPr lang="en-US" altLang="zh-CN" sz="2400">
                <a:solidFill>
                  <a:schemeClr val="tx1"/>
                </a:solidFill>
                <a:sym typeface="Wingdings" pitchFamily="2" charset="2"/>
              </a:rPr>
              <a:t>memory</a:t>
            </a:r>
            <a:r>
              <a:rPr lang="zh-CN" altLang="en-US" sz="2400">
                <a:solidFill>
                  <a:schemeClr val="tx1"/>
                </a:solidFill>
                <a:sym typeface="Wingdings" pitchFamily="2" charset="2"/>
              </a:rPr>
              <a:t> </a:t>
            </a:r>
            <a:r>
              <a:rPr lang="en-US" altLang="zh-CN" sz="2400">
                <a:solidFill>
                  <a:schemeClr val="tx1"/>
                </a:solidFill>
                <a:sym typeface="Wingdings" pitchFamily="2" charset="2"/>
              </a:rPr>
              <a:t>write</a:t>
            </a:r>
            <a:endParaRPr lang="en-US" altLang="zh-CN" sz="2400">
              <a:solidFill>
                <a:schemeClr val="tx1"/>
              </a:solidFill>
            </a:endParaRPr>
          </a:p>
          <a:p>
            <a:pPr algn="ctr"/>
            <a:r>
              <a:rPr lang="en-US" altLang="zh-CN" sz="2400">
                <a:solidFill>
                  <a:schemeClr val="tx1"/>
                </a:solidFill>
              </a:rPr>
              <a:t>Is</a:t>
            </a:r>
            <a:r>
              <a:rPr lang="zh-CN" altLang="en-US" sz="2400">
                <a:solidFill>
                  <a:schemeClr val="tx1"/>
                </a:solidFill>
              </a:rPr>
              <a:t> </a:t>
            </a:r>
            <a:r>
              <a:rPr lang="en-US" altLang="zh-CN" sz="2400" i="1">
                <a:solidFill>
                  <a:srgbClr val="FF0000"/>
                </a:solidFill>
              </a:rPr>
              <a:t>[eax]@A14</a:t>
            </a:r>
            <a:r>
              <a:rPr lang="zh-CN" altLang="en-US" sz="2400" i="1">
                <a:solidFill>
                  <a:srgbClr val="FF0000"/>
                </a:solidFill>
              </a:rPr>
              <a:t> </a:t>
            </a:r>
            <a:r>
              <a:rPr lang="en-US" altLang="zh-CN" sz="2400">
                <a:solidFill>
                  <a:schemeClr val="tx1"/>
                </a:solidFill>
              </a:rPr>
              <a:t>and</a:t>
            </a:r>
            <a:r>
              <a:rPr lang="zh-CN" altLang="en-US" sz="2400">
                <a:solidFill>
                  <a:schemeClr val="tx1"/>
                </a:solidFill>
              </a:rPr>
              <a:t> </a:t>
            </a:r>
            <a:r>
              <a:rPr lang="en-US" altLang="zh-CN" sz="2400" i="1">
                <a:solidFill>
                  <a:srgbClr val="FF0000"/>
                </a:solidFill>
              </a:rPr>
              <a:t>[ebp+0x8]@A12</a:t>
            </a:r>
            <a:r>
              <a:rPr lang="zh-CN" altLang="en-US" sz="2400" i="1">
                <a:solidFill>
                  <a:srgbClr val="FF0000"/>
                </a:solidFill>
              </a:rPr>
              <a:t> </a:t>
            </a:r>
            <a:r>
              <a:rPr lang="en-US" altLang="zh-CN" sz="2400">
                <a:solidFill>
                  <a:schemeClr val="tx1"/>
                </a:solidFill>
              </a:rPr>
              <a:t>aliased</a:t>
            </a:r>
            <a:r>
              <a:rPr lang="zh-CN" altLang="en-US" sz="2400">
                <a:solidFill>
                  <a:schemeClr val="tx1"/>
                </a:solidFill>
              </a:rPr>
              <a:t> </a:t>
            </a:r>
            <a:r>
              <a:rPr lang="en-US" altLang="zh-CN" sz="2400">
                <a:solidFill>
                  <a:schemeClr val="tx1"/>
                </a:solidFill>
              </a:rPr>
              <a:t>with</a:t>
            </a:r>
            <a:r>
              <a:rPr lang="zh-CN" altLang="en-US" sz="2400">
                <a:solidFill>
                  <a:schemeClr val="tx1"/>
                </a:solidFill>
              </a:rPr>
              <a:t> </a:t>
            </a:r>
            <a:r>
              <a:rPr lang="en-US" altLang="zh-CN" sz="2400">
                <a:solidFill>
                  <a:schemeClr val="tx1"/>
                </a:solidFill>
              </a:rPr>
              <a:t>each</a:t>
            </a:r>
            <a:r>
              <a:rPr lang="zh-CN" altLang="en-US" sz="2400">
                <a:solidFill>
                  <a:schemeClr val="tx1"/>
                </a:solidFill>
              </a:rPr>
              <a:t> </a:t>
            </a:r>
            <a:r>
              <a:rPr lang="en-US" altLang="zh-CN" sz="2400">
                <a:solidFill>
                  <a:schemeClr val="tx1"/>
                </a:solidFill>
              </a:rPr>
              <a:t>other?</a:t>
            </a:r>
            <a:endParaRPr lang="en-US" sz="2400">
              <a:solidFill>
                <a:schemeClr val="tx1"/>
              </a:solidFill>
            </a:endParaRPr>
          </a:p>
        </p:txBody>
      </p:sp>
      <p:sp>
        <p:nvSpPr>
          <p:cNvPr id="26" name="Rounded Rectangle 25">
            <a:extLst>
              <a:ext uri="{FF2B5EF4-FFF2-40B4-BE49-F238E27FC236}">
                <a16:creationId xmlns:a16="http://schemas.microsoft.com/office/drawing/2014/main" id="{4B317BC3-B179-D84D-82A6-88627A12BD91}"/>
              </a:ext>
            </a:extLst>
          </p:cNvPr>
          <p:cNvSpPr/>
          <p:nvPr/>
        </p:nvSpPr>
        <p:spPr>
          <a:xfrm>
            <a:off x="3096127" y="3284623"/>
            <a:ext cx="1563104" cy="361947"/>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ular Callout 33">
            <a:extLst>
              <a:ext uri="{FF2B5EF4-FFF2-40B4-BE49-F238E27FC236}">
                <a16:creationId xmlns:a16="http://schemas.microsoft.com/office/drawing/2014/main" id="{AE1ACBFB-A869-3543-ABB0-5B9B3838E08E}"/>
              </a:ext>
            </a:extLst>
          </p:cNvPr>
          <p:cNvSpPr/>
          <p:nvPr/>
        </p:nvSpPr>
        <p:spPr>
          <a:xfrm>
            <a:off x="6096000" y="1849730"/>
            <a:ext cx="5598695" cy="690805"/>
          </a:xfrm>
          <a:prstGeom prst="wedgeRectCallout">
            <a:avLst>
              <a:gd name="adj1" fmla="val -75997"/>
              <a:gd name="adj2" fmla="val 161379"/>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err="1">
                <a:solidFill>
                  <a:schemeClr val="tx1"/>
                </a:solidFill>
              </a:rPr>
              <a:t>S</a:t>
            </a:r>
            <a:r>
              <a:rPr lang="en-US" altLang="zh-CN" sz="2400" baseline="-25000" err="1">
                <a:solidFill>
                  <a:schemeClr val="tx1"/>
                </a:solidFill>
              </a:rPr>
              <a:t>before</a:t>
            </a:r>
            <a:r>
              <a:rPr lang="en-US" altLang="zh-CN" sz="2400">
                <a:solidFill>
                  <a:schemeClr val="tx1"/>
                </a:solidFill>
              </a:rPr>
              <a:t>:</a:t>
            </a:r>
            <a:r>
              <a:rPr lang="zh-CN" altLang="en-US" sz="2400">
                <a:solidFill>
                  <a:schemeClr val="tx1"/>
                </a:solidFill>
              </a:rPr>
              <a:t> </a:t>
            </a:r>
            <a:r>
              <a:rPr lang="en-US" altLang="zh-CN" sz="2400" err="1">
                <a:solidFill>
                  <a:schemeClr val="tx1"/>
                </a:solidFill>
              </a:rPr>
              <a:t>ebp</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0xff08,</a:t>
            </a:r>
            <a:r>
              <a:rPr lang="zh-CN" altLang="en-US" sz="2400">
                <a:solidFill>
                  <a:schemeClr val="tx1"/>
                </a:solidFill>
              </a:rPr>
              <a:t> </a:t>
            </a:r>
            <a:r>
              <a:rPr lang="en-US" altLang="zh-CN" sz="2400">
                <a:solidFill>
                  <a:schemeClr val="tx1"/>
                </a:solidFill>
              </a:rPr>
              <a:t>[ebp+0x8]</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[0xff10]</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a:t>
            </a:r>
          </a:p>
        </p:txBody>
      </p:sp>
      <p:sp>
        <p:nvSpPr>
          <p:cNvPr id="36" name="Rounded Rectangle 35">
            <a:extLst>
              <a:ext uri="{FF2B5EF4-FFF2-40B4-BE49-F238E27FC236}">
                <a16:creationId xmlns:a16="http://schemas.microsoft.com/office/drawing/2014/main" id="{B9FCA3FA-D0A9-F342-ACD0-ACC17B9BFD84}"/>
              </a:ext>
            </a:extLst>
          </p:cNvPr>
          <p:cNvSpPr/>
          <p:nvPr/>
        </p:nvSpPr>
        <p:spPr>
          <a:xfrm>
            <a:off x="1699240" y="4573734"/>
            <a:ext cx="2134824" cy="37106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ular Callout 36">
            <a:extLst>
              <a:ext uri="{FF2B5EF4-FFF2-40B4-BE49-F238E27FC236}">
                <a16:creationId xmlns:a16="http://schemas.microsoft.com/office/drawing/2014/main" id="{13E1A085-A115-044E-BFDE-1F2B177DF9B8}"/>
              </a:ext>
            </a:extLst>
          </p:cNvPr>
          <p:cNvSpPr/>
          <p:nvPr/>
        </p:nvSpPr>
        <p:spPr>
          <a:xfrm>
            <a:off x="6096000" y="5148639"/>
            <a:ext cx="3465096" cy="914096"/>
          </a:xfrm>
          <a:prstGeom prst="wedgeRectCallout">
            <a:avLst>
              <a:gd name="adj1" fmla="val -115709"/>
              <a:gd name="adj2" fmla="val -72463"/>
            </a:avLst>
          </a:prstGeom>
          <a:solidFill>
            <a:schemeClr val="bg1">
              <a:lumMod val="95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Non-invertible</a:t>
            </a:r>
            <a:r>
              <a:rPr lang="zh-CN" altLang="en-US" sz="2400">
                <a:solidFill>
                  <a:schemeClr val="tx1"/>
                </a:solidFill>
              </a:rPr>
              <a:t> </a:t>
            </a:r>
            <a:r>
              <a:rPr lang="en-US" altLang="zh-CN" sz="2400">
                <a:solidFill>
                  <a:schemeClr val="tx1"/>
                </a:solidFill>
              </a:rPr>
              <a:t>instruction</a:t>
            </a:r>
          </a:p>
          <a:p>
            <a:pPr algn="ctr"/>
            <a:r>
              <a:rPr lang="en-US" altLang="zh-CN" sz="2400" err="1">
                <a:solidFill>
                  <a:schemeClr val="tx1"/>
                </a:solidFill>
              </a:rPr>
              <a:t>S</a:t>
            </a:r>
            <a:r>
              <a:rPr lang="en-US" altLang="zh-CN" sz="2400" baseline="-25000" err="1">
                <a:solidFill>
                  <a:schemeClr val="tx1"/>
                </a:solidFill>
              </a:rPr>
              <a:t>before</a:t>
            </a:r>
            <a:r>
              <a:rPr lang="en-US" altLang="zh-CN" sz="2400">
                <a:solidFill>
                  <a:schemeClr val="tx1"/>
                </a:solidFill>
              </a:rPr>
              <a:t>:</a:t>
            </a:r>
            <a:r>
              <a:rPr lang="zh-CN" altLang="en-US" sz="2400">
                <a:solidFill>
                  <a:schemeClr val="tx1"/>
                </a:solidFill>
              </a:rPr>
              <a:t> </a:t>
            </a:r>
            <a:r>
              <a:rPr lang="en-US" altLang="zh-CN" sz="2400">
                <a:solidFill>
                  <a:schemeClr val="tx1"/>
                </a:solidFill>
              </a:rPr>
              <a:t>eax</a:t>
            </a:r>
            <a:r>
              <a:rPr lang="zh-CN" altLang="en-US" sz="2400">
                <a:solidFill>
                  <a:schemeClr val="tx1"/>
                </a:solidFill>
              </a:rPr>
              <a:t> </a:t>
            </a:r>
            <a:r>
              <a:rPr lang="en-US" altLang="zh-CN" sz="2400">
                <a:solidFill>
                  <a:schemeClr val="tx1"/>
                </a:solidFill>
              </a:rPr>
              <a:t>=</a:t>
            </a:r>
            <a:r>
              <a:rPr lang="zh-CN" altLang="en-US" sz="2400">
                <a:solidFill>
                  <a:schemeClr val="tx1"/>
                </a:solidFill>
              </a:rPr>
              <a:t> </a:t>
            </a:r>
            <a:r>
              <a:rPr lang="en-US" altLang="zh-CN" sz="2400">
                <a:solidFill>
                  <a:schemeClr val="tx1"/>
                </a:solidFill>
              </a:rPr>
              <a:t>?</a:t>
            </a:r>
          </a:p>
        </p:txBody>
      </p:sp>
      <p:grpSp>
        <p:nvGrpSpPr>
          <p:cNvPr id="6" name="Group 5">
            <a:extLst>
              <a:ext uri="{FF2B5EF4-FFF2-40B4-BE49-F238E27FC236}">
                <a16:creationId xmlns:a16="http://schemas.microsoft.com/office/drawing/2014/main" id="{129D6E78-4554-D048-A428-4021480D43E0}"/>
              </a:ext>
            </a:extLst>
          </p:cNvPr>
          <p:cNvGrpSpPr/>
          <p:nvPr/>
        </p:nvGrpSpPr>
        <p:grpSpPr>
          <a:xfrm>
            <a:off x="1879636" y="3720083"/>
            <a:ext cx="3253788" cy="3312947"/>
            <a:chOff x="1879636" y="3720083"/>
            <a:chExt cx="3253788" cy="3312947"/>
          </a:xfrm>
        </p:grpSpPr>
        <p:grpSp>
          <p:nvGrpSpPr>
            <p:cNvPr id="20" name="Group 19">
              <a:extLst>
                <a:ext uri="{FF2B5EF4-FFF2-40B4-BE49-F238E27FC236}">
                  <a16:creationId xmlns:a16="http://schemas.microsoft.com/office/drawing/2014/main" id="{CFE43AC4-4A17-EA4F-AB4F-410AEC151991}"/>
                </a:ext>
              </a:extLst>
            </p:cNvPr>
            <p:cNvGrpSpPr/>
            <p:nvPr/>
          </p:nvGrpSpPr>
          <p:grpSpPr>
            <a:xfrm>
              <a:off x="1879636" y="3720083"/>
              <a:ext cx="3253788" cy="3312947"/>
              <a:chOff x="1879636" y="3720083"/>
              <a:chExt cx="3253788" cy="3312947"/>
            </a:xfrm>
          </p:grpSpPr>
          <p:grpSp>
            <p:nvGrpSpPr>
              <p:cNvPr id="12" name="Group 11">
                <a:extLst>
                  <a:ext uri="{FF2B5EF4-FFF2-40B4-BE49-F238E27FC236}">
                    <a16:creationId xmlns:a16="http://schemas.microsoft.com/office/drawing/2014/main" id="{BF69C436-D641-634A-952B-7706E230DCEE}"/>
                  </a:ext>
                </a:extLst>
              </p:cNvPr>
              <p:cNvGrpSpPr/>
              <p:nvPr/>
            </p:nvGrpSpPr>
            <p:grpSpPr>
              <a:xfrm>
                <a:off x="1879636" y="3720083"/>
                <a:ext cx="3253788" cy="3312947"/>
                <a:chOff x="1879636" y="3720083"/>
                <a:chExt cx="3253788" cy="3312947"/>
              </a:xfrm>
            </p:grpSpPr>
            <p:grpSp>
              <p:nvGrpSpPr>
                <p:cNvPr id="8" name="Group 7">
                  <a:extLst>
                    <a:ext uri="{FF2B5EF4-FFF2-40B4-BE49-F238E27FC236}">
                      <a16:creationId xmlns:a16="http://schemas.microsoft.com/office/drawing/2014/main" id="{DFC75085-2F80-C946-891B-0CEC145B90B6}"/>
                    </a:ext>
                  </a:extLst>
                </p:cNvPr>
                <p:cNvGrpSpPr/>
                <p:nvPr/>
              </p:nvGrpSpPr>
              <p:grpSpPr>
                <a:xfrm>
                  <a:off x="1879636" y="3720083"/>
                  <a:ext cx="3253788" cy="3312947"/>
                  <a:chOff x="1879636" y="3720083"/>
                  <a:chExt cx="3253788" cy="3312947"/>
                </a:xfrm>
              </p:grpSpPr>
              <p:pic>
                <p:nvPicPr>
                  <p:cNvPr id="14" name="Picture 13">
                    <a:extLst>
                      <a:ext uri="{FF2B5EF4-FFF2-40B4-BE49-F238E27FC236}">
                        <a16:creationId xmlns:a16="http://schemas.microsoft.com/office/drawing/2014/main" id="{4AE19343-9E95-824C-B9B6-D24C30E4095A}"/>
                      </a:ext>
                    </a:extLst>
                  </p:cNvPr>
                  <p:cNvPicPr>
                    <a:picLocks noChangeAspect="1"/>
                  </p:cNvPicPr>
                  <p:nvPr/>
                </p:nvPicPr>
                <p:blipFill>
                  <a:blip r:embed="rId4"/>
                  <a:stretch>
                    <a:fillRect/>
                  </a:stretch>
                </p:blipFill>
                <p:spPr>
                  <a:xfrm>
                    <a:off x="2937758" y="5276497"/>
                    <a:ext cx="2195666" cy="1756533"/>
                  </a:xfrm>
                  <a:prstGeom prst="rect">
                    <a:avLst/>
                  </a:prstGeom>
                </p:spPr>
              </p:pic>
              <p:sp>
                <p:nvSpPr>
                  <p:cNvPr id="3" name="TextBox 2">
                    <a:extLst>
                      <a:ext uri="{FF2B5EF4-FFF2-40B4-BE49-F238E27FC236}">
                        <a16:creationId xmlns:a16="http://schemas.microsoft.com/office/drawing/2014/main" id="{A2628FD8-ABE4-404A-97CB-336B82B20789}"/>
                      </a:ext>
                    </a:extLst>
                  </p:cNvPr>
                  <p:cNvSpPr txBox="1"/>
                  <p:nvPr/>
                </p:nvSpPr>
                <p:spPr>
                  <a:xfrm>
                    <a:off x="1879636" y="6309533"/>
                    <a:ext cx="1560417" cy="461665"/>
                  </a:xfrm>
                  <a:prstGeom prst="rect">
                    <a:avLst/>
                  </a:prstGeom>
                  <a:noFill/>
                </p:spPr>
                <p:txBody>
                  <a:bodyPr wrap="square" rtlCol="0">
                    <a:spAutoFit/>
                  </a:bodyPr>
                  <a:lstStyle/>
                  <a:p>
                    <a:r>
                      <a:rPr lang="en-US" altLang="zh-CN" sz="2400"/>
                      <a:t>Core</a:t>
                    </a:r>
                    <a:r>
                      <a:rPr lang="zh-CN" altLang="en-US" sz="2400"/>
                      <a:t> </a:t>
                    </a:r>
                    <a:r>
                      <a:rPr lang="en-US" altLang="zh-CN" sz="2400"/>
                      <a:t>dump</a:t>
                    </a:r>
                    <a:endParaRPr lang="en-US" sz="2400"/>
                  </a:p>
                </p:txBody>
              </p:sp>
              <p:cxnSp>
                <p:nvCxnSpPr>
                  <p:cNvPr id="7" name="Straight Arrow Connector 6">
                    <a:extLst>
                      <a:ext uri="{FF2B5EF4-FFF2-40B4-BE49-F238E27FC236}">
                        <a16:creationId xmlns:a16="http://schemas.microsoft.com/office/drawing/2014/main" id="{7366CDEB-D251-D94B-8BCB-90C9C07A1B6A}"/>
                      </a:ext>
                    </a:extLst>
                  </p:cNvPr>
                  <p:cNvCxnSpPr>
                    <a:cxnSpLocks/>
                  </p:cNvCxnSpPr>
                  <p:nvPr/>
                </p:nvCxnSpPr>
                <p:spPr>
                  <a:xfrm flipV="1">
                    <a:off x="4035591" y="3720083"/>
                    <a:ext cx="0" cy="1604540"/>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975B1CD9-1327-5C49-9621-83388298C2BD}"/>
                    </a:ext>
                  </a:extLst>
                </p:cNvPr>
                <p:cNvPicPr>
                  <a:picLocks noChangeAspect="1"/>
                </p:cNvPicPr>
                <p:nvPr/>
              </p:nvPicPr>
              <p:blipFill>
                <a:blip r:embed="rId5"/>
                <a:stretch>
                  <a:fillRect/>
                </a:stretch>
              </p:blipFill>
              <p:spPr>
                <a:xfrm>
                  <a:off x="4067675" y="4317448"/>
                  <a:ext cx="712903" cy="712903"/>
                </a:xfrm>
                <a:prstGeom prst="rect">
                  <a:avLst/>
                </a:prstGeom>
              </p:spPr>
            </p:pic>
          </p:grpSp>
          <p:sp>
            <p:nvSpPr>
              <p:cNvPr id="27" name="TextBox 26">
                <a:extLst>
                  <a:ext uri="{FF2B5EF4-FFF2-40B4-BE49-F238E27FC236}">
                    <a16:creationId xmlns:a16="http://schemas.microsoft.com/office/drawing/2014/main" id="{2AB9DD08-CEFB-E14D-B391-F7B9AB6F1A43}"/>
                  </a:ext>
                </a:extLst>
              </p:cNvPr>
              <p:cNvSpPr txBox="1"/>
              <p:nvPr/>
            </p:nvSpPr>
            <p:spPr>
              <a:xfrm>
                <a:off x="3447870" y="5491275"/>
                <a:ext cx="1138275" cy="400110"/>
              </a:xfrm>
              <a:prstGeom prst="rect">
                <a:avLst/>
              </a:prstGeom>
              <a:noFill/>
            </p:spPr>
            <p:txBody>
              <a:bodyPr wrap="square" rtlCol="0">
                <a:spAutoFit/>
              </a:bodyPr>
              <a:lstStyle/>
              <a:p>
                <a:r>
                  <a:rPr lang="en-US" sz="2000"/>
                  <a:t>Memory</a:t>
                </a:r>
              </a:p>
            </p:txBody>
          </p:sp>
          <p:sp>
            <p:nvSpPr>
              <p:cNvPr id="28" name="TextBox 27">
                <a:extLst>
                  <a:ext uri="{FF2B5EF4-FFF2-40B4-BE49-F238E27FC236}">
                    <a16:creationId xmlns:a16="http://schemas.microsoft.com/office/drawing/2014/main" id="{9DC36C2E-FD45-1944-87FB-F52051A93318}"/>
                  </a:ext>
                </a:extLst>
              </p:cNvPr>
              <p:cNvSpPr txBox="1"/>
              <p:nvPr/>
            </p:nvSpPr>
            <p:spPr>
              <a:xfrm>
                <a:off x="3458086" y="5938192"/>
                <a:ext cx="1219178" cy="400110"/>
              </a:xfrm>
              <a:prstGeom prst="rect">
                <a:avLst/>
              </a:prstGeom>
              <a:noFill/>
            </p:spPr>
            <p:txBody>
              <a:bodyPr wrap="square" rtlCol="0">
                <a:spAutoFit/>
              </a:bodyPr>
              <a:lstStyle/>
              <a:p>
                <a:r>
                  <a:rPr lang="en-US" sz="2000"/>
                  <a:t>Registers</a:t>
                </a:r>
              </a:p>
            </p:txBody>
          </p:sp>
        </p:grpSp>
        <p:sp>
          <p:nvSpPr>
            <p:cNvPr id="22" name="TextBox 21">
              <a:extLst>
                <a:ext uri="{FF2B5EF4-FFF2-40B4-BE49-F238E27FC236}">
                  <a16:creationId xmlns:a16="http://schemas.microsoft.com/office/drawing/2014/main" id="{D6228927-BAD3-8D4A-B355-4F4C759083DE}"/>
                </a:ext>
              </a:extLst>
            </p:cNvPr>
            <p:cNvSpPr txBox="1"/>
            <p:nvPr/>
          </p:nvSpPr>
          <p:spPr>
            <a:xfrm>
              <a:off x="3465145" y="6372104"/>
              <a:ext cx="1121000" cy="400110"/>
            </a:xfrm>
            <a:prstGeom prst="rect">
              <a:avLst/>
            </a:prstGeom>
            <a:noFill/>
          </p:spPr>
          <p:txBody>
            <a:bodyPr wrap="square" rtlCol="0">
              <a:spAutoFit/>
            </a:bodyPr>
            <a:lstStyle/>
            <a:p>
              <a:r>
                <a:rPr lang="en-US" sz="2000"/>
                <a:t>Signal </a:t>
              </a:r>
              <a:r>
                <a:rPr lang="en-US" altLang="zh-CN" sz="2000"/>
                <a:t>..</a:t>
              </a:r>
              <a:r>
                <a:rPr lang="en-US" sz="2000"/>
                <a:t>.</a:t>
              </a:r>
            </a:p>
          </p:txBody>
        </p:sp>
      </p:grpSp>
    </p:spTree>
    <p:extLst>
      <p:ext uri="{BB962C8B-B14F-4D97-AF65-F5344CB8AC3E}">
        <p14:creationId xmlns:p14="http://schemas.microsoft.com/office/powerpoint/2010/main" val="191556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4"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E2E86AB5-F186-6647-82AA-5F58B81F5E0E}"/>
              </a:ext>
            </a:extLst>
          </p:cNvPr>
          <p:cNvPicPr>
            <a:picLocks noChangeAspect="1"/>
          </p:cNvPicPr>
          <p:nvPr/>
        </p:nvPicPr>
        <p:blipFill>
          <a:blip r:embed="rId3"/>
          <a:stretch>
            <a:fillRect/>
          </a:stretch>
        </p:blipFill>
        <p:spPr>
          <a:xfrm rot="3582700">
            <a:off x="9179581" y="4977233"/>
            <a:ext cx="983522" cy="983522"/>
          </a:xfrm>
          <a:prstGeom prst="rect">
            <a:avLst/>
          </a:prstGeom>
        </p:spPr>
      </p:pic>
      <p:pic>
        <p:nvPicPr>
          <p:cNvPr id="53" name="Picture 52">
            <a:extLst>
              <a:ext uri="{FF2B5EF4-FFF2-40B4-BE49-F238E27FC236}">
                <a16:creationId xmlns:a16="http://schemas.microsoft.com/office/drawing/2014/main" id="{469853B8-68A3-A841-856F-AE9D78C6BE99}"/>
              </a:ext>
            </a:extLst>
          </p:cNvPr>
          <p:cNvPicPr>
            <a:picLocks noChangeAspect="1"/>
          </p:cNvPicPr>
          <p:nvPr/>
        </p:nvPicPr>
        <p:blipFill>
          <a:blip r:embed="rId3"/>
          <a:stretch>
            <a:fillRect/>
          </a:stretch>
        </p:blipFill>
        <p:spPr>
          <a:xfrm rot="3509437">
            <a:off x="9100070" y="3035043"/>
            <a:ext cx="983522" cy="983522"/>
          </a:xfrm>
          <a:prstGeom prst="rect">
            <a:avLst/>
          </a:prstGeom>
        </p:spPr>
      </p:pic>
      <p:pic>
        <p:nvPicPr>
          <p:cNvPr id="51" name="Picture 50">
            <a:extLst>
              <a:ext uri="{FF2B5EF4-FFF2-40B4-BE49-F238E27FC236}">
                <a16:creationId xmlns:a16="http://schemas.microsoft.com/office/drawing/2014/main" id="{2F7FE2EF-0F3A-BB48-B4E2-B8B81A04BAD6}"/>
              </a:ext>
            </a:extLst>
          </p:cNvPr>
          <p:cNvPicPr>
            <a:picLocks noChangeAspect="1"/>
          </p:cNvPicPr>
          <p:nvPr/>
        </p:nvPicPr>
        <p:blipFill>
          <a:blip r:embed="rId3"/>
          <a:stretch>
            <a:fillRect/>
          </a:stretch>
        </p:blipFill>
        <p:spPr>
          <a:xfrm rot="1725936">
            <a:off x="7789585" y="4966964"/>
            <a:ext cx="983522" cy="983522"/>
          </a:xfrm>
          <a:prstGeom prst="rect">
            <a:avLst/>
          </a:prstGeom>
        </p:spPr>
      </p:pic>
      <p:pic>
        <p:nvPicPr>
          <p:cNvPr id="50" name="Picture 49">
            <a:extLst>
              <a:ext uri="{FF2B5EF4-FFF2-40B4-BE49-F238E27FC236}">
                <a16:creationId xmlns:a16="http://schemas.microsoft.com/office/drawing/2014/main" id="{2C387AAE-2047-A246-B2A7-C9EF842F322C}"/>
              </a:ext>
            </a:extLst>
          </p:cNvPr>
          <p:cNvPicPr>
            <a:picLocks noChangeAspect="1"/>
          </p:cNvPicPr>
          <p:nvPr/>
        </p:nvPicPr>
        <p:blipFill>
          <a:blip r:embed="rId3"/>
          <a:stretch>
            <a:fillRect/>
          </a:stretch>
        </p:blipFill>
        <p:spPr>
          <a:xfrm rot="1725936">
            <a:off x="7898915" y="3030733"/>
            <a:ext cx="983522" cy="983522"/>
          </a:xfrm>
          <a:prstGeom prst="rect">
            <a:avLst/>
          </a:prstGeom>
        </p:spPr>
      </p:pic>
      <p:sp>
        <p:nvSpPr>
          <p:cNvPr id="2" name="Title 1"/>
          <p:cNvSpPr>
            <a:spLocks noGrp="1"/>
          </p:cNvSpPr>
          <p:nvPr>
            <p:ph type="title"/>
          </p:nvPr>
        </p:nvSpPr>
        <p:spPr/>
        <p:txBody>
          <a:bodyPr/>
          <a:lstStyle/>
          <a:p>
            <a:r>
              <a:rPr lang="en-US" altLang="zh-CN">
                <a:latin typeface="Avenir Next Condensed" panose="020B0506020202020204" pitchFamily="34" charset="0"/>
              </a:rPr>
              <a:t>Solution</a:t>
            </a:r>
            <a:r>
              <a:rPr lang="zh-CN" altLang="en-US">
                <a:latin typeface="Avenir Next Condensed" panose="020B0506020202020204" pitchFamily="34" charset="0"/>
              </a:rPr>
              <a:t> </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atin typeface="Avenir Next Condensed" panose="020B0506020202020204" pitchFamily="34" charset="0"/>
              </a:rPr>
              <a:t>Hypothesis Testing</a:t>
            </a:r>
          </a:p>
        </p:txBody>
      </p:sp>
      <p:sp>
        <p:nvSpPr>
          <p:cNvPr id="3" name="Content Placeholder 2"/>
          <p:cNvSpPr>
            <a:spLocks noGrp="1"/>
          </p:cNvSpPr>
          <p:nvPr>
            <p:ph idx="1"/>
          </p:nvPr>
        </p:nvSpPr>
        <p:spPr>
          <a:xfrm>
            <a:off x="838200" y="1825625"/>
            <a:ext cx="10515600" cy="1599990"/>
          </a:xfrm>
        </p:spPr>
        <p:txBody>
          <a:bodyPr>
            <a:normAutofit/>
          </a:bodyPr>
          <a:lstStyle/>
          <a:p>
            <a:r>
              <a:rPr lang="en-US">
                <a:latin typeface="Avenir Next Condensed" panose="020B0506020202020204" pitchFamily="34" charset="0"/>
              </a:rPr>
              <a:t>Mak</a:t>
            </a:r>
            <a:r>
              <a:rPr lang="en-US" altLang="zh-CN">
                <a:latin typeface="Avenir Next Condensed" panose="020B0506020202020204" pitchFamily="34" charset="0"/>
              </a:rPr>
              <a:t>e</a:t>
            </a:r>
            <a:r>
              <a:rPr lang="en-US">
                <a:latin typeface="Avenir Next Condensed" panose="020B0506020202020204" pitchFamily="34" charset="0"/>
              </a:rPr>
              <a:t> two hypotheses</a:t>
            </a:r>
            <a:r>
              <a:rPr lang="zh-CN" altLang="en-US">
                <a:latin typeface="Avenir Next Condensed" panose="020B0506020202020204" pitchFamily="34" charset="0"/>
              </a:rPr>
              <a:t> </a:t>
            </a:r>
            <a:r>
              <a:rPr lang="en-US"/>
              <a:t>for each pair of memory</a:t>
            </a:r>
            <a:r>
              <a:rPr lang="zh-CN" altLang="en-US"/>
              <a:t> </a:t>
            </a:r>
            <a:r>
              <a:rPr lang="en-US" altLang="zh-CN"/>
              <a:t>(Alias</a:t>
            </a:r>
            <a:r>
              <a:rPr lang="zh-CN" altLang="en-US"/>
              <a:t> </a:t>
            </a:r>
            <a:r>
              <a:rPr lang="en-US" altLang="zh-CN"/>
              <a:t>and</a:t>
            </a:r>
            <a:r>
              <a:rPr lang="zh-CN" altLang="en-US"/>
              <a:t> </a:t>
            </a:r>
            <a:r>
              <a:rPr lang="en-US" altLang="zh-CN"/>
              <a:t>Non-alias)</a:t>
            </a:r>
            <a:endParaRPr lang="en-US"/>
          </a:p>
          <a:p>
            <a:r>
              <a:rPr lang="en-US">
                <a:latin typeface="Avenir Next Condensed" panose="020B0506020202020204" pitchFamily="34" charset="0"/>
              </a:rPr>
              <a:t>Test each of the hypotheses by </a:t>
            </a:r>
            <a:r>
              <a:rPr lang="en-US"/>
              <a:t>emulating inverse operations for instructions</a:t>
            </a:r>
            <a:r>
              <a:rPr lang="en-US" altLang="zh-CN"/>
              <a:t>,</a:t>
            </a:r>
            <a:r>
              <a:rPr lang="zh-CN" altLang="en-US"/>
              <a:t> </a:t>
            </a:r>
            <a:r>
              <a:rPr lang="en-US" altLang="zh-CN"/>
              <a:t>and</a:t>
            </a:r>
            <a:r>
              <a:rPr lang="zh-CN" altLang="en-US"/>
              <a:t> </a:t>
            </a:r>
            <a:r>
              <a:rPr lang="en-US" altLang="zh-CN"/>
              <a:t>reject</a:t>
            </a:r>
            <a:r>
              <a:rPr lang="zh-CN" altLang="en-US"/>
              <a:t> </a:t>
            </a:r>
            <a:r>
              <a:rPr lang="en-US" altLang="zh-CN"/>
              <a:t>the</a:t>
            </a:r>
            <a:r>
              <a:rPr lang="zh-CN" altLang="en-US"/>
              <a:t> </a:t>
            </a:r>
            <a:r>
              <a:rPr lang="en-US" altLang="zh-CN"/>
              <a:t>hypothesis</a:t>
            </a:r>
            <a:r>
              <a:rPr lang="zh-CN" altLang="en-US"/>
              <a:t> </a:t>
            </a:r>
            <a:r>
              <a:rPr lang="en-US" altLang="zh-CN"/>
              <a:t>when</a:t>
            </a:r>
            <a:r>
              <a:rPr lang="zh-CN" altLang="en-US"/>
              <a:t> </a:t>
            </a:r>
            <a:r>
              <a:rPr lang="en-US" altLang="zh-CN"/>
              <a:t>encountering</a:t>
            </a:r>
            <a:r>
              <a:rPr lang="zh-CN" altLang="en-US"/>
              <a:t> </a:t>
            </a:r>
            <a:r>
              <a:rPr lang="en-US" altLang="zh-CN"/>
              <a:t>conflicts</a:t>
            </a:r>
            <a:endParaRPr lang="en-US">
              <a:latin typeface="Avenir Next Condensed" panose="020B0506020202020204" pitchFamily="34" charset="0"/>
            </a:endParaRP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37</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D4C8C62-A159-174F-A1EA-57B8498FE433}"/>
              </a:ext>
            </a:extLst>
          </p:cNvPr>
          <p:cNvSpPr/>
          <p:nvPr/>
        </p:nvSpPr>
        <p:spPr>
          <a:xfrm>
            <a:off x="2891255" y="4189746"/>
            <a:ext cx="2116123" cy="1147416"/>
          </a:xfrm>
          <a:prstGeom prst="roundRect">
            <a:avLst/>
          </a:prstGeom>
          <a:solidFill>
            <a:schemeClr val="accent5">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panose="020B0506020202020204" pitchFamily="34" charset="0"/>
              </a:rPr>
              <a:t>Memory</a:t>
            </a:r>
            <a:r>
              <a:rPr lang="zh-CN" altLang="en-US" sz="2400">
                <a:solidFill>
                  <a:schemeClr val="tx1"/>
                </a:solidFill>
                <a:latin typeface="Avenir Next Condensed" panose="020B0506020202020204" pitchFamily="34" charset="0"/>
              </a:rPr>
              <a:t> </a:t>
            </a:r>
            <a:r>
              <a:rPr lang="en-US" altLang="zh-CN" sz="2400">
                <a:solidFill>
                  <a:schemeClr val="tx1"/>
                </a:solidFill>
                <a:latin typeface="Avenir Next Condensed" panose="020B0506020202020204" pitchFamily="34" charset="0"/>
              </a:rPr>
              <a:t>alias:</a:t>
            </a:r>
            <a:endParaRPr lang="en-US" sz="2400">
              <a:solidFill>
                <a:schemeClr val="tx1"/>
              </a:solidFill>
              <a:latin typeface="Avenir Next Condensed" panose="020B0506020202020204" pitchFamily="34" charset="0"/>
            </a:endParaRPr>
          </a:p>
          <a:p>
            <a:pPr algn="ctr"/>
            <a:r>
              <a:rPr lang="en-US" sz="2400" i="1">
                <a:solidFill>
                  <a:schemeClr val="tx1"/>
                </a:solidFill>
                <a:latin typeface="Avenir Next Condensed Medium" panose="020B0506020202020204" pitchFamily="34" charset="0"/>
              </a:rPr>
              <a:t>[e</a:t>
            </a:r>
            <a:r>
              <a:rPr lang="en-US" altLang="zh-CN" sz="2400" i="1">
                <a:solidFill>
                  <a:schemeClr val="tx1"/>
                </a:solidFill>
                <a:latin typeface="Avenir Next Condensed Medium" panose="020B0506020202020204" pitchFamily="34" charset="0"/>
              </a:rPr>
              <a:t>a</a:t>
            </a:r>
            <a:r>
              <a:rPr lang="en-US" sz="2400" i="1">
                <a:solidFill>
                  <a:schemeClr val="tx1"/>
                </a:solidFill>
                <a:latin typeface="Avenir Next Condensed Medium" panose="020B0506020202020204" pitchFamily="34" charset="0"/>
              </a:rPr>
              <a:t>x]</a:t>
            </a:r>
            <a:r>
              <a:rPr lang="en-US" altLang="zh-CN" sz="2400" i="1">
                <a:solidFill>
                  <a:schemeClr val="tx1"/>
                </a:solidFill>
                <a:latin typeface="Avenir Next Condensed Medium" panose="020B0506020202020204" pitchFamily="34" charset="0"/>
              </a:rPr>
              <a:t>@A14</a:t>
            </a:r>
            <a:r>
              <a:rPr lang="en-US" sz="2400" i="1">
                <a:solidFill>
                  <a:schemeClr val="tx1"/>
                </a:solidFill>
                <a:latin typeface="Avenir Next Condensed Medium" panose="020B0506020202020204" pitchFamily="34" charset="0"/>
              </a:rPr>
              <a:t> </a:t>
            </a:r>
            <a:r>
              <a:rPr lang="en-US" altLang="zh-CN" sz="2400" i="1">
                <a:solidFill>
                  <a:schemeClr val="tx1"/>
                </a:solidFill>
                <a:latin typeface="Avenir Next Condensed Medium" panose="020B0506020202020204" pitchFamily="34" charset="0"/>
              </a:rPr>
              <a:t>&amp;</a:t>
            </a:r>
            <a:r>
              <a:rPr lang="zh-CN" altLang="en-US" sz="2400" i="1">
                <a:solidFill>
                  <a:schemeClr val="tx1"/>
                </a:solidFill>
                <a:latin typeface="Avenir Next Condensed Medium" panose="020B0506020202020204" pitchFamily="34" charset="0"/>
              </a:rPr>
              <a:t> </a:t>
            </a:r>
            <a:r>
              <a:rPr lang="en-US" altLang="zh-CN" sz="2400" i="1">
                <a:solidFill>
                  <a:schemeClr val="tx1"/>
                </a:solidFill>
                <a:latin typeface="Avenir Next Condensed Medium" panose="020B0506020202020204" pitchFamily="34" charset="0"/>
              </a:rPr>
              <a:t>[ebp+0x8]@A12</a:t>
            </a:r>
            <a:endParaRPr lang="en-US" sz="2400" i="1">
              <a:solidFill>
                <a:schemeClr val="tx1"/>
              </a:solidFill>
              <a:latin typeface="Avenir Next Condensed Medium" panose="020B0506020202020204" pitchFamily="34" charset="0"/>
            </a:endParaRPr>
          </a:p>
        </p:txBody>
      </p:sp>
      <p:sp>
        <p:nvSpPr>
          <p:cNvPr id="8" name="Left Brace 7">
            <a:extLst>
              <a:ext uri="{FF2B5EF4-FFF2-40B4-BE49-F238E27FC236}">
                <a16:creationId xmlns:a16="http://schemas.microsoft.com/office/drawing/2014/main" id="{7F2D57A4-A3AF-7B49-AAB9-2EF32D84C5B0}"/>
              </a:ext>
            </a:extLst>
          </p:cNvPr>
          <p:cNvSpPr/>
          <p:nvPr/>
        </p:nvSpPr>
        <p:spPr>
          <a:xfrm>
            <a:off x="5025667" y="3722908"/>
            <a:ext cx="425335" cy="2077213"/>
          </a:xfrm>
          <a:prstGeom prst="leftBrace">
            <a:avLst>
              <a:gd name="adj1" fmla="val 5799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C7207A4E-7F00-DD40-A867-72B6615D8A16}"/>
              </a:ext>
            </a:extLst>
          </p:cNvPr>
          <p:cNvSpPr txBox="1"/>
          <p:nvPr/>
        </p:nvSpPr>
        <p:spPr>
          <a:xfrm>
            <a:off x="7557996" y="3988610"/>
            <a:ext cx="2881379" cy="646331"/>
          </a:xfrm>
          <a:prstGeom prst="rect">
            <a:avLst/>
          </a:prstGeom>
          <a:noFill/>
        </p:spPr>
        <p:txBody>
          <a:bodyPr wrap="square" rtlCol="0">
            <a:spAutoFit/>
          </a:bodyPr>
          <a:lstStyle/>
          <a:p>
            <a:r>
              <a:rPr lang="en-US" altLang="zh-CN">
                <a:latin typeface="Avenir Next Condensed" panose="020B0506020202020204" pitchFamily="34" charset="0"/>
              </a:rPr>
              <a:t>Continue</a:t>
            </a:r>
            <a:r>
              <a:rPr lang="zh-CN" altLang="en-US">
                <a:latin typeface="Avenir Next Condensed" panose="020B0506020202020204" pitchFamily="34" charset="0"/>
              </a:rPr>
              <a:t> </a:t>
            </a:r>
            <a:r>
              <a:rPr lang="en-US" altLang="zh-CN">
                <a:latin typeface="Avenir Next Condensed" panose="020B0506020202020204" pitchFamily="34" charset="0"/>
              </a:rPr>
              <a:t>Reverse</a:t>
            </a:r>
            <a:r>
              <a:rPr lang="zh-CN" altLang="en-US">
                <a:latin typeface="Avenir Next Condensed" panose="020B0506020202020204" pitchFamily="34" charset="0"/>
              </a:rPr>
              <a:t> </a:t>
            </a:r>
            <a:r>
              <a:rPr lang="en-US" altLang="zh-CN">
                <a:latin typeface="Avenir Next Condensed" panose="020B0506020202020204" pitchFamily="34" charset="0"/>
              </a:rPr>
              <a:t>Execution</a:t>
            </a:r>
            <a:r>
              <a:rPr lang="zh-CN" altLang="en-US">
                <a:latin typeface="Avenir Next Condensed" panose="020B0506020202020204" pitchFamily="34" charset="0"/>
              </a:rPr>
              <a:t> </a:t>
            </a:r>
            <a:r>
              <a:rPr lang="en-US" altLang="zh-CN">
                <a:latin typeface="Avenir Next Condensed" panose="020B0506020202020204" pitchFamily="34" charset="0"/>
              </a:rPr>
              <a:t>with</a:t>
            </a:r>
          </a:p>
          <a:p>
            <a:r>
              <a:rPr lang="zh-CN" altLang="en-US">
                <a:latin typeface="Avenir Next Condensed" panose="020B0506020202020204" pitchFamily="34" charset="0"/>
              </a:rPr>
              <a:t> </a:t>
            </a:r>
            <a:r>
              <a:rPr lang="en-US" altLang="zh-CN">
                <a:latin typeface="Avenir Next Condensed" panose="020B0506020202020204" pitchFamily="34" charset="0"/>
              </a:rPr>
              <a:t>eax@A14</a:t>
            </a:r>
            <a:r>
              <a:rPr lang="zh-CN" altLang="en-US">
                <a:latin typeface="Avenir Next Condensed" panose="020B0506020202020204" pitchFamily="34" charset="0"/>
              </a:rPr>
              <a:t> </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latin typeface="Avenir Next Condensed" panose="020B0506020202020204" pitchFamily="34" charset="0"/>
              </a:rPr>
              <a:t>ebp@A12+0x8</a:t>
            </a:r>
            <a:endParaRPr lang="en-US">
              <a:latin typeface="Avenir Next Condensed" panose="020B0506020202020204" pitchFamily="34" charset="0"/>
            </a:endParaRPr>
          </a:p>
        </p:txBody>
      </p:sp>
      <p:sp>
        <p:nvSpPr>
          <p:cNvPr id="17" name="TextBox 16">
            <a:extLst>
              <a:ext uri="{FF2B5EF4-FFF2-40B4-BE49-F238E27FC236}">
                <a16:creationId xmlns:a16="http://schemas.microsoft.com/office/drawing/2014/main" id="{35BAB175-28A6-EA47-9EC3-FE1B43AB40C0}"/>
              </a:ext>
            </a:extLst>
          </p:cNvPr>
          <p:cNvSpPr txBox="1"/>
          <p:nvPr/>
        </p:nvSpPr>
        <p:spPr>
          <a:xfrm>
            <a:off x="7614398" y="5919085"/>
            <a:ext cx="2881378" cy="646331"/>
          </a:xfrm>
          <a:prstGeom prst="rect">
            <a:avLst/>
          </a:prstGeom>
          <a:noFill/>
        </p:spPr>
        <p:txBody>
          <a:bodyPr wrap="square" rtlCol="0">
            <a:spAutoFit/>
          </a:bodyPr>
          <a:lstStyle/>
          <a:p>
            <a:r>
              <a:rPr lang="en-US" altLang="zh-CN">
                <a:latin typeface="Avenir Next Condensed" panose="020B0506020202020204" pitchFamily="34" charset="0"/>
              </a:rPr>
              <a:t>Continue</a:t>
            </a:r>
            <a:r>
              <a:rPr lang="zh-CN" altLang="en-US">
                <a:latin typeface="Avenir Next Condensed" panose="020B0506020202020204" pitchFamily="34" charset="0"/>
              </a:rPr>
              <a:t> </a:t>
            </a:r>
            <a:r>
              <a:rPr lang="en-US" altLang="zh-CN">
                <a:latin typeface="Avenir Next Condensed" panose="020B0506020202020204" pitchFamily="34" charset="0"/>
              </a:rPr>
              <a:t>Reverse</a:t>
            </a:r>
            <a:r>
              <a:rPr lang="zh-CN" altLang="en-US">
                <a:latin typeface="Avenir Next Condensed" panose="020B0506020202020204" pitchFamily="34" charset="0"/>
              </a:rPr>
              <a:t> </a:t>
            </a:r>
            <a:r>
              <a:rPr lang="en-US" altLang="zh-CN">
                <a:latin typeface="Avenir Next Condensed" panose="020B0506020202020204" pitchFamily="34" charset="0"/>
              </a:rPr>
              <a:t>Execution</a:t>
            </a:r>
            <a:r>
              <a:rPr lang="zh-CN" altLang="en-US">
                <a:latin typeface="Avenir Next Condensed" panose="020B0506020202020204" pitchFamily="34" charset="0"/>
              </a:rPr>
              <a:t> </a:t>
            </a:r>
            <a:r>
              <a:rPr lang="en-US" altLang="zh-CN">
                <a:latin typeface="Avenir Next Condensed" panose="020B0506020202020204" pitchFamily="34" charset="0"/>
              </a:rPr>
              <a:t>with</a:t>
            </a:r>
          </a:p>
          <a:p>
            <a:r>
              <a:rPr lang="en-US" altLang="zh-CN">
                <a:latin typeface="Avenir Next Condensed" panose="020B0506020202020204" pitchFamily="34" charset="0"/>
              </a:rPr>
              <a:t>eax@A14</a:t>
            </a:r>
            <a:r>
              <a:rPr lang="zh-CN" altLang="en-US">
                <a:latin typeface="Avenir Next Condensed" panose="020B0506020202020204" pitchFamily="34" charset="0"/>
              </a:rPr>
              <a:t> </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latin typeface="Avenir Next Condensed" panose="020B0506020202020204" pitchFamily="34" charset="0"/>
              </a:rPr>
              <a:t>ebp@A12+0x8</a:t>
            </a:r>
            <a:endParaRPr lang="en-US">
              <a:latin typeface="Avenir Next Condensed" panose="020B0506020202020204" pitchFamily="34" charset="0"/>
            </a:endParaRPr>
          </a:p>
        </p:txBody>
      </p:sp>
      <p:pic>
        <p:nvPicPr>
          <p:cNvPr id="40" name="Picture 39">
            <a:extLst>
              <a:ext uri="{FF2B5EF4-FFF2-40B4-BE49-F238E27FC236}">
                <a16:creationId xmlns:a16="http://schemas.microsoft.com/office/drawing/2014/main" id="{2C510261-C159-3748-96DC-41947C13F3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5969" y="3364611"/>
            <a:ext cx="590336" cy="590336"/>
          </a:xfrm>
          <a:prstGeom prst="rect">
            <a:avLst/>
          </a:prstGeom>
        </p:spPr>
      </p:pic>
      <p:pic>
        <p:nvPicPr>
          <p:cNvPr id="41" name="Picture 40">
            <a:extLst>
              <a:ext uri="{FF2B5EF4-FFF2-40B4-BE49-F238E27FC236}">
                <a16:creationId xmlns:a16="http://schemas.microsoft.com/office/drawing/2014/main" id="{08C61170-ABA1-CF4C-BFEE-89F5F3EB45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9375" y="5401898"/>
            <a:ext cx="590335" cy="559668"/>
          </a:xfrm>
          <a:prstGeom prst="rect">
            <a:avLst/>
          </a:prstGeom>
        </p:spPr>
      </p:pic>
      <p:sp>
        <p:nvSpPr>
          <p:cNvPr id="14" name="Footer Placeholder 13">
            <a:extLst>
              <a:ext uri="{FF2B5EF4-FFF2-40B4-BE49-F238E27FC236}">
                <a16:creationId xmlns:a16="http://schemas.microsoft.com/office/drawing/2014/main" id="{9309E861-5459-934B-8E91-E3DC42D2FE7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pic>
        <p:nvPicPr>
          <p:cNvPr id="21" name="Picture 20">
            <a:extLst>
              <a:ext uri="{FF2B5EF4-FFF2-40B4-BE49-F238E27FC236}">
                <a16:creationId xmlns:a16="http://schemas.microsoft.com/office/drawing/2014/main" id="{356C6A5D-2FCB-4C40-B54C-A0C9A21BD0B5}"/>
              </a:ext>
            </a:extLst>
          </p:cNvPr>
          <p:cNvPicPr>
            <a:picLocks noChangeAspect="1"/>
          </p:cNvPicPr>
          <p:nvPr/>
        </p:nvPicPr>
        <p:blipFill>
          <a:blip r:embed="rId6"/>
          <a:stretch>
            <a:fillRect/>
          </a:stretch>
        </p:blipFill>
        <p:spPr>
          <a:xfrm>
            <a:off x="917598" y="4052254"/>
            <a:ext cx="1422400" cy="1422400"/>
          </a:xfrm>
          <a:prstGeom prst="rect">
            <a:avLst/>
          </a:prstGeom>
        </p:spPr>
      </p:pic>
      <p:cxnSp>
        <p:nvCxnSpPr>
          <p:cNvPr id="29" name="Straight Arrow Connector 28">
            <a:extLst>
              <a:ext uri="{FF2B5EF4-FFF2-40B4-BE49-F238E27FC236}">
                <a16:creationId xmlns:a16="http://schemas.microsoft.com/office/drawing/2014/main" id="{A3D98D8A-FC9A-6643-A34A-5A19D2BE26F0}"/>
              </a:ext>
            </a:extLst>
          </p:cNvPr>
          <p:cNvCxnSpPr>
            <a:cxnSpLocks/>
            <a:stCxn id="21" idx="3"/>
            <a:endCxn id="7" idx="1"/>
          </p:cNvCxnSpPr>
          <p:nvPr/>
        </p:nvCxnSpPr>
        <p:spPr>
          <a:xfrm>
            <a:off x="2339998" y="4763454"/>
            <a:ext cx="551257" cy="0"/>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0797052-BDE4-6A4C-9108-CFBE83DC755A}"/>
              </a:ext>
            </a:extLst>
          </p:cNvPr>
          <p:cNvSpPr txBox="1"/>
          <p:nvPr/>
        </p:nvSpPr>
        <p:spPr>
          <a:xfrm>
            <a:off x="673567" y="5527586"/>
            <a:ext cx="1910462" cy="369332"/>
          </a:xfrm>
          <a:prstGeom prst="rect">
            <a:avLst/>
          </a:prstGeom>
          <a:noFill/>
        </p:spPr>
        <p:txBody>
          <a:bodyPr wrap="square" rtlCol="0">
            <a:spAutoFit/>
          </a:bodyPr>
          <a:lstStyle/>
          <a:p>
            <a:r>
              <a:rPr lang="en-US" altLang="zh-CN"/>
              <a:t>Reverse</a:t>
            </a:r>
            <a:r>
              <a:rPr lang="zh-CN" altLang="en-US"/>
              <a:t> </a:t>
            </a:r>
            <a:r>
              <a:rPr lang="en-US" altLang="zh-CN"/>
              <a:t>Execution</a:t>
            </a:r>
            <a:endParaRPr lang="en-US"/>
          </a:p>
        </p:txBody>
      </p:sp>
      <p:sp>
        <p:nvSpPr>
          <p:cNvPr id="47" name="Oval 46">
            <a:extLst>
              <a:ext uri="{FF2B5EF4-FFF2-40B4-BE49-F238E27FC236}">
                <a16:creationId xmlns:a16="http://schemas.microsoft.com/office/drawing/2014/main" id="{A44F308D-D11B-134D-9334-9AAFBA910AD3}"/>
              </a:ext>
            </a:extLst>
          </p:cNvPr>
          <p:cNvSpPr/>
          <p:nvPr/>
        </p:nvSpPr>
        <p:spPr>
          <a:xfrm>
            <a:off x="5451002" y="3432386"/>
            <a:ext cx="1333694" cy="59033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Avenir Next Condensed Medium" panose="020B0506020202020204" pitchFamily="34" charset="0"/>
              </a:rPr>
              <a:t>Alias</a:t>
            </a:r>
            <a:endParaRPr lang="en-US">
              <a:solidFill>
                <a:schemeClr val="tx1"/>
              </a:solidFill>
              <a:latin typeface="Avenir Next Condensed Medium" panose="020B0506020202020204" pitchFamily="34" charset="0"/>
            </a:endParaRPr>
          </a:p>
        </p:txBody>
      </p:sp>
      <p:sp>
        <p:nvSpPr>
          <p:cNvPr id="48" name="Oval 47">
            <a:extLst>
              <a:ext uri="{FF2B5EF4-FFF2-40B4-BE49-F238E27FC236}">
                <a16:creationId xmlns:a16="http://schemas.microsoft.com/office/drawing/2014/main" id="{DAC2B0A5-C05C-114A-9F1B-BD9BC2525EBD}"/>
              </a:ext>
            </a:extLst>
          </p:cNvPr>
          <p:cNvSpPr/>
          <p:nvPr/>
        </p:nvSpPr>
        <p:spPr>
          <a:xfrm>
            <a:off x="5429152" y="5493131"/>
            <a:ext cx="1333694" cy="590336"/>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venir Next Condensed" panose="020B0506020202020204" pitchFamily="34" charset="0"/>
              </a:rPr>
              <a:t>Non-</a:t>
            </a:r>
            <a:r>
              <a:rPr lang="en-US" altLang="zh-CN">
                <a:solidFill>
                  <a:schemeClr val="tx1"/>
                </a:solidFill>
                <a:latin typeface="Avenir Next Condensed" panose="020B0506020202020204" pitchFamily="34" charset="0"/>
              </a:rPr>
              <a:t>a</a:t>
            </a:r>
            <a:r>
              <a:rPr lang="en-US">
                <a:solidFill>
                  <a:schemeClr val="tx1"/>
                </a:solidFill>
                <a:latin typeface="Avenir Next Condensed" panose="020B0506020202020204" pitchFamily="34" charset="0"/>
              </a:rPr>
              <a:t>lias</a:t>
            </a:r>
            <a:endParaRPr lang="en-US" altLang="zh-CN">
              <a:solidFill>
                <a:schemeClr val="tx1"/>
              </a:solidFill>
              <a:latin typeface="Avenir Next Condensed" panose="020B0506020202020204" pitchFamily="34" charset="0"/>
            </a:endParaRPr>
          </a:p>
        </p:txBody>
      </p:sp>
      <p:cxnSp>
        <p:nvCxnSpPr>
          <p:cNvPr id="54" name="Straight Arrow Connector 53">
            <a:extLst>
              <a:ext uri="{FF2B5EF4-FFF2-40B4-BE49-F238E27FC236}">
                <a16:creationId xmlns:a16="http://schemas.microsoft.com/office/drawing/2014/main" id="{60D05CC5-1153-DB46-ABCB-31988073BE96}"/>
              </a:ext>
            </a:extLst>
          </p:cNvPr>
          <p:cNvCxnSpPr>
            <a:cxnSpLocks/>
            <a:stCxn id="47" idx="6"/>
          </p:cNvCxnSpPr>
          <p:nvPr/>
        </p:nvCxnSpPr>
        <p:spPr>
          <a:xfrm flipV="1">
            <a:off x="6784696" y="3722908"/>
            <a:ext cx="938255" cy="464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738F72C-A3C5-C249-A648-742E2D557FCE}"/>
              </a:ext>
            </a:extLst>
          </p:cNvPr>
          <p:cNvCxnSpPr>
            <a:cxnSpLocks/>
          </p:cNvCxnSpPr>
          <p:nvPr/>
        </p:nvCxnSpPr>
        <p:spPr>
          <a:xfrm flipV="1">
            <a:off x="6784695" y="5800121"/>
            <a:ext cx="938255" cy="4646"/>
          </a:xfrm>
          <a:prstGeom prst="straightConnector1">
            <a:avLst/>
          </a:prstGeom>
          <a:ln w="25400">
            <a:tailEnd type="stealth" w="lg" len="lg"/>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0CB1E57-9A55-464A-BADC-BCE7878CF73D}"/>
              </a:ext>
            </a:extLst>
          </p:cNvPr>
          <p:cNvGrpSpPr/>
          <p:nvPr/>
        </p:nvGrpSpPr>
        <p:grpSpPr>
          <a:xfrm>
            <a:off x="5155249" y="3938905"/>
            <a:ext cx="6617439" cy="837942"/>
            <a:chOff x="5155249" y="3938905"/>
            <a:chExt cx="6617439" cy="837942"/>
          </a:xfrm>
        </p:grpSpPr>
        <p:cxnSp>
          <p:nvCxnSpPr>
            <p:cNvPr id="59" name="Elbow Connector 58">
              <a:extLst>
                <a:ext uri="{FF2B5EF4-FFF2-40B4-BE49-F238E27FC236}">
                  <a16:creationId xmlns:a16="http://schemas.microsoft.com/office/drawing/2014/main" id="{F6FBEDEC-7538-8744-A8FC-9700AB59244B}"/>
                </a:ext>
              </a:extLst>
            </p:cNvPr>
            <p:cNvCxnSpPr>
              <a:cxnSpLocks/>
            </p:cNvCxnSpPr>
            <p:nvPr/>
          </p:nvCxnSpPr>
          <p:spPr>
            <a:xfrm rot="5400000">
              <a:off x="7522243" y="1571911"/>
              <a:ext cx="821900" cy="5555888"/>
            </a:xfrm>
            <a:prstGeom prst="bentConnector2">
              <a:avLst/>
            </a:prstGeom>
            <a:ln w="25400">
              <a:solidFill>
                <a:srgbClr val="FF8488"/>
              </a:solidFill>
              <a:tailEnd type="stealth"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D8B2732-F2CC-AC46-A99D-7672EE39F339}"/>
                </a:ext>
              </a:extLst>
            </p:cNvPr>
            <p:cNvSpPr txBox="1"/>
            <p:nvPr/>
          </p:nvSpPr>
          <p:spPr>
            <a:xfrm>
              <a:off x="10660163" y="4315182"/>
              <a:ext cx="1112525" cy="461665"/>
            </a:xfrm>
            <a:prstGeom prst="rect">
              <a:avLst/>
            </a:prstGeom>
            <a:noFill/>
          </p:spPr>
          <p:txBody>
            <a:bodyPr wrap="square" rtlCol="0">
              <a:spAutoFit/>
            </a:bodyPr>
            <a:lstStyle/>
            <a:p>
              <a:r>
                <a:rPr lang="en-US" sz="2400" b="1">
                  <a:solidFill>
                    <a:srgbClr val="FF8488"/>
                  </a:solidFill>
                </a:rPr>
                <a:t>Reject</a:t>
              </a:r>
            </a:p>
          </p:txBody>
        </p:sp>
      </p:grpSp>
      <p:grpSp>
        <p:nvGrpSpPr>
          <p:cNvPr id="9" name="Group 8">
            <a:extLst>
              <a:ext uri="{FF2B5EF4-FFF2-40B4-BE49-F238E27FC236}">
                <a16:creationId xmlns:a16="http://schemas.microsoft.com/office/drawing/2014/main" id="{E22DB31F-0824-654E-ACC9-C0BE369EF2AB}"/>
              </a:ext>
            </a:extLst>
          </p:cNvPr>
          <p:cNvGrpSpPr/>
          <p:nvPr/>
        </p:nvGrpSpPr>
        <p:grpSpPr>
          <a:xfrm>
            <a:off x="2897736" y="5409798"/>
            <a:ext cx="2041322" cy="686085"/>
            <a:chOff x="2897736" y="5409798"/>
            <a:chExt cx="2041322" cy="686085"/>
          </a:xfrm>
        </p:grpSpPr>
        <p:pic>
          <p:nvPicPr>
            <p:cNvPr id="26" name="Picture 25">
              <a:extLst>
                <a:ext uri="{FF2B5EF4-FFF2-40B4-BE49-F238E27FC236}">
                  <a16:creationId xmlns:a16="http://schemas.microsoft.com/office/drawing/2014/main" id="{97260B15-34ED-3F47-AF95-810AD4F820B1}"/>
                </a:ext>
              </a:extLst>
            </p:cNvPr>
            <p:cNvPicPr>
              <a:picLocks noChangeAspect="1"/>
            </p:cNvPicPr>
            <p:nvPr/>
          </p:nvPicPr>
          <p:blipFill>
            <a:blip r:embed="rId6"/>
            <a:stretch>
              <a:fillRect/>
            </a:stretch>
          </p:blipFill>
          <p:spPr>
            <a:xfrm>
              <a:off x="2897736" y="5409798"/>
              <a:ext cx="686085" cy="686085"/>
            </a:xfrm>
            <a:prstGeom prst="rect">
              <a:avLst/>
            </a:prstGeom>
          </p:spPr>
        </p:pic>
        <p:sp>
          <p:nvSpPr>
            <p:cNvPr id="6" name="TextBox 5">
              <a:extLst>
                <a:ext uri="{FF2B5EF4-FFF2-40B4-BE49-F238E27FC236}">
                  <a16:creationId xmlns:a16="http://schemas.microsoft.com/office/drawing/2014/main" id="{C894F994-64C4-154D-AC13-8506CC5F074D}"/>
                </a:ext>
              </a:extLst>
            </p:cNvPr>
            <p:cNvSpPr txBox="1"/>
            <p:nvPr/>
          </p:nvSpPr>
          <p:spPr>
            <a:xfrm>
              <a:off x="3605364" y="5520471"/>
              <a:ext cx="1333694" cy="461665"/>
            </a:xfrm>
            <a:prstGeom prst="rect">
              <a:avLst/>
            </a:prstGeom>
            <a:noFill/>
          </p:spPr>
          <p:txBody>
            <a:bodyPr wrap="square" rtlCol="0">
              <a:spAutoFit/>
            </a:bodyPr>
            <a:lstStyle/>
            <a:p>
              <a:r>
                <a:rPr lang="en-US" sz="2400">
                  <a:solidFill>
                    <a:srgbClr val="FF8488"/>
                  </a:solidFill>
                </a:rPr>
                <a:t>Snapshot</a:t>
              </a:r>
            </a:p>
          </p:txBody>
        </p:sp>
      </p:grpSp>
    </p:spTree>
    <p:extLst>
      <p:ext uri="{BB962C8B-B14F-4D97-AF65-F5344CB8AC3E}">
        <p14:creationId xmlns:p14="http://schemas.microsoft.com/office/powerpoint/2010/main" val="61435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14033-E32B-9440-A136-50E7F6FA53A8}"/>
              </a:ext>
            </a:extLst>
          </p:cNvPr>
          <p:cNvSpPr>
            <a:spLocks noGrp="1"/>
          </p:cNvSpPr>
          <p:nvPr>
            <p:ph type="title"/>
          </p:nvPr>
        </p:nvSpPr>
        <p:spPr/>
        <p:txBody>
          <a:bodyPr/>
          <a:lstStyle/>
          <a:p>
            <a:r>
              <a:rPr lang="en-US" altLang="zh-CN"/>
              <a:t>Backward</a:t>
            </a:r>
            <a:r>
              <a:rPr lang="zh-CN" altLang="en-US"/>
              <a:t> </a:t>
            </a:r>
            <a:r>
              <a:rPr lang="en-US" altLang="zh-CN"/>
              <a:t>Taint</a:t>
            </a:r>
            <a:r>
              <a:rPr lang="zh-CN" altLang="en-US"/>
              <a:t> </a:t>
            </a:r>
            <a:r>
              <a:rPr lang="en-US" altLang="zh-CN"/>
              <a:t>Analysis</a:t>
            </a:r>
            <a:endParaRPr lang="en-US"/>
          </a:p>
        </p:txBody>
      </p:sp>
      <p:sp>
        <p:nvSpPr>
          <p:cNvPr id="3" name="Content Placeholder 2">
            <a:extLst>
              <a:ext uri="{FF2B5EF4-FFF2-40B4-BE49-F238E27FC236}">
                <a16:creationId xmlns:a16="http://schemas.microsoft.com/office/drawing/2014/main" id="{66FBAA71-685C-744A-BE90-6828E8B467C4}"/>
              </a:ext>
            </a:extLst>
          </p:cNvPr>
          <p:cNvSpPr>
            <a:spLocks noGrp="1"/>
          </p:cNvSpPr>
          <p:nvPr>
            <p:ph idx="1"/>
          </p:nvPr>
        </p:nvSpPr>
        <p:spPr>
          <a:xfrm>
            <a:off x="4861899" y="1556116"/>
            <a:ext cx="6331225" cy="927392"/>
          </a:xfrm>
        </p:spPr>
        <p:txBody>
          <a:bodyPr>
            <a:normAutofit fontScale="92500"/>
          </a:bodyPr>
          <a:lstStyle/>
          <a:p>
            <a:r>
              <a:rPr lang="en-US"/>
              <a:t>Backward Taint Analysis</a:t>
            </a:r>
          </a:p>
          <a:p>
            <a:pPr lvl="1"/>
            <a:r>
              <a:rPr lang="en-US"/>
              <a:t>Figure out why a bad value was passed to the crash site</a:t>
            </a:r>
          </a:p>
        </p:txBody>
      </p:sp>
      <p:sp>
        <p:nvSpPr>
          <p:cNvPr id="5" name="Footer Placeholder 4">
            <a:extLst>
              <a:ext uri="{FF2B5EF4-FFF2-40B4-BE49-F238E27FC236}">
                <a16:creationId xmlns:a16="http://schemas.microsoft.com/office/drawing/2014/main" id="{A8AD1E78-0123-AB41-9070-61DA09FECC3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4FE976D-4074-084C-8ED1-1492D16DE407}"/>
              </a:ext>
            </a:extLst>
          </p:cNvPr>
          <p:cNvSpPr>
            <a:spLocks noGrp="1"/>
          </p:cNvSpPr>
          <p:nvPr>
            <p:ph type="sldNum" sz="quarter" idx="12"/>
          </p:nvPr>
        </p:nvSpPr>
        <p:spPr/>
        <p:txBody>
          <a:bodyPr/>
          <a:lstStyle/>
          <a:p>
            <a:fld id="{F8061FB7-9699-2F4A-B4E4-1A11C5385D5F}" type="slidenum">
              <a:rPr lang="en-US" smtClean="0"/>
              <a:pPr/>
              <a:t>38</a:t>
            </a:fld>
            <a:endParaRPr lang="en-US"/>
          </a:p>
        </p:txBody>
      </p:sp>
      <p:pic>
        <p:nvPicPr>
          <p:cNvPr id="7" name="Picture 6" descr="A screenshot of a cell phone&#10;&#10;Description automatically generated">
            <a:extLst>
              <a:ext uri="{FF2B5EF4-FFF2-40B4-BE49-F238E27FC236}">
                <a16:creationId xmlns:a16="http://schemas.microsoft.com/office/drawing/2014/main" id="{EA5878C6-8883-3440-ACDB-2E312A259E70}"/>
              </a:ext>
            </a:extLst>
          </p:cNvPr>
          <p:cNvPicPr>
            <a:picLocks noChangeAspect="1"/>
          </p:cNvPicPr>
          <p:nvPr/>
        </p:nvPicPr>
        <p:blipFill>
          <a:blip r:embed="rId3"/>
          <a:stretch>
            <a:fillRect/>
          </a:stretch>
        </p:blipFill>
        <p:spPr>
          <a:xfrm>
            <a:off x="998876" y="1348513"/>
            <a:ext cx="3589687" cy="500783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9201645F-4E46-E349-BB5B-5BDDE0AEA372}"/>
              </a:ext>
            </a:extLst>
          </p:cNvPr>
          <p:cNvPicPr>
            <a:picLocks noChangeAspect="1"/>
          </p:cNvPicPr>
          <p:nvPr/>
        </p:nvPicPr>
        <p:blipFill>
          <a:blip r:embed="rId4"/>
          <a:stretch>
            <a:fillRect/>
          </a:stretch>
        </p:blipFill>
        <p:spPr>
          <a:xfrm>
            <a:off x="5616401" y="2384817"/>
            <a:ext cx="5496339" cy="3952847"/>
          </a:xfrm>
          <a:prstGeom prst="rect">
            <a:avLst/>
          </a:prstGeom>
        </p:spPr>
      </p:pic>
      <p:sp>
        <p:nvSpPr>
          <p:cNvPr id="14" name="Curved Right Arrow 13">
            <a:extLst>
              <a:ext uri="{FF2B5EF4-FFF2-40B4-BE49-F238E27FC236}">
                <a16:creationId xmlns:a16="http://schemas.microsoft.com/office/drawing/2014/main" id="{766D9462-7AC7-284F-A3B4-D55F0A0EF764}"/>
              </a:ext>
            </a:extLst>
          </p:cNvPr>
          <p:cNvSpPr/>
          <p:nvPr/>
        </p:nvSpPr>
        <p:spPr>
          <a:xfrm rot="10800000">
            <a:off x="3938709" y="5671929"/>
            <a:ext cx="298691" cy="374151"/>
          </a:xfrm>
          <a:prstGeom prst="curv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6F0F5080-D795-4F4D-9EE1-58F42B8A7D02}"/>
              </a:ext>
            </a:extLst>
          </p:cNvPr>
          <p:cNvSpPr/>
          <p:nvPr/>
        </p:nvSpPr>
        <p:spPr>
          <a:xfrm>
            <a:off x="2793719" y="5897217"/>
            <a:ext cx="307290" cy="25179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003D1F86-EAD9-9247-A549-6400C9C304DD}"/>
              </a:ext>
            </a:extLst>
          </p:cNvPr>
          <p:cNvSpPr/>
          <p:nvPr/>
        </p:nvSpPr>
        <p:spPr>
          <a:xfrm>
            <a:off x="3118733" y="5671930"/>
            <a:ext cx="764153" cy="25179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rved Right Arrow 16">
            <a:extLst>
              <a:ext uri="{FF2B5EF4-FFF2-40B4-BE49-F238E27FC236}">
                <a16:creationId xmlns:a16="http://schemas.microsoft.com/office/drawing/2014/main" id="{6FD3EC7D-7173-3B45-BFF8-77D41EF01559}"/>
              </a:ext>
            </a:extLst>
          </p:cNvPr>
          <p:cNvSpPr/>
          <p:nvPr/>
        </p:nvSpPr>
        <p:spPr>
          <a:xfrm rot="10800000" flipH="1">
            <a:off x="1862505" y="4529041"/>
            <a:ext cx="550551" cy="1299500"/>
          </a:xfrm>
          <a:prstGeom prst="curved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ounded Rectangle 17">
            <a:extLst>
              <a:ext uri="{FF2B5EF4-FFF2-40B4-BE49-F238E27FC236}">
                <a16:creationId xmlns:a16="http://schemas.microsoft.com/office/drawing/2014/main" id="{2469E11D-53C9-2B43-AD68-4261A6C48DAC}"/>
              </a:ext>
            </a:extLst>
          </p:cNvPr>
          <p:cNvSpPr/>
          <p:nvPr/>
        </p:nvSpPr>
        <p:spPr>
          <a:xfrm>
            <a:off x="2732183" y="4576956"/>
            <a:ext cx="457200" cy="251791"/>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51165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80ED8-B2A6-1449-ABB4-C2D332852D3C}"/>
              </a:ext>
            </a:extLst>
          </p:cNvPr>
          <p:cNvSpPr>
            <a:spLocks noGrp="1"/>
          </p:cNvSpPr>
          <p:nvPr>
            <p:ph type="title"/>
          </p:nvPr>
        </p:nvSpPr>
        <p:spPr/>
        <p:txBody>
          <a:bodyPr/>
          <a:lstStyle/>
          <a:p>
            <a:r>
              <a:rPr lang="en-US" altLang="zh-CN"/>
              <a:t>Evaluations</a:t>
            </a:r>
            <a:endParaRPr lang="en-US"/>
          </a:p>
        </p:txBody>
      </p:sp>
      <p:sp>
        <p:nvSpPr>
          <p:cNvPr id="3" name="Content Placeholder 2">
            <a:extLst>
              <a:ext uri="{FF2B5EF4-FFF2-40B4-BE49-F238E27FC236}">
                <a16:creationId xmlns:a16="http://schemas.microsoft.com/office/drawing/2014/main" id="{CA14B459-7029-3745-8591-1C109C070E9A}"/>
              </a:ext>
            </a:extLst>
          </p:cNvPr>
          <p:cNvSpPr>
            <a:spLocks noGrp="1"/>
          </p:cNvSpPr>
          <p:nvPr>
            <p:ph idx="1"/>
          </p:nvPr>
        </p:nvSpPr>
        <p:spPr>
          <a:xfrm>
            <a:off x="1146766" y="1817839"/>
            <a:ext cx="5681870" cy="4351338"/>
          </a:xfrm>
        </p:spPr>
        <p:txBody>
          <a:bodyPr/>
          <a:lstStyle/>
          <a:p>
            <a:r>
              <a:rPr lang="en-US" altLang="zh-CN"/>
              <a:t>33</a:t>
            </a:r>
            <a:r>
              <a:rPr lang="zh-CN" altLang="en-US"/>
              <a:t> </a:t>
            </a:r>
            <a:r>
              <a:rPr lang="en-US"/>
              <a:t>vulnerabilities resulting in the crashes</a:t>
            </a:r>
          </a:p>
          <a:p>
            <a:pPr lvl="1"/>
            <a:r>
              <a:rPr lang="en-US" altLang="zh-CN"/>
              <a:t>Stack</a:t>
            </a:r>
            <a:r>
              <a:rPr lang="zh-CN" altLang="en-US"/>
              <a:t> </a:t>
            </a:r>
            <a:r>
              <a:rPr lang="en-US" altLang="zh-CN"/>
              <a:t>Overflow/Heap</a:t>
            </a:r>
            <a:r>
              <a:rPr lang="zh-CN" altLang="en-US"/>
              <a:t> </a:t>
            </a:r>
            <a:r>
              <a:rPr lang="en-US" altLang="zh-CN"/>
              <a:t>Overflow/Use-after-free</a:t>
            </a:r>
          </a:p>
          <a:p>
            <a:pPr lvl="1"/>
            <a:r>
              <a:rPr lang="en-US" altLang="zh-CN"/>
              <a:t>Null</a:t>
            </a:r>
            <a:r>
              <a:rPr lang="zh-CN" altLang="en-US"/>
              <a:t> </a:t>
            </a:r>
            <a:r>
              <a:rPr lang="en-US" altLang="zh-CN"/>
              <a:t>Pointer</a:t>
            </a:r>
            <a:r>
              <a:rPr lang="zh-CN" altLang="en-US"/>
              <a:t> </a:t>
            </a:r>
            <a:r>
              <a:rPr lang="en-US" altLang="zh-CN"/>
              <a:t>……</a:t>
            </a:r>
            <a:r>
              <a:rPr lang="zh-CN" altLang="en-US"/>
              <a:t> </a:t>
            </a:r>
            <a:endParaRPr lang="en-US" altLang="zh-CN"/>
          </a:p>
          <a:p>
            <a:pPr lvl="1"/>
            <a:endParaRPr lang="en-US" altLang="zh-CN"/>
          </a:p>
          <a:p>
            <a:r>
              <a:rPr lang="en-US" altLang="zh-CN"/>
              <a:t>30</a:t>
            </a:r>
            <a:r>
              <a:rPr lang="zh-CN" altLang="en-US"/>
              <a:t> </a:t>
            </a:r>
            <a:r>
              <a:rPr lang="en-US" altLang="zh-CN"/>
              <a:t>different</a:t>
            </a:r>
            <a:r>
              <a:rPr lang="zh-CN" altLang="en-US"/>
              <a:t> </a:t>
            </a:r>
            <a:r>
              <a:rPr lang="en-US" altLang="zh-CN"/>
              <a:t>crashing</a:t>
            </a:r>
            <a:r>
              <a:rPr lang="zh-CN" altLang="en-US"/>
              <a:t> </a:t>
            </a:r>
            <a:r>
              <a:rPr lang="en-US" altLang="zh-CN"/>
              <a:t>programs</a:t>
            </a:r>
            <a:endParaRPr lang="en-US"/>
          </a:p>
        </p:txBody>
      </p:sp>
      <p:sp>
        <p:nvSpPr>
          <p:cNvPr id="5" name="Footer Placeholder 4">
            <a:extLst>
              <a:ext uri="{FF2B5EF4-FFF2-40B4-BE49-F238E27FC236}">
                <a16:creationId xmlns:a16="http://schemas.microsoft.com/office/drawing/2014/main" id="{9C8F63C4-0C0A-0B4C-A1B6-F2A933A806FD}"/>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CA4739B-99E4-FA4E-A3DA-FA42FB81924C}"/>
              </a:ext>
            </a:extLst>
          </p:cNvPr>
          <p:cNvSpPr>
            <a:spLocks noGrp="1"/>
          </p:cNvSpPr>
          <p:nvPr>
            <p:ph type="sldNum" sz="quarter" idx="12"/>
          </p:nvPr>
        </p:nvSpPr>
        <p:spPr/>
        <p:txBody>
          <a:bodyPr/>
          <a:lstStyle/>
          <a:p>
            <a:fld id="{F8061FB7-9699-2F4A-B4E4-1A11C5385D5F}" type="slidenum">
              <a:rPr lang="en-US" smtClean="0"/>
              <a:pPr/>
              <a:t>39</a:t>
            </a:fld>
            <a:endParaRPr lang="en-US"/>
          </a:p>
        </p:txBody>
      </p:sp>
      <p:pic>
        <p:nvPicPr>
          <p:cNvPr id="7" name="Picture 6">
            <a:extLst>
              <a:ext uri="{FF2B5EF4-FFF2-40B4-BE49-F238E27FC236}">
                <a16:creationId xmlns:a16="http://schemas.microsoft.com/office/drawing/2014/main" id="{965FB35B-BD0E-524A-9E61-EE9253257BF2}"/>
              </a:ext>
            </a:extLst>
          </p:cNvPr>
          <p:cNvPicPr>
            <a:picLocks noChangeAspect="1"/>
          </p:cNvPicPr>
          <p:nvPr/>
        </p:nvPicPr>
        <p:blipFill>
          <a:blip r:embed="rId3"/>
          <a:stretch>
            <a:fillRect/>
          </a:stretch>
        </p:blipFill>
        <p:spPr>
          <a:xfrm>
            <a:off x="2714433" y="4872418"/>
            <a:ext cx="1252112" cy="603290"/>
          </a:xfrm>
          <a:prstGeom prst="rect">
            <a:avLst/>
          </a:prstGeom>
        </p:spPr>
      </p:pic>
      <p:grpSp>
        <p:nvGrpSpPr>
          <p:cNvPr id="8" name="Group 7">
            <a:extLst>
              <a:ext uri="{FF2B5EF4-FFF2-40B4-BE49-F238E27FC236}">
                <a16:creationId xmlns:a16="http://schemas.microsoft.com/office/drawing/2014/main" id="{EE02D6A3-92A3-A846-8457-5ED1A4BEE60E}"/>
              </a:ext>
            </a:extLst>
          </p:cNvPr>
          <p:cNvGrpSpPr/>
          <p:nvPr/>
        </p:nvGrpSpPr>
        <p:grpSpPr>
          <a:xfrm>
            <a:off x="1436950" y="4217320"/>
            <a:ext cx="1661395" cy="640467"/>
            <a:chOff x="5819717" y="3219499"/>
            <a:chExt cx="2945749" cy="909210"/>
          </a:xfrm>
        </p:grpSpPr>
        <p:pic>
          <p:nvPicPr>
            <p:cNvPr id="9" name="Picture 8">
              <a:extLst>
                <a:ext uri="{FF2B5EF4-FFF2-40B4-BE49-F238E27FC236}">
                  <a16:creationId xmlns:a16="http://schemas.microsoft.com/office/drawing/2014/main" id="{84876FB7-E71A-C64A-841D-89F8CDF77D51}"/>
                </a:ext>
              </a:extLst>
            </p:cNvPr>
            <p:cNvPicPr>
              <a:picLocks noChangeAspect="1"/>
            </p:cNvPicPr>
            <p:nvPr/>
          </p:nvPicPr>
          <p:blipFill>
            <a:blip r:embed="rId4"/>
            <a:stretch>
              <a:fillRect/>
            </a:stretch>
          </p:blipFill>
          <p:spPr>
            <a:xfrm>
              <a:off x="5819717" y="3227009"/>
              <a:ext cx="914400" cy="901700"/>
            </a:xfrm>
            <a:prstGeom prst="rect">
              <a:avLst/>
            </a:prstGeom>
          </p:spPr>
        </p:pic>
        <p:sp>
          <p:nvSpPr>
            <p:cNvPr id="10" name="TextBox 9">
              <a:extLst>
                <a:ext uri="{FF2B5EF4-FFF2-40B4-BE49-F238E27FC236}">
                  <a16:creationId xmlns:a16="http://schemas.microsoft.com/office/drawing/2014/main" id="{4AE531CA-59BA-C949-B65F-9930D8422E9F}"/>
                </a:ext>
              </a:extLst>
            </p:cNvPr>
            <p:cNvSpPr txBox="1"/>
            <p:nvPr/>
          </p:nvSpPr>
          <p:spPr>
            <a:xfrm>
              <a:off x="6825292" y="3219499"/>
              <a:ext cx="1940174" cy="477466"/>
            </a:xfrm>
            <a:prstGeom prst="rect">
              <a:avLst/>
            </a:prstGeom>
            <a:noFill/>
          </p:spPr>
          <p:txBody>
            <a:bodyPr wrap="square" rtlCol="0">
              <a:spAutoFit/>
            </a:bodyPr>
            <a:lstStyle/>
            <a:p>
              <a:r>
                <a:rPr lang="en-US" altLang="zh-CN" err="1">
                  <a:latin typeface="Avenir Next Condensed" panose="020B0506020202020204" pitchFamily="34" charset="0"/>
                </a:rPr>
                <a:t>CoreUtils</a:t>
              </a:r>
              <a:endParaRPr lang="en-US">
                <a:latin typeface="Avenir Next Condensed" panose="020B0506020202020204" pitchFamily="34" charset="0"/>
              </a:endParaRPr>
            </a:p>
          </p:txBody>
        </p:sp>
        <p:sp>
          <p:nvSpPr>
            <p:cNvPr id="11" name="TextBox 10">
              <a:extLst>
                <a:ext uri="{FF2B5EF4-FFF2-40B4-BE49-F238E27FC236}">
                  <a16:creationId xmlns:a16="http://schemas.microsoft.com/office/drawing/2014/main" id="{36A9C4ED-8227-C24F-A523-8FFDD178F9FE}"/>
                </a:ext>
              </a:extLst>
            </p:cNvPr>
            <p:cNvSpPr txBox="1"/>
            <p:nvPr/>
          </p:nvSpPr>
          <p:spPr>
            <a:xfrm>
              <a:off x="6825292" y="3649844"/>
              <a:ext cx="1514902" cy="477466"/>
            </a:xfrm>
            <a:prstGeom prst="rect">
              <a:avLst/>
            </a:prstGeom>
            <a:noFill/>
          </p:spPr>
          <p:txBody>
            <a:bodyPr wrap="square" rtlCol="0">
              <a:spAutoFit/>
            </a:bodyPr>
            <a:lstStyle/>
            <a:p>
              <a:r>
                <a:rPr lang="en-US" altLang="zh-CN" err="1">
                  <a:latin typeface="Avenir Next Condensed" panose="020B0506020202020204" pitchFamily="34" charset="0"/>
                </a:rPr>
                <a:t>BinUtils</a:t>
              </a:r>
              <a:endParaRPr lang="en-US">
                <a:latin typeface="Avenir Next Condensed" panose="020B0506020202020204" pitchFamily="34" charset="0"/>
              </a:endParaRPr>
            </a:p>
          </p:txBody>
        </p:sp>
      </p:grpSp>
      <p:pic>
        <p:nvPicPr>
          <p:cNvPr id="15" name="Picture 14">
            <a:extLst>
              <a:ext uri="{FF2B5EF4-FFF2-40B4-BE49-F238E27FC236}">
                <a16:creationId xmlns:a16="http://schemas.microsoft.com/office/drawing/2014/main" id="{A45E0AD5-F9B2-284A-AD6E-72260EF7AEAB}"/>
              </a:ext>
            </a:extLst>
          </p:cNvPr>
          <p:cNvPicPr>
            <a:picLocks noChangeAspect="1"/>
          </p:cNvPicPr>
          <p:nvPr/>
        </p:nvPicPr>
        <p:blipFill>
          <a:blip r:embed="rId5"/>
          <a:stretch>
            <a:fillRect/>
          </a:stretch>
        </p:blipFill>
        <p:spPr>
          <a:xfrm>
            <a:off x="3086638" y="4191659"/>
            <a:ext cx="1229111" cy="723996"/>
          </a:xfrm>
          <a:prstGeom prst="rect">
            <a:avLst/>
          </a:prstGeom>
        </p:spPr>
      </p:pic>
      <p:pic>
        <p:nvPicPr>
          <p:cNvPr id="16" name="Picture 15">
            <a:extLst>
              <a:ext uri="{FF2B5EF4-FFF2-40B4-BE49-F238E27FC236}">
                <a16:creationId xmlns:a16="http://schemas.microsoft.com/office/drawing/2014/main" id="{E34F0E76-436B-4C4B-898D-5CF2D65F9B7B}"/>
              </a:ext>
            </a:extLst>
          </p:cNvPr>
          <p:cNvPicPr>
            <a:picLocks noChangeAspect="1"/>
          </p:cNvPicPr>
          <p:nvPr/>
        </p:nvPicPr>
        <p:blipFill>
          <a:blip r:embed="rId6"/>
          <a:stretch>
            <a:fillRect/>
          </a:stretch>
        </p:blipFill>
        <p:spPr>
          <a:xfrm>
            <a:off x="4338750" y="4145734"/>
            <a:ext cx="749459" cy="749459"/>
          </a:xfrm>
          <a:prstGeom prst="rect">
            <a:avLst/>
          </a:prstGeom>
        </p:spPr>
      </p:pic>
      <p:pic>
        <p:nvPicPr>
          <p:cNvPr id="17" name="Picture 16">
            <a:extLst>
              <a:ext uri="{FF2B5EF4-FFF2-40B4-BE49-F238E27FC236}">
                <a16:creationId xmlns:a16="http://schemas.microsoft.com/office/drawing/2014/main" id="{E0DD5B2E-5327-CD45-A740-2DEC64886CF1}"/>
              </a:ext>
            </a:extLst>
          </p:cNvPr>
          <p:cNvPicPr>
            <a:picLocks noChangeAspect="1"/>
          </p:cNvPicPr>
          <p:nvPr/>
        </p:nvPicPr>
        <p:blipFill>
          <a:blip r:embed="rId7"/>
          <a:stretch>
            <a:fillRect/>
          </a:stretch>
        </p:blipFill>
        <p:spPr>
          <a:xfrm>
            <a:off x="1451566" y="4824702"/>
            <a:ext cx="1051922" cy="698722"/>
          </a:xfrm>
          <a:prstGeom prst="rect">
            <a:avLst/>
          </a:prstGeom>
        </p:spPr>
      </p:pic>
      <p:pic>
        <p:nvPicPr>
          <p:cNvPr id="18" name="Picture 17">
            <a:extLst>
              <a:ext uri="{FF2B5EF4-FFF2-40B4-BE49-F238E27FC236}">
                <a16:creationId xmlns:a16="http://schemas.microsoft.com/office/drawing/2014/main" id="{226DBC1B-4BBF-5F4A-9C03-332D6AABCDB9}"/>
              </a:ext>
            </a:extLst>
          </p:cNvPr>
          <p:cNvPicPr>
            <a:picLocks noChangeAspect="1"/>
          </p:cNvPicPr>
          <p:nvPr/>
        </p:nvPicPr>
        <p:blipFill>
          <a:blip r:embed="rId8"/>
          <a:stretch>
            <a:fillRect/>
          </a:stretch>
        </p:blipFill>
        <p:spPr>
          <a:xfrm>
            <a:off x="1451566" y="5552685"/>
            <a:ext cx="1905000" cy="622300"/>
          </a:xfrm>
          <a:prstGeom prst="rect">
            <a:avLst/>
          </a:prstGeom>
        </p:spPr>
      </p:pic>
      <p:pic>
        <p:nvPicPr>
          <p:cNvPr id="19" name="Picture 18">
            <a:extLst>
              <a:ext uri="{FF2B5EF4-FFF2-40B4-BE49-F238E27FC236}">
                <a16:creationId xmlns:a16="http://schemas.microsoft.com/office/drawing/2014/main" id="{E0FF9940-DBD7-E349-8141-8DB37222CB01}"/>
              </a:ext>
            </a:extLst>
          </p:cNvPr>
          <p:cNvPicPr>
            <a:picLocks noChangeAspect="1"/>
          </p:cNvPicPr>
          <p:nvPr/>
        </p:nvPicPr>
        <p:blipFill>
          <a:blip r:embed="rId9"/>
          <a:stretch>
            <a:fillRect/>
          </a:stretch>
        </p:blipFill>
        <p:spPr>
          <a:xfrm>
            <a:off x="3340489" y="5558469"/>
            <a:ext cx="1752111" cy="644019"/>
          </a:xfrm>
          <a:prstGeom prst="rect">
            <a:avLst/>
          </a:prstGeom>
        </p:spPr>
      </p:pic>
      <p:pic>
        <p:nvPicPr>
          <p:cNvPr id="13" name="Picture 12">
            <a:extLst>
              <a:ext uri="{FF2B5EF4-FFF2-40B4-BE49-F238E27FC236}">
                <a16:creationId xmlns:a16="http://schemas.microsoft.com/office/drawing/2014/main" id="{BC4B81DD-6435-6F4E-BC53-670D2B140837}"/>
              </a:ext>
            </a:extLst>
          </p:cNvPr>
          <p:cNvPicPr>
            <a:picLocks noChangeAspect="1"/>
          </p:cNvPicPr>
          <p:nvPr/>
        </p:nvPicPr>
        <p:blipFill>
          <a:blip r:embed="rId10"/>
          <a:stretch>
            <a:fillRect/>
          </a:stretch>
        </p:blipFill>
        <p:spPr>
          <a:xfrm>
            <a:off x="4266910" y="4862913"/>
            <a:ext cx="798304" cy="622300"/>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7D534B8A-EA44-AB4B-9CA0-DB04829D639A}"/>
              </a:ext>
            </a:extLst>
          </p:cNvPr>
          <p:cNvPicPr>
            <a:picLocks noChangeAspect="1"/>
          </p:cNvPicPr>
          <p:nvPr/>
        </p:nvPicPr>
        <p:blipFill>
          <a:blip r:embed="rId11"/>
          <a:stretch>
            <a:fillRect/>
          </a:stretch>
        </p:blipFill>
        <p:spPr>
          <a:xfrm>
            <a:off x="7701173" y="546513"/>
            <a:ext cx="3243403" cy="6311487"/>
          </a:xfrm>
          <a:prstGeom prst="rect">
            <a:avLst/>
          </a:prstGeom>
        </p:spPr>
      </p:pic>
    </p:spTree>
    <p:extLst>
      <p:ext uri="{BB962C8B-B14F-4D97-AF65-F5344CB8AC3E}">
        <p14:creationId xmlns:p14="http://schemas.microsoft.com/office/powerpoint/2010/main" val="257797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5135F4D6-F92B-6A4B-9D49-FB7527103C32}"/>
              </a:ext>
            </a:extLst>
          </p:cNvPr>
          <p:cNvPicPr>
            <a:picLocks noChangeAspect="1"/>
          </p:cNvPicPr>
          <p:nvPr/>
        </p:nvPicPr>
        <p:blipFill>
          <a:blip r:embed="rId3"/>
          <a:stretch>
            <a:fillRect/>
          </a:stretch>
        </p:blipFill>
        <p:spPr>
          <a:xfrm>
            <a:off x="6475225" y="3492901"/>
            <a:ext cx="875822" cy="875822"/>
          </a:xfrm>
          <a:prstGeom prst="rect">
            <a:avLst/>
          </a:prstGeom>
        </p:spPr>
      </p:pic>
      <p:pic>
        <p:nvPicPr>
          <p:cNvPr id="38" name="Picture 37">
            <a:extLst>
              <a:ext uri="{FF2B5EF4-FFF2-40B4-BE49-F238E27FC236}">
                <a16:creationId xmlns:a16="http://schemas.microsoft.com/office/drawing/2014/main" id="{C7ACF718-8A50-F54A-8C50-D4431AC07C63}"/>
              </a:ext>
            </a:extLst>
          </p:cNvPr>
          <p:cNvPicPr>
            <a:picLocks noChangeAspect="1"/>
          </p:cNvPicPr>
          <p:nvPr/>
        </p:nvPicPr>
        <p:blipFill>
          <a:blip r:embed="rId4"/>
          <a:stretch>
            <a:fillRect/>
          </a:stretch>
        </p:blipFill>
        <p:spPr>
          <a:xfrm>
            <a:off x="11113140" y="4001066"/>
            <a:ext cx="1323074" cy="1371186"/>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Problem</a:t>
            </a:r>
            <a:r>
              <a:rPr lang="zh-CN" altLang="en-US"/>
              <a:t> </a:t>
            </a:r>
            <a:r>
              <a:rPr lang="en-US" altLang="zh-CN"/>
              <a:t>Statement</a:t>
            </a:r>
            <a:endParaRPr lang="en-US"/>
          </a:p>
        </p:txBody>
      </p:sp>
      <p:sp>
        <p:nvSpPr>
          <p:cNvPr id="3" name="Content Placeholder 2">
            <a:extLst>
              <a:ext uri="{FF2B5EF4-FFF2-40B4-BE49-F238E27FC236}">
                <a16:creationId xmlns:a16="http://schemas.microsoft.com/office/drawing/2014/main" id="{C6E21363-A02D-FC4E-96F0-AC94B70B6A12}"/>
              </a:ext>
            </a:extLst>
          </p:cNvPr>
          <p:cNvSpPr>
            <a:spLocks noGrp="1"/>
          </p:cNvSpPr>
          <p:nvPr>
            <p:ph idx="1"/>
          </p:nvPr>
        </p:nvSpPr>
        <p:spPr>
          <a:xfrm>
            <a:off x="838200" y="1825626"/>
            <a:ext cx="8441546" cy="933616"/>
          </a:xfrm>
        </p:spPr>
        <p:txBody>
          <a:bodyPr>
            <a:noAutofit/>
          </a:bodyPr>
          <a:lstStyle/>
          <a:p>
            <a:pPr marL="0" indent="0">
              <a:buNone/>
            </a:pPr>
            <a:r>
              <a:rPr lang="en-US" altLang="zh-CN" sz="3200" i="1">
                <a:latin typeface="Avenir Next Condensed Medium" panose="020B0506020202020204" pitchFamily="34" charset="0"/>
              </a:rPr>
              <a:t>Problem</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How</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to</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remove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all</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the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possible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vulnerabilities</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and</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make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software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systems</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more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secure</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and</a:t>
            </a:r>
            <a:r>
              <a:rPr lang="zh-CN" altLang="en-US" sz="3200" i="1">
                <a:latin typeface="Avenir Next Condensed Medium" panose="020B0506020202020204" pitchFamily="34" charset="0"/>
              </a:rPr>
              <a:t> </a:t>
            </a:r>
            <a:r>
              <a:rPr lang="en-US" altLang="zh-CN" sz="3200" i="1">
                <a:latin typeface="Avenir Next Condensed Medium" panose="020B0506020202020204" pitchFamily="34" charset="0"/>
              </a:rPr>
              <a:t>reliable?</a:t>
            </a:r>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4</a:t>
            </a:fld>
            <a:endParaRPr lang="en-US"/>
          </a:p>
        </p:txBody>
      </p:sp>
      <p:sp>
        <p:nvSpPr>
          <p:cNvPr id="8" name="Chevron 7">
            <a:extLst>
              <a:ext uri="{FF2B5EF4-FFF2-40B4-BE49-F238E27FC236}">
                <a16:creationId xmlns:a16="http://schemas.microsoft.com/office/drawing/2014/main" id="{2DAE3CC7-B997-9F46-9605-71E3952388F3}"/>
              </a:ext>
            </a:extLst>
          </p:cNvPr>
          <p:cNvSpPr/>
          <p:nvPr/>
        </p:nvSpPr>
        <p:spPr>
          <a:xfrm>
            <a:off x="7787638" y="4311055"/>
            <a:ext cx="3566161" cy="738664"/>
          </a:xfrm>
          <a:prstGeom prst="chevron">
            <a:avLst>
              <a:gd name="adj" fmla="val 73725"/>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hevron 8">
            <a:extLst>
              <a:ext uri="{FF2B5EF4-FFF2-40B4-BE49-F238E27FC236}">
                <a16:creationId xmlns:a16="http://schemas.microsoft.com/office/drawing/2014/main" id="{E4D084B6-4FAB-5040-9E59-8439C14644BC}"/>
              </a:ext>
            </a:extLst>
          </p:cNvPr>
          <p:cNvSpPr/>
          <p:nvPr/>
        </p:nvSpPr>
        <p:spPr>
          <a:xfrm>
            <a:off x="4312919" y="4311055"/>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hevron 9">
            <a:extLst>
              <a:ext uri="{FF2B5EF4-FFF2-40B4-BE49-F238E27FC236}">
                <a16:creationId xmlns:a16="http://schemas.microsoft.com/office/drawing/2014/main" id="{FCB70A75-8317-FB4C-AAFE-F883D2E989CB}"/>
              </a:ext>
            </a:extLst>
          </p:cNvPr>
          <p:cNvSpPr/>
          <p:nvPr/>
        </p:nvSpPr>
        <p:spPr>
          <a:xfrm>
            <a:off x="838199" y="4311054"/>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1" name="TextBox 10">
            <a:extLst>
              <a:ext uri="{FF2B5EF4-FFF2-40B4-BE49-F238E27FC236}">
                <a16:creationId xmlns:a16="http://schemas.microsoft.com/office/drawing/2014/main" id="{BF796EC7-9F36-DA48-94F5-58184D4A16BB}"/>
              </a:ext>
            </a:extLst>
          </p:cNvPr>
          <p:cNvSpPr txBox="1"/>
          <p:nvPr/>
        </p:nvSpPr>
        <p:spPr>
          <a:xfrm>
            <a:off x="1024689" y="5044674"/>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2" name="TextBox 11">
            <a:extLst>
              <a:ext uri="{FF2B5EF4-FFF2-40B4-BE49-F238E27FC236}">
                <a16:creationId xmlns:a16="http://schemas.microsoft.com/office/drawing/2014/main" id="{DC6A8314-256D-0944-94BA-863B7F6039A1}"/>
              </a:ext>
            </a:extLst>
          </p:cNvPr>
          <p:cNvSpPr txBox="1"/>
          <p:nvPr/>
        </p:nvSpPr>
        <p:spPr>
          <a:xfrm>
            <a:off x="4412780" y="5065655"/>
            <a:ext cx="2715930"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sp>
        <p:nvSpPr>
          <p:cNvPr id="13" name="TextBox 12">
            <a:extLst>
              <a:ext uri="{FF2B5EF4-FFF2-40B4-BE49-F238E27FC236}">
                <a16:creationId xmlns:a16="http://schemas.microsoft.com/office/drawing/2014/main" id="{D8286B86-6E95-EC4B-BF22-47A3F8119599}"/>
              </a:ext>
            </a:extLst>
          </p:cNvPr>
          <p:cNvSpPr txBox="1"/>
          <p:nvPr/>
        </p:nvSpPr>
        <p:spPr>
          <a:xfrm>
            <a:off x="8272509" y="5065656"/>
            <a:ext cx="2596417"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Patching</a:t>
            </a:r>
            <a:endParaRPr lang="en-US" sz="2400" i="1">
              <a:latin typeface="Avenir Next Condensed Medium" panose="020B0506020202020204" pitchFamily="34" charset="0"/>
            </a:endParaRPr>
          </a:p>
        </p:txBody>
      </p:sp>
      <p:pic>
        <p:nvPicPr>
          <p:cNvPr id="14" name="Picture 13">
            <a:extLst>
              <a:ext uri="{FF2B5EF4-FFF2-40B4-BE49-F238E27FC236}">
                <a16:creationId xmlns:a16="http://schemas.microsoft.com/office/drawing/2014/main" id="{D05173C7-720D-1449-93F5-FEA509CE9E05}"/>
              </a:ext>
            </a:extLst>
          </p:cNvPr>
          <p:cNvPicPr>
            <a:picLocks noChangeAspect="1"/>
          </p:cNvPicPr>
          <p:nvPr/>
        </p:nvPicPr>
        <p:blipFill>
          <a:blip r:embed="rId5"/>
          <a:stretch>
            <a:fillRect/>
          </a:stretch>
        </p:blipFill>
        <p:spPr>
          <a:xfrm>
            <a:off x="312417" y="3221552"/>
            <a:ext cx="1051563" cy="1051563"/>
          </a:xfrm>
          <a:prstGeom prst="rect">
            <a:avLst/>
          </a:prstGeom>
        </p:spPr>
      </p:pic>
      <p:pic>
        <p:nvPicPr>
          <p:cNvPr id="32" name="Picture 31" descr="A close up of a sign&#10;&#10;Description automatically generated">
            <a:extLst>
              <a:ext uri="{FF2B5EF4-FFF2-40B4-BE49-F238E27FC236}">
                <a16:creationId xmlns:a16="http://schemas.microsoft.com/office/drawing/2014/main" id="{54AB4972-A107-934E-BF5E-F247668E5650}"/>
              </a:ext>
            </a:extLst>
          </p:cNvPr>
          <p:cNvPicPr>
            <a:picLocks noChangeAspect="1"/>
          </p:cNvPicPr>
          <p:nvPr/>
        </p:nvPicPr>
        <p:blipFill>
          <a:blip r:embed="rId6"/>
          <a:stretch>
            <a:fillRect/>
          </a:stretch>
        </p:blipFill>
        <p:spPr>
          <a:xfrm>
            <a:off x="9279746" y="1270262"/>
            <a:ext cx="2307771" cy="1996751"/>
          </a:xfrm>
          <a:prstGeom prst="rect">
            <a:avLst/>
          </a:prstGeom>
        </p:spPr>
      </p:pic>
      <p:pic>
        <p:nvPicPr>
          <p:cNvPr id="33" name="Picture 32">
            <a:extLst>
              <a:ext uri="{FF2B5EF4-FFF2-40B4-BE49-F238E27FC236}">
                <a16:creationId xmlns:a16="http://schemas.microsoft.com/office/drawing/2014/main" id="{C61538A3-C53E-B944-BE2E-56FD89777146}"/>
              </a:ext>
            </a:extLst>
          </p:cNvPr>
          <p:cNvPicPr>
            <a:picLocks noChangeAspect="1"/>
          </p:cNvPicPr>
          <p:nvPr/>
        </p:nvPicPr>
        <p:blipFill>
          <a:blip r:embed="rId7"/>
          <a:stretch>
            <a:fillRect/>
          </a:stretch>
        </p:blipFill>
        <p:spPr>
          <a:xfrm flipH="1">
            <a:off x="3248980" y="3651619"/>
            <a:ext cx="607807" cy="607807"/>
          </a:xfrm>
          <a:prstGeom prst="rect">
            <a:avLst/>
          </a:prstGeom>
        </p:spPr>
      </p:pic>
      <p:grpSp>
        <p:nvGrpSpPr>
          <p:cNvPr id="7" name="Group 6">
            <a:extLst>
              <a:ext uri="{FF2B5EF4-FFF2-40B4-BE49-F238E27FC236}">
                <a16:creationId xmlns:a16="http://schemas.microsoft.com/office/drawing/2014/main" id="{EDF866DF-D9F6-1248-B72A-9177197AA66F}"/>
              </a:ext>
            </a:extLst>
          </p:cNvPr>
          <p:cNvGrpSpPr/>
          <p:nvPr/>
        </p:nvGrpSpPr>
        <p:grpSpPr>
          <a:xfrm>
            <a:off x="838200" y="5387750"/>
            <a:ext cx="10515602" cy="985769"/>
            <a:chOff x="838200" y="5387750"/>
            <a:chExt cx="10515602" cy="985769"/>
          </a:xfrm>
        </p:grpSpPr>
        <p:sp>
          <p:nvSpPr>
            <p:cNvPr id="34" name="Left Brace 33">
              <a:extLst>
                <a:ext uri="{FF2B5EF4-FFF2-40B4-BE49-F238E27FC236}">
                  <a16:creationId xmlns:a16="http://schemas.microsoft.com/office/drawing/2014/main" id="{ACD08E21-EE83-424A-8D87-B8800A443A0B}"/>
                </a:ext>
              </a:extLst>
            </p:cNvPr>
            <p:cNvSpPr/>
            <p:nvPr/>
          </p:nvSpPr>
          <p:spPr>
            <a:xfrm rot="16200000">
              <a:off x="5865168" y="360782"/>
              <a:ext cx="461665" cy="10515602"/>
            </a:xfrm>
            <a:prstGeom prst="leftBrace">
              <a:avLst>
                <a:gd name="adj1" fmla="val 71997"/>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3054EE73-93F1-2F49-A89B-89E596412122}"/>
                </a:ext>
              </a:extLst>
            </p:cNvPr>
            <p:cNvSpPr/>
            <p:nvPr/>
          </p:nvSpPr>
          <p:spPr>
            <a:xfrm>
              <a:off x="3341915" y="5684023"/>
              <a:ext cx="2445462"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rPr>
                <a:t>Efficiency</a:t>
              </a:r>
              <a:endParaRPr lang="en-US" sz="3200">
                <a:solidFill>
                  <a:srgbClr val="FF0000"/>
                </a:solidFill>
              </a:endParaRPr>
            </a:p>
          </p:txBody>
        </p:sp>
        <p:sp>
          <p:nvSpPr>
            <p:cNvPr id="36" name="Rounded Rectangle 35">
              <a:extLst>
                <a:ext uri="{FF2B5EF4-FFF2-40B4-BE49-F238E27FC236}">
                  <a16:creationId xmlns:a16="http://schemas.microsoft.com/office/drawing/2014/main" id="{1D09F30A-12B5-DC4C-ACF7-6BAC63A665DB}"/>
                </a:ext>
              </a:extLst>
            </p:cNvPr>
            <p:cNvSpPr/>
            <p:nvPr/>
          </p:nvSpPr>
          <p:spPr>
            <a:xfrm>
              <a:off x="6404624" y="5677475"/>
              <a:ext cx="2445462"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rPr>
                <a:t>Effectiveness</a:t>
              </a:r>
              <a:endParaRPr lang="en-US" sz="3200">
                <a:solidFill>
                  <a:srgbClr val="FF0000"/>
                </a:solidFill>
              </a:endParaRPr>
            </a:p>
          </p:txBody>
        </p:sp>
      </p:grpSp>
      <p:sp>
        <p:nvSpPr>
          <p:cNvPr id="4" name="TextBox 3">
            <a:extLst>
              <a:ext uri="{FF2B5EF4-FFF2-40B4-BE49-F238E27FC236}">
                <a16:creationId xmlns:a16="http://schemas.microsoft.com/office/drawing/2014/main" id="{35769B44-6522-C445-970B-EA8911DE0DEA}"/>
              </a:ext>
            </a:extLst>
          </p:cNvPr>
          <p:cNvSpPr txBox="1"/>
          <p:nvPr/>
        </p:nvSpPr>
        <p:spPr>
          <a:xfrm>
            <a:off x="88900" y="3314700"/>
            <a:ext cx="184731" cy="369332"/>
          </a:xfrm>
          <a:prstGeom prst="rect">
            <a:avLst/>
          </a:prstGeom>
          <a:noFill/>
        </p:spPr>
        <p:txBody>
          <a:bodyPr wrap="none" rtlCol="0">
            <a:spAutoFit/>
          </a:bodyPr>
          <a:lstStyle/>
          <a:p>
            <a:endParaRPr lang="en-US"/>
          </a:p>
        </p:txBody>
      </p:sp>
      <p:pic>
        <p:nvPicPr>
          <p:cNvPr id="16" name="Picture 15">
            <a:extLst>
              <a:ext uri="{FF2B5EF4-FFF2-40B4-BE49-F238E27FC236}">
                <a16:creationId xmlns:a16="http://schemas.microsoft.com/office/drawing/2014/main" id="{D085138B-2BC3-F443-ABA3-9E2916DDBCC0}"/>
              </a:ext>
            </a:extLst>
          </p:cNvPr>
          <p:cNvPicPr>
            <a:picLocks noChangeAspect="1"/>
          </p:cNvPicPr>
          <p:nvPr/>
        </p:nvPicPr>
        <p:blipFill>
          <a:blip r:embed="rId8"/>
          <a:stretch>
            <a:fillRect/>
          </a:stretch>
        </p:blipFill>
        <p:spPr>
          <a:xfrm>
            <a:off x="9723661" y="3684032"/>
            <a:ext cx="601484" cy="601484"/>
          </a:xfrm>
          <a:prstGeom prst="rect">
            <a:avLst/>
          </a:prstGeom>
        </p:spPr>
      </p:pic>
    </p:spTree>
    <p:extLst>
      <p:ext uri="{BB962C8B-B14F-4D97-AF65-F5344CB8AC3E}">
        <p14:creationId xmlns:p14="http://schemas.microsoft.com/office/powerpoint/2010/main" val="24729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63" presetClass="path" presetSubtype="0" accel="50000" decel="50000" fill="hold" nodeType="withEffect">
                                  <p:stCondLst>
                                    <p:cond delay="500"/>
                                  </p:stCondLst>
                                  <p:childTnLst>
                                    <p:animMotion origin="layout" path="M 1.38778E-17 3.7037E-6 L 0.29323 0.00578 " pathEditMode="relative" rAng="0" ptsTypes="AA">
                                      <p:cBhvr>
                                        <p:cTn id="8" dur="1000" fill="hold"/>
                                        <p:tgtEl>
                                          <p:spTgt spid="14"/>
                                        </p:tgtEl>
                                        <p:attrNameLst>
                                          <p:attrName>ppt_x</p:attrName>
                                          <p:attrName>ppt_y</p:attrName>
                                        </p:attrNameLst>
                                      </p:cBhvr>
                                      <p:rCtr x="14661" y="278"/>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0" presetClass="path" presetSubtype="0" accel="50000" decel="50000" fill="hold" nodeType="withEffect">
                                  <p:stCondLst>
                                    <p:cond delay="500"/>
                                  </p:stCondLst>
                                  <p:childTnLst>
                                    <p:animMotion origin="layout" path="M 0.29323 0.00578 L 0.57005 0.00092 " pathEditMode="relative" rAng="0" ptsTypes="AA">
                                      <p:cBhvr>
                                        <p:cTn id="14" dur="1000" fill="hold"/>
                                        <p:tgtEl>
                                          <p:spTgt spid="14"/>
                                        </p:tgtEl>
                                        <p:attrNameLst>
                                          <p:attrName>ppt_x</p:attrName>
                                          <p:attrName>ppt_y</p:attrName>
                                        </p:attrNameLst>
                                      </p:cBhvr>
                                      <p:rCtr x="13841"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0" presetClass="path" presetSubtype="0" accel="50000" decel="50000" fill="hold" nodeType="withEffect">
                                  <p:stCondLst>
                                    <p:cond delay="500"/>
                                  </p:stCondLst>
                                  <p:childTnLst>
                                    <p:animMotion origin="layout" path="M 0.57005 0.00092 L 0.82279 0.00092 " pathEditMode="relative" rAng="0" ptsTypes="AA">
                                      <p:cBhvr>
                                        <p:cTn id="20" dur="1000" fill="hold"/>
                                        <p:tgtEl>
                                          <p:spTgt spid="14"/>
                                        </p:tgtEl>
                                        <p:attrNameLst>
                                          <p:attrName>ppt_x</p:attrName>
                                          <p:attrName>ppt_y</p:attrName>
                                        </p:attrNameLst>
                                      </p:cBhvr>
                                      <p:rCtr x="12630" y="0"/>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9" presetClass="entr" presetSubtype="1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p:cTn id="29" dur="2000" fill="hold"/>
                                        <p:tgtEl>
                                          <p:spTgt spid="38"/>
                                        </p:tgtEl>
                                        <p:attrNameLst>
                                          <p:attrName>ppt_w</p:attrName>
                                        </p:attrNameLst>
                                      </p:cBhvr>
                                      <p:tavLst>
                                        <p:tav tm="0" fmla="#ppt_w*sin(2.5*pi*$)">
                                          <p:val>
                                            <p:fltVal val="0"/>
                                          </p:val>
                                        </p:tav>
                                        <p:tav tm="100000">
                                          <p:val>
                                            <p:fltVal val="1"/>
                                          </p:val>
                                        </p:tav>
                                      </p:tavLst>
                                    </p:anim>
                                    <p:anim calcmode="lin" valueType="num">
                                      <p:cBhvr>
                                        <p:cTn id="30" dur="2000" fill="hold"/>
                                        <p:tgtEl>
                                          <p:spTgt spid="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5A5CE33-16B6-B74E-8BD2-E7031A24B47D}"/>
              </a:ext>
            </a:extLst>
          </p:cNvPr>
          <p:cNvGrpSpPr/>
          <p:nvPr/>
        </p:nvGrpSpPr>
        <p:grpSpPr>
          <a:xfrm>
            <a:off x="7671964" y="516834"/>
            <a:ext cx="3300648" cy="6366352"/>
            <a:chOff x="7671964" y="516834"/>
            <a:chExt cx="3300648" cy="6366352"/>
          </a:xfrm>
        </p:grpSpPr>
        <p:pic>
          <p:nvPicPr>
            <p:cNvPr id="14" name="Picture 13" descr="A close up of a keyboard&#10;&#10;Description automatically generated">
              <a:extLst>
                <a:ext uri="{FF2B5EF4-FFF2-40B4-BE49-F238E27FC236}">
                  <a16:creationId xmlns:a16="http://schemas.microsoft.com/office/drawing/2014/main" id="{3EEA9970-00A6-984A-A411-EF83471B2243}"/>
                </a:ext>
              </a:extLst>
            </p:cNvPr>
            <p:cNvPicPr>
              <a:picLocks noChangeAspect="1"/>
            </p:cNvPicPr>
            <p:nvPr/>
          </p:nvPicPr>
          <p:blipFill>
            <a:blip r:embed="rId3"/>
            <a:stretch>
              <a:fillRect/>
            </a:stretch>
          </p:blipFill>
          <p:spPr>
            <a:xfrm>
              <a:off x="9713842" y="537250"/>
              <a:ext cx="1258770" cy="6345936"/>
            </a:xfrm>
            <a:prstGeom prst="rect">
              <a:avLst/>
            </a:prstGeom>
          </p:spPr>
        </p:pic>
        <p:pic>
          <p:nvPicPr>
            <p:cNvPr id="21" name="Picture 20" descr="A picture containing computer&#10;&#10;Description automatically generated">
              <a:extLst>
                <a:ext uri="{FF2B5EF4-FFF2-40B4-BE49-F238E27FC236}">
                  <a16:creationId xmlns:a16="http://schemas.microsoft.com/office/drawing/2014/main" id="{0212F7A6-5710-9E4A-8629-2D1870CAB353}"/>
                </a:ext>
              </a:extLst>
            </p:cNvPr>
            <p:cNvPicPr>
              <a:picLocks noChangeAspect="1"/>
            </p:cNvPicPr>
            <p:nvPr/>
          </p:nvPicPr>
          <p:blipFill>
            <a:blip r:embed="rId4"/>
            <a:stretch>
              <a:fillRect/>
            </a:stretch>
          </p:blipFill>
          <p:spPr>
            <a:xfrm>
              <a:off x="7671964" y="516834"/>
              <a:ext cx="2041879" cy="6341166"/>
            </a:xfrm>
            <a:prstGeom prst="rect">
              <a:avLst/>
            </a:prstGeom>
          </p:spPr>
        </p:pic>
      </p:grpSp>
      <p:sp>
        <p:nvSpPr>
          <p:cNvPr id="2" name="Title 1">
            <a:extLst>
              <a:ext uri="{FF2B5EF4-FFF2-40B4-BE49-F238E27FC236}">
                <a16:creationId xmlns:a16="http://schemas.microsoft.com/office/drawing/2014/main" id="{30280ED8-B2A6-1449-ABB4-C2D332852D3C}"/>
              </a:ext>
            </a:extLst>
          </p:cNvPr>
          <p:cNvSpPr>
            <a:spLocks noGrp="1"/>
          </p:cNvSpPr>
          <p:nvPr>
            <p:ph type="title"/>
          </p:nvPr>
        </p:nvSpPr>
        <p:spPr/>
        <p:txBody>
          <a:bodyPr/>
          <a:lstStyle/>
          <a:p>
            <a:r>
              <a:rPr lang="en-US" altLang="zh-CN"/>
              <a:t>Evaluations</a:t>
            </a:r>
            <a:r>
              <a:rPr lang="zh-CN" altLang="en-US"/>
              <a:t> </a:t>
            </a:r>
            <a:r>
              <a:rPr lang="en-US" altLang="zh-CN"/>
              <a:t>(cont.)</a:t>
            </a:r>
            <a:endParaRPr lang="en-US"/>
          </a:p>
        </p:txBody>
      </p:sp>
      <p:sp>
        <p:nvSpPr>
          <p:cNvPr id="3" name="Content Placeholder 2">
            <a:extLst>
              <a:ext uri="{FF2B5EF4-FFF2-40B4-BE49-F238E27FC236}">
                <a16:creationId xmlns:a16="http://schemas.microsoft.com/office/drawing/2014/main" id="{CA14B459-7029-3745-8591-1C109C070E9A}"/>
              </a:ext>
            </a:extLst>
          </p:cNvPr>
          <p:cNvSpPr>
            <a:spLocks noGrp="1"/>
          </p:cNvSpPr>
          <p:nvPr>
            <p:ph idx="1"/>
          </p:nvPr>
        </p:nvSpPr>
        <p:spPr>
          <a:xfrm>
            <a:off x="838200" y="1780564"/>
            <a:ext cx="6717632" cy="4351338"/>
          </a:xfrm>
        </p:spPr>
        <p:txBody>
          <a:bodyPr/>
          <a:lstStyle/>
          <a:p>
            <a:pPr>
              <a:buFont typeface="Wingdings" pitchFamily="2" charset="2"/>
              <a:buChar char="Ø"/>
            </a:pPr>
            <a:r>
              <a:rPr lang="en-US"/>
              <a:t>Effectiveness</a:t>
            </a:r>
          </a:p>
          <a:p>
            <a:pPr lvl="1">
              <a:buFont typeface="Wingdings" pitchFamily="2" charset="2"/>
              <a:buChar char="Ø"/>
            </a:pPr>
            <a:r>
              <a:rPr lang="en-US" i="1">
                <a:solidFill>
                  <a:schemeClr val="dk1"/>
                </a:solidFill>
                <a:latin typeface="Calibri" panose="020F0502020204030204" pitchFamily="34" charset="0"/>
                <a:cs typeface="Calibri" panose="020F0502020204030204" pitchFamily="34" charset="0"/>
              </a:rPr>
              <a:t>POMP can</a:t>
            </a:r>
            <a:r>
              <a:rPr lang="en-US" altLang="zh-Hans" i="1">
                <a:solidFill>
                  <a:schemeClr val="dk1"/>
                </a:solidFill>
                <a:latin typeface="Calibri" panose="020F0502020204030204" pitchFamily="34" charset="0"/>
                <a:cs typeface="Calibri" panose="020F0502020204030204" pitchFamily="34" charset="0"/>
              </a:rPr>
              <a:t> accurately</a:t>
            </a:r>
            <a:r>
              <a:rPr lang="en-US" i="1">
                <a:solidFill>
                  <a:schemeClr val="dk1"/>
                </a:solidFill>
                <a:latin typeface="Calibri" panose="020F0502020204030204" pitchFamily="34" charset="0"/>
                <a:cs typeface="Calibri" panose="020F0502020204030204" pitchFamily="34" charset="0"/>
              </a:rPr>
              <a:t> </a:t>
            </a:r>
            <a:r>
              <a:rPr lang="en-US" i="1">
                <a:solidFill>
                  <a:srgbClr val="FF0000"/>
                </a:solidFill>
                <a:latin typeface="Calibri" panose="020F0502020204030204" pitchFamily="34" charset="0"/>
                <a:cs typeface="Calibri" panose="020F0502020204030204" pitchFamily="34" charset="0"/>
              </a:rPr>
              <a:t>locate </a:t>
            </a:r>
            <a:r>
              <a:rPr lang="en-US" altLang="zh-CN" i="1">
                <a:solidFill>
                  <a:srgbClr val="FF0000"/>
                </a:solidFill>
                <a:latin typeface="Calibri" panose="020F0502020204030204" pitchFamily="34" charset="0"/>
                <a:cs typeface="Calibri" panose="020F0502020204030204" pitchFamily="34" charset="0"/>
              </a:rPr>
              <a:t>the</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underlying</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vulnerabilities</a:t>
            </a:r>
            <a:r>
              <a:rPr lang="zh-CN" altLang="en-US" i="1">
                <a:solidFill>
                  <a:srgbClr val="FF0000"/>
                </a:solidFill>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and enclose them in a small set of instructions </a:t>
            </a:r>
            <a:r>
              <a:rPr lang="en-US" i="1">
                <a:solidFill>
                  <a:srgbClr val="FF0000"/>
                </a:solidFill>
                <a:latin typeface="Calibri" panose="020F0502020204030204" pitchFamily="34" charset="0"/>
                <a:cs typeface="Calibri" panose="020F0502020204030204" pitchFamily="34" charset="0"/>
              </a:rPr>
              <a:t>(less than 10</a:t>
            </a:r>
            <a:r>
              <a:rPr lang="zh-CN" altLang="en-US" i="1">
                <a:solidFill>
                  <a:srgbClr val="FF0000"/>
                </a:solidFill>
                <a:latin typeface="Calibri" panose="020F0502020204030204" pitchFamily="34" charset="0"/>
                <a:cs typeface="Calibri" panose="020F0502020204030204" pitchFamily="34" charset="0"/>
              </a:rPr>
              <a:t> </a:t>
            </a:r>
            <a:r>
              <a:rPr lang="en-US" altLang="zh-CN" i="1">
                <a:solidFill>
                  <a:srgbClr val="FF0000"/>
                </a:solidFill>
                <a:latin typeface="Calibri" panose="020F0502020204030204" pitchFamily="34" charset="0"/>
                <a:cs typeface="Calibri" panose="020F0502020204030204" pitchFamily="34" charset="0"/>
              </a:rPr>
              <a:t>instructions</a:t>
            </a:r>
            <a:r>
              <a:rPr lang="en-US" i="1">
                <a:solidFill>
                  <a:srgbClr val="FF0000"/>
                </a:solidFill>
                <a:latin typeface="Calibri" panose="020F0502020204030204" pitchFamily="34" charset="0"/>
                <a:cs typeface="Calibri" panose="020F0502020204030204" pitchFamily="34" charset="0"/>
              </a:rPr>
              <a:t>)</a:t>
            </a:r>
            <a:endParaRPr lang="en-US"/>
          </a:p>
          <a:p>
            <a:pPr>
              <a:buFont typeface="Wingdings" pitchFamily="2" charset="2"/>
              <a:buChar char="Ø"/>
            </a:pPr>
            <a:r>
              <a:rPr lang="en-US" altLang="zh-CN"/>
              <a:t>Efficiency</a:t>
            </a:r>
          </a:p>
          <a:p>
            <a:pPr lvl="1">
              <a:buFont typeface="Wingdings" pitchFamily="2" charset="2"/>
              <a:buChar char="Ø"/>
            </a:pPr>
            <a:r>
              <a:rPr lang="en-US" i="1">
                <a:solidFill>
                  <a:schemeClr val="dk1"/>
                </a:solidFill>
                <a:latin typeface="Calibri" panose="020F0502020204030204" pitchFamily="34" charset="0"/>
                <a:cs typeface="Calibri" panose="020F0502020204030204" pitchFamily="34" charset="0"/>
              </a:rPr>
              <a:t>POMP</a:t>
            </a:r>
            <a:r>
              <a:rPr lang="zh-Hans"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only</a:t>
            </a:r>
            <a:r>
              <a:rPr lang="en-US" i="1">
                <a:solidFill>
                  <a:schemeClr val="dk1"/>
                </a:solidFill>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takes</a:t>
            </a:r>
            <a:r>
              <a:rPr lang="en-US" i="1">
                <a:solidFill>
                  <a:srgbClr val="FF0000"/>
                </a:solidFill>
                <a:latin typeface="Calibri" panose="020F0502020204030204" pitchFamily="34" charset="0"/>
                <a:cs typeface="Calibri" panose="020F0502020204030204" pitchFamily="34" charset="0"/>
              </a:rPr>
              <a:t> seconds or minutes</a:t>
            </a:r>
            <a:r>
              <a:rPr 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to</a:t>
            </a:r>
            <a:r>
              <a:rPr lang="zh-CN" altLang="en-US" i="1">
                <a:solidFill>
                  <a:schemeClr val="dk1"/>
                </a:solidFill>
                <a:latin typeface="Calibri" panose="020F0502020204030204" pitchFamily="34" charset="0"/>
                <a:cs typeface="Calibri" panose="020F0502020204030204" pitchFamily="34" charset="0"/>
              </a:rPr>
              <a:t> </a:t>
            </a:r>
            <a:r>
              <a:rPr lang="en-US" altLang="zh-Hans" i="1">
                <a:solidFill>
                  <a:schemeClr val="dk1"/>
                </a:solidFill>
                <a:latin typeface="Calibri" panose="020F0502020204030204" pitchFamily="34" charset="0"/>
                <a:cs typeface="Calibri" panose="020F0502020204030204" pitchFamily="34" charset="0"/>
              </a:rPr>
              <a:t>diagnos</a:t>
            </a:r>
            <a:r>
              <a:rPr lang="en-US" altLang="zh-CN" i="1">
                <a:solidFill>
                  <a:schemeClr val="dk1"/>
                </a:solidFill>
                <a:latin typeface="Calibri" panose="020F0502020204030204" pitchFamily="34" charset="0"/>
                <a:cs typeface="Calibri" panose="020F0502020204030204" pitchFamily="34" charset="0"/>
              </a:rPr>
              <a:t>e</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most</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software</a:t>
            </a:r>
            <a:r>
              <a:rPr lang="zh-CN" altLang="en-US" i="1">
                <a:solidFill>
                  <a:schemeClr val="dk1"/>
                </a:solidFill>
                <a:latin typeface="Calibri" panose="020F0502020204030204" pitchFamily="34" charset="0"/>
                <a:cs typeface="Calibri" panose="020F0502020204030204" pitchFamily="34" charset="0"/>
              </a:rPr>
              <a:t> </a:t>
            </a:r>
            <a:r>
              <a:rPr lang="en-US" altLang="zh-CN" i="1">
                <a:solidFill>
                  <a:schemeClr val="dk1"/>
                </a:solidFill>
                <a:latin typeface="Calibri" panose="020F0502020204030204" pitchFamily="34" charset="0"/>
                <a:cs typeface="Calibri" panose="020F0502020204030204" pitchFamily="34" charset="0"/>
              </a:rPr>
              <a:t>crashes</a:t>
            </a:r>
            <a:endParaRPr lang="en-US" i="1">
              <a:solidFill>
                <a:schemeClr val="dk1"/>
              </a:solidFill>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9C8F63C4-0C0A-0B4C-A1B6-F2A933A806FD}"/>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CA4739B-99E4-FA4E-A3DA-FA42FB81924C}"/>
              </a:ext>
            </a:extLst>
          </p:cNvPr>
          <p:cNvSpPr>
            <a:spLocks noGrp="1"/>
          </p:cNvSpPr>
          <p:nvPr>
            <p:ph type="sldNum" sz="quarter" idx="12"/>
          </p:nvPr>
        </p:nvSpPr>
        <p:spPr/>
        <p:txBody>
          <a:bodyPr/>
          <a:lstStyle/>
          <a:p>
            <a:fld id="{F8061FB7-9699-2F4A-B4E4-1A11C5385D5F}" type="slidenum">
              <a:rPr lang="en-US" smtClean="0"/>
              <a:pPr/>
              <a:t>40</a:t>
            </a:fld>
            <a:endParaRPr lang="en-US"/>
          </a:p>
        </p:txBody>
      </p:sp>
    </p:spTree>
    <p:extLst>
      <p:ext uri="{BB962C8B-B14F-4D97-AF65-F5344CB8AC3E}">
        <p14:creationId xmlns:p14="http://schemas.microsoft.com/office/powerpoint/2010/main" val="1532145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613B-8DE4-DC4B-9C17-94B55B631ACA}"/>
              </a:ext>
            </a:extLst>
          </p:cNvPr>
          <p:cNvSpPr>
            <a:spLocks noGrp="1"/>
          </p:cNvSpPr>
          <p:nvPr>
            <p:ph type="title"/>
          </p:nvPr>
        </p:nvSpPr>
        <p:spPr/>
        <p:txBody>
          <a:bodyPr/>
          <a:lstStyle/>
          <a:p>
            <a:r>
              <a:rPr lang="en-US" altLang="zh-CN"/>
              <a:t>Summary</a:t>
            </a:r>
            <a:endParaRPr lang="en-US"/>
          </a:p>
        </p:txBody>
      </p:sp>
      <p:sp>
        <p:nvSpPr>
          <p:cNvPr id="5" name="Footer Placeholder 4">
            <a:extLst>
              <a:ext uri="{FF2B5EF4-FFF2-40B4-BE49-F238E27FC236}">
                <a16:creationId xmlns:a16="http://schemas.microsoft.com/office/drawing/2014/main" id="{06AA4069-3E7E-C24A-9E0D-2191686A00E9}"/>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D32B47B5-DCCC-664C-A84D-B08828975294}"/>
              </a:ext>
            </a:extLst>
          </p:cNvPr>
          <p:cNvSpPr>
            <a:spLocks noGrp="1"/>
          </p:cNvSpPr>
          <p:nvPr>
            <p:ph type="sldNum" sz="quarter" idx="12"/>
          </p:nvPr>
        </p:nvSpPr>
        <p:spPr/>
        <p:txBody>
          <a:bodyPr/>
          <a:lstStyle/>
          <a:p>
            <a:fld id="{F8061FB7-9699-2F4A-B4E4-1A11C5385D5F}" type="slidenum">
              <a:rPr lang="en-US" smtClean="0"/>
              <a:pPr/>
              <a:t>41</a:t>
            </a:fld>
            <a:endParaRPr lang="en-US"/>
          </a:p>
        </p:txBody>
      </p:sp>
      <p:grpSp>
        <p:nvGrpSpPr>
          <p:cNvPr id="16" name="Group 15">
            <a:extLst>
              <a:ext uri="{FF2B5EF4-FFF2-40B4-BE49-F238E27FC236}">
                <a16:creationId xmlns:a16="http://schemas.microsoft.com/office/drawing/2014/main" id="{E2A5762B-6D0E-A844-819C-B33BFF0BD94C}"/>
              </a:ext>
            </a:extLst>
          </p:cNvPr>
          <p:cNvGrpSpPr/>
          <p:nvPr/>
        </p:nvGrpSpPr>
        <p:grpSpPr>
          <a:xfrm>
            <a:off x="771940" y="1516112"/>
            <a:ext cx="1522077" cy="1414879"/>
            <a:chOff x="9945527" y="2809802"/>
            <a:chExt cx="2052193" cy="2079593"/>
          </a:xfrm>
        </p:grpSpPr>
        <p:grpSp>
          <p:nvGrpSpPr>
            <p:cNvPr id="17" name="Group 16">
              <a:extLst>
                <a:ext uri="{FF2B5EF4-FFF2-40B4-BE49-F238E27FC236}">
                  <a16:creationId xmlns:a16="http://schemas.microsoft.com/office/drawing/2014/main" id="{D5CE1023-BFAB-1F43-8494-2CB110A12C07}"/>
                </a:ext>
              </a:extLst>
            </p:cNvPr>
            <p:cNvGrpSpPr/>
            <p:nvPr/>
          </p:nvGrpSpPr>
          <p:grpSpPr>
            <a:xfrm>
              <a:off x="9945527" y="2809802"/>
              <a:ext cx="2052193" cy="2052192"/>
              <a:chOff x="9945527" y="2809802"/>
              <a:chExt cx="2052193" cy="2052192"/>
            </a:xfrm>
          </p:grpSpPr>
          <p:pic>
            <p:nvPicPr>
              <p:cNvPr id="21" name="Picture 20">
                <a:extLst>
                  <a:ext uri="{FF2B5EF4-FFF2-40B4-BE49-F238E27FC236}">
                    <a16:creationId xmlns:a16="http://schemas.microsoft.com/office/drawing/2014/main" id="{EE24C86F-8D89-F842-9C7B-62D043191B1E}"/>
                  </a:ext>
                </a:extLst>
              </p:cNvPr>
              <p:cNvPicPr>
                <a:picLocks noChangeAspect="1"/>
              </p:cNvPicPr>
              <p:nvPr/>
            </p:nvPicPr>
            <p:blipFill>
              <a:blip r:embed="rId3"/>
              <a:stretch>
                <a:fillRect/>
              </a:stretch>
            </p:blipFill>
            <p:spPr>
              <a:xfrm>
                <a:off x="9945527" y="2809802"/>
                <a:ext cx="2052193" cy="2052192"/>
              </a:xfrm>
              <a:prstGeom prst="rect">
                <a:avLst/>
              </a:prstGeom>
            </p:spPr>
          </p:pic>
          <p:sp>
            <p:nvSpPr>
              <p:cNvPr id="22" name="TextBox 21">
                <a:extLst>
                  <a:ext uri="{FF2B5EF4-FFF2-40B4-BE49-F238E27FC236}">
                    <a16:creationId xmlns:a16="http://schemas.microsoft.com/office/drawing/2014/main" id="{61DC29F5-E49F-FD49-838C-943C8190A412}"/>
                  </a:ext>
                </a:extLst>
              </p:cNvPr>
              <p:cNvSpPr txBox="1"/>
              <p:nvPr/>
            </p:nvSpPr>
            <p:spPr>
              <a:xfrm>
                <a:off x="10099279" y="3919486"/>
                <a:ext cx="1755499" cy="497608"/>
              </a:xfrm>
              <a:prstGeom prst="rect">
                <a:avLst/>
              </a:prstGeom>
              <a:noFill/>
            </p:spPr>
            <p:txBody>
              <a:bodyPr wrap="square" rtlCol="0">
                <a:spAutoFit/>
              </a:bodyPr>
              <a:lstStyle/>
              <a:p>
                <a:r>
                  <a:rPr lang="en-US" altLang="zh-CN" sz="1600">
                    <a:solidFill>
                      <a:srgbClr val="FF0000"/>
                    </a:solidFill>
                    <a:latin typeface="Avenir Next Condensed Medium" panose="020B0506020202020204" pitchFamily="34" charset="0"/>
                  </a:rPr>
                  <a:t>Hardware</a:t>
                </a:r>
                <a:r>
                  <a:rPr lang="zh-CN" altLang="en-US" sz="1600">
                    <a:solidFill>
                      <a:srgbClr val="FF0000"/>
                    </a:solidFill>
                    <a:latin typeface="Avenir Next Condensed Medium" panose="020B0506020202020204" pitchFamily="34" charset="0"/>
                  </a:rPr>
                  <a:t> </a:t>
                </a:r>
                <a:r>
                  <a:rPr lang="en-US" sz="1600">
                    <a:solidFill>
                      <a:srgbClr val="FF0000"/>
                    </a:solidFill>
                    <a:latin typeface="Avenir Next Condensed Medium" panose="020B0506020202020204" pitchFamily="34" charset="0"/>
                  </a:rPr>
                  <a:t>Trace</a:t>
                </a:r>
              </a:p>
            </p:txBody>
          </p:sp>
        </p:grpSp>
        <p:sp>
          <p:nvSpPr>
            <p:cNvPr id="18" name="TextBox 17">
              <a:extLst>
                <a:ext uri="{FF2B5EF4-FFF2-40B4-BE49-F238E27FC236}">
                  <a16:creationId xmlns:a16="http://schemas.microsoft.com/office/drawing/2014/main" id="{07195D5A-361A-CE41-AA4F-B62B598D308C}"/>
                </a:ext>
              </a:extLst>
            </p:cNvPr>
            <p:cNvSpPr txBox="1"/>
            <p:nvPr/>
          </p:nvSpPr>
          <p:spPr>
            <a:xfrm>
              <a:off x="10272536" y="3074749"/>
              <a:ext cx="1419256" cy="542845"/>
            </a:xfrm>
            <a:prstGeom prst="rect">
              <a:avLst/>
            </a:prstGeom>
            <a:noFill/>
          </p:spPr>
          <p:txBody>
            <a:bodyPr wrap="square" rtlCol="0">
              <a:spAutoFit/>
            </a:bodyPr>
            <a:lstStyle/>
            <a:p>
              <a:r>
                <a:rPr lang="en-US"/>
                <a:t>Memory</a:t>
              </a:r>
            </a:p>
          </p:txBody>
        </p:sp>
        <p:sp>
          <p:nvSpPr>
            <p:cNvPr id="19" name="TextBox 18">
              <a:extLst>
                <a:ext uri="{FF2B5EF4-FFF2-40B4-BE49-F238E27FC236}">
                  <a16:creationId xmlns:a16="http://schemas.microsoft.com/office/drawing/2014/main" id="{C63828AE-F785-FE47-A39A-AD0D860EF84F}"/>
                </a:ext>
              </a:extLst>
            </p:cNvPr>
            <p:cNvSpPr txBox="1"/>
            <p:nvPr/>
          </p:nvSpPr>
          <p:spPr>
            <a:xfrm>
              <a:off x="10261995" y="3480867"/>
              <a:ext cx="1419254" cy="542845"/>
            </a:xfrm>
            <a:prstGeom prst="rect">
              <a:avLst/>
            </a:prstGeom>
            <a:noFill/>
          </p:spPr>
          <p:txBody>
            <a:bodyPr wrap="square" rtlCol="0">
              <a:spAutoFit/>
            </a:bodyPr>
            <a:lstStyle/>
            <a:p>
              <a:r>
                <a:rPr lang="en-US"/>
                <a:t>Registers</a:t>
              </a:r>
            </a:p>
          </p:txBody>
        </p:sp>
        <p:sp>
          <p:nvSpPr>
            <p:cNvPr id="20" name="TextBox 19">
              <a:extLst>
                <a:ext uri="{FF2B5EF4-FFF2-40B4-BE49-F238E27FC236}">
                  <a16:creationId xmlns:a16="http://schemas.microsoft.com/office/drawing/2014/main" id="{A455AB8C-264F-2E47-8B06-893CF0249340}"/>
                </a:ext>
              </a:extLst>
            </p:cNvPr>
            <p:cNvSpPr txBox="1"/>
            <p:nvPr/>
          </p:nvSpPr>
          <p:spPr>
            <a:xfrm>
              <a:off x="10306537" y="4346550"/>
              <a:ext cx="1321110" cy="542845"/>
            </a:xfrm>
            <a:prstGeom prst="rect">
              <a:avLst/>
            </a:prstGeom>
            <a:noFill/>
          </p:spPr>
          <p:txBody>
            <a:bodyPr wrap="square" rtlCol="0">
              <a:spAutoFit/>
            </a:bodyPr>
            <a:lstStyle/>
            <a:p>
              <a:r>
                <a:rPr lang="en-US"/>
                <a:t>Signal </a:t>
              </a:r>
              <a:r>
                <a:rPr lang="en-US" altLang="zh-CN"/>
                <a:t>..</a:t>
              </a:r>
              <a:r>
                <a:rPr lang="en-US"/>
                <a:t>.</a:t>
              </a:r>
            </a:p>
          </p:txBody>
        </p:sp>
      </p:grpSp>
      <p:sp>
        <p:nvSpPr>
          <p:cNvPr id="23" name="TextBox 22">
            <a:extLst>
              <a:ext uri="{FF2B5EF4-FFF2-40B4-BE49-F238E27FC236}">
                <a16:creationId xmlns:a16="http://schemas.microsoft.com/office/drawing/2014/main" id="{F5C8A10F-6977-0D41-A234-3DD4EF747BC5}"/>
              </a:ext>
            </a:extLst>
          </p:cNvPr>
          <p:cNvSpPr txBox="1"/>
          <p:nvPr/>
        </p:nvSpPr>
        <p:spPr>
          <a:xfrm>
            <a:off x="824595" y="2910323"/>
            <a:ext cx="3037540" cy="400110"/>
          </a:xfrm>
          <a:prstGeom prst="rect">
            <a:avLst/>
          </a:prstGeom>
          <a:noFill/>
        </p:spPr>
        <p:txBody>
          <a:bodyPr wrap="square" rtlCol="0">
            <a:spAutoFit/>
          </a:bodyPr>
          <a:lstStyle/>
          <a:p>
            <a:r>
              <a:rPr lang="en-US" altLang="zh-CN" sz="2000">
                <a:latin typeface="Avenir Next Condensed" panose="020B0506020202020204" pitchFamily="34" charset="0"/>
              </a:rPr>
              <a:t>H</a:t>
            </a:r>
            <a:r>
              <a:rPr lang="en-US" sz="2000">
                <a:latin typeface="Avenir Next Condensed" panose="020B0506020202020204" pitchFamily="34" charset="0"/>
              </a:rPr>
              <a:t>ardware-enhanced</a:t>
            </a:r>
            <a:r>
              <a:rPr lang="zh-CN" altLang="en-US" sz="2000">
                <a:latin typeface="Avenir Next Condensed" panose="020B0506020202020204" pitchFamily="34" charset="0"/>
              </a:rPr>
              <a:t> </a:t>
            </a:r>
            <a:r>
              <a:rPr lang="en-US" altLang="zh-CN" sz="2000">
                <a:latin typeface="Avenir Next Condensed" panose="020B0506020202020204" pitchFamily="34" charset="0"/>
              </a:rPr>
              <a:t>C</a:t>
            </a:r>
            <a:r>
              <a:rPr lang="en-US" sz="2000">
                <a:latin typeface="Avenir Next Condensed" panose="020B0506020202020204" pitchFamily="34" charset="0"/>
              </a:rPr>
              <a:t>ore dump</a:t>
            </a:r>
          </a:p>
        </p:txBody>
      </p:sp>
      <p:sp>
        <p:nvSpPr>
          <p:cNvPr id="24" name="Rounded Rectangle 23">
            <a:extLst>
              <a:ext uri="{FF2B5EF4-FFF2-40B4-BE49-F238E27FC236}">
                <a16:creationId xmlns:a16="http://schemas.microsoft.com/office/drawing/2014/main" id="{6999AAA1-F9D7-414C-8E48-C6BAF9BA8FAF}"/>
              </a:ext>
            </a:extLst>
          </p:cNvPr>
          <p:cNvSpPr/>
          <p:nvPr/>
        </p:nvSpPr>
        <p:spPr>
          <a:xfrm>
            <a:off x="838199" y="3762998"/>
            <a:ext cx="10515601" cy="108879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chemeClr val="tx1"/>
                </a:solidFill>
                <a:latin typeface="Avenir Next Condensed" panose="020B0506020202020204" pitchFamily="34" charset="0"/>
                <a:cs typeface="Calibri"/>
              </a:rPr>
              <a:t>POMP</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could</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leverage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reverse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execution</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to</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recover</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the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previous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program</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state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for</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further</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crash</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diagnosis</a:t>
            </a:r>
            <a:endParaRPr lang="en-US" sz="2800">
              <a:solidFill>
                <a:schemeClr val="tx1"/>
              </a:solidFill>
              <a:latin typeface="Avenir Next Condensed" panose="020B0506020202020204" pitchFamily="34" charset="0"/>
              <a:cs typeface="Calibri"/>
            </a:endParaRPr>
          </a:p>
        </p:txBody>
      </p:sp>
      <p:sp>
        <p:nvSpPr>
          <p:cNvPr id="25" name="Rounded Rectangle 24">
            <a:extLst>
              <a:ext uri="{FF2B5EF4-FFF2-40B4-BE49-F238E27FC236}">
                <a16:creationId xmlns:a16="http://schemas.microsoft.com/office/drawing/2014/main" id="{B3F162DA-B88D-5348-A0F5-A372136B5675}"/>
              </a:ext>
            </a:extLst>
          </p:cNvPr>
          <p:cNvSpPr/>
          <p:nvPr/>
        </p:nvSpPr>
        <p:spPr>
          <a:xfrm>
            <a:off x="838200" y="5067462"/>
            <a:ext cx="10515600" cy="108879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chemeClr val="tx1"/>
                </a:solidFill>
                <a:latin typeface="Avenir Next Condensed" panose="020B0506020202020204" pitchFamily="34" charset="0"/>
                <a:cs typeface="Calibri"/>
              </a:rPr>
              <a:t>POMP can significantly downsize the program statements that a software developer</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needs to manually examine</a:t>
            </a:r>
            <a:endParaRPr lang="en-US" sz="2800">
              <a:solidFill>
                <a:schemeClr val="tx1"/>
              </a:solidFill>
              <a:latin typeface="Avenir Next Condensed" panose="020B0506020202020204" pitchFamily="34" charset="0"/>
              <a:cs typeface="Calibri"/>
            </a:endParaRPr>
          </a:p>
        </p:txBody>
      </p:sp>
      <p:pic>
        <p:nvPicPr>
          <p:cNvPr id="27" name="Picture 26" descr="A screenshot of a cell phone&#10;&#10;Description automatically generated">
            <a:extLst>
              <a:ext uri="{FF2B5EF4-FFF2-40B4-BE49-F238E27FC236}">
                <a16:creationId xmlns:a16="http://schemas.microsoft.com/office/drawing/2014/main" id="{3C5B54BE-45D9-1B46-88BA-54B403D98FEB}"/>
              </a:ext>
            </a:extLst>
          </p:cNvPr>
          <p:cNvPicPr>
            <a:picLocks noChangeAspect="1"/>
          </p:cNvPicPr>
          <p:nvPr/>
        </p:nvPicPr>
        <p:blipFill>
          <a:blip r:embed="rId4"/>
          <a:stretch>
            <a:fillRect/>
          </a:stretch>
        </p:blipFill>
        <p:spPr>
          <a:xfrm>
            <a:off x="4722996" y="1524687"/>
            <a:ext cx="1970396" cy="1417066"/>
          </a:xfrm>
          <a:prstGeom prst="rect">
            <a:avLst/>
          </a:prstGeom>
        </p:spPr>
      </p:pic>
      <p:sp>
        <p:nvSpPr>
          <p:cNvPr id="28" name="Right Arrow 27">
            <a:extLst>
              <a:ext uri="{FF2B5EF4-FFF2-40B4-BE49-F238E27FC236}">
                <a16:creationId xmlns:a16="http://schemas.microsoft.com/office/drawing/2014/main" id="{4243FE7E-6255-9B49-9B6E-DB18C71DBBE5}"/>
              </a:ext>
            </a:extLst>
          </p:cNvPr>
          <p:cNvSpPr/>
          <p:nvPr/>
        </p:nvSpPr>
        <p:spPr>
          <a:xfrm>
            <a:off x="2561772" y="2187767"/>
            <a:ext cx="1709121" cy="404313"/>
          </a:xfrm>
          <a:prstGeom prst="rightArrow">
            <a:avLst>
              <a:gd name="adj1" fmla="val 50000"/>
              <a:gd name="adj2" fmla="val 118832"/>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2927939-40E5-F645-9BB0-60DC2128BD09}"/>
              </a:ext>
            </a:extLst>
          </p:cNvPr>
          <p:cNvSpPr txBox="1"/>
          <p:nvPr/>
        </p:nvSpPr>
        <p:spPr>
          <a:xfrm>
            <a:off x="8881455" y="1607552"/>
            <a:ext cx="2472345" cy="1323439"/>
          </a:xfrm>
          <a:prstGeom prst="rect">
            <a:avLst/>
          </a:prstGeom>
          <a:noFill/>
          <a:ln>
            <a:solidFill>
              <a:schemeClr val="tx1"/>
            </a:solidFill>
          </a:ln>
        </p:spPr>
        <p:txBody>
          <a:bodyPr wrap="square" rtlCol="0">
            <a:spAutoFit/>
          </a:bodyPr>
          <a:lstStyle/>
          <a:p>
            <a:pPr lvl="0"/>
            <a:r>
              <a:rPr lang="en-US" sz="1600">
                <a:latin typeface="Avenir Next Condensed Medium" panose="020B0506020202020204" pitchFamily="34" charset="0"/>
                <a:ea typeface="Calibri"/>
                <a:cs typeface="Calibri"/>
                <a:sym typeface="Calibri"/>
              </a:rPr>
              <a:t>A1: mov eax, [ebp+0x8]</a:t>
            </a:r>
          </a:p>
          <a:p>
            <a:pPr lvl="0"/>
            <a:r>
              <a:rPr lang="en-US" sz="1600">
                <a:latin typeface="Avenir Next Condensed Medium" panose="020B0506020202020204" pitchFamily="34" charset="0"/>
                <a:ea typeface="Calibri"/>
                <a:cs typeface="Calibri"/>
                <a:sym typeface="Calibri"/>
              </a:rPr>
              <a:t>A2: add eax, 0x4</a:t>
            </a:r>
          </a:p>
          <a:p>
            <a:pPr lvl="0"/>
            <a:r>
              <a:rPr lang="en-US" sz="1600">
                <a:solidFill>
                  <a:srgbClr val="FF0000"/>
                </a:solidFill>
                <a:latin typeface="Avenir Next Condensed Medium" panose="020B0506020202020204" pitchFamily="34" charset="0"/>
                <a:ea typeface="Calibri"/>
                <a:cs typeface="Calibri"/>
                <a:sym typeface="Calibri"/>
              </a:rPr>
              <a:t>A3: mov [eax], </a:t>
            </a:r>
            <a:r>
              <a:rPr lang="en-US" altLang="zh-Hans" sz="1600">
                <a:solidFill>
                  <a:srgbClr val="FF0000"/>
                </a:solidFill>
                <a:latin typeface="Avenir Next Condensed Medium" panose="020B0506020202020204" pitchFamily="34" charset="0"/>
                <a:ea typeface="Calibri"/>
                <a:cs typeface="Calibri"/>
                <a:sym typeface="Calibri"/>
              </a:rPr>
              <a:t>0x2</a:t>
            </a:r>
            <a:r>
              <a:rPr lang="en-US" sz="1600">
                <a:solidFill>
                  <a:srgbClr val="FF0000"/>
                </a:solidFill>
                <a:latin typeface="Avenir Next Condensed Medium" panose="020B0506020202020204" pitchFamily="34" charset="0"/>
                <a:ea typeface="Calibri"/>
                <a:cs typeface="Calibri"/>
                <a:sym typeface="Calibri"/>
              </a:rPr>
              <a:t>; </a:t>
            </a:r>
            <a:r>
              <a:rPr lang="en-US" altLang="zh-CN" sz="1600">
                <a:solidFill>
                  <a:srgbClr val="FF0000"/>
                </a:solidFill>
                <a:latin typeface="Avenir Next Condensed Medium" panose="020B0506020202020204" pitchFamily="34" charset="0"/>
                <a:ea typeface="Calibri"/>
                <a:cs typeface="Calibri"/>
                <a:sym typeface="Calibri"/>
              </a:rPr>
              <a:t>Root</a:t>
            </a:r>
            <a:r>
              <a:rPr lang="zh-CN" altLang="en-US" sz="1600">
                <a:solidFill>
                  <a:srgbClr val="FF0000"/>
                </a:solidFill>
                <a:latin typeface="Avenir Next Condensed Medium" panose="020B0506020202020204" pitchFamily="34" charset="0"/>
                <a:ea typeface="Calibri"/>
                <a:cs typeface="Calibri"/>
                <a:sym typeface="Calibri"/>
              </a:rPr>
              <a:t> </a:t>
            </a:r>
            <a:r>
              <a:rPr lang="en-US" altLang="zh-CN" sz="1600">
                <a:solidFill>
                  <a:srgbClr val="FF0000"/>
                </a:solidFill>
                <a:latin typeface="Avenir Next Condensed Medium" panose="020B0506020202020204" pitchFamily="34" charset="0"/>
                <a:ea typeface="Calibri"/>
                <a:cs typeface="Calibri"/>
                <a:sym typeface="Calibri"/>
              </a:rPr>
              <a:t>Cause</a:t>
            </a:r>
            <a:endParaRPr lang="en-US" sz="1600">
              <a:solidFill>
                <a:srgbClr val="FF0000"/>
              </a:solidFill>
              <a:latin typeface="Avenir Next Condensed Medium" panose="020B0506020202020204" pitchFamily="34" charset="0"/>
              <a:ea typeface="Calibri"/>
              <a:cs typeface="Calibri"/>
              <a:sym typeface="Calibri"/>
            </a:endParaRPr>
          </a:p>
          <a:p>
            <a:pPr lvl="0"/>
            <a:r>
              <a:rPr lang="en-US" sz="1600">
                <a:latin typeface="Avenir Next Condensed Medium" panose="020B0506020202020204" pitchFamily="34" charset="0"/>
                <a:ea typeface="Calibri"/>
                <a:cs typeface="Calibri"/>
                <a:sym typeface="Calibri"/>
              </a:rPr>
              <a:t>A4: mov eax, 0x0</a:t>
            </a:r>
          </a:p>
          <a:p>
            <a:pPr lvl="0"/>
            <a:r>
              <a:rPr lang="en-US" sz="1600">
                <a:latin typeface="Avenir Next Condensed Medium" panose="020B0506020202020204" pitchFamily="34" charset="0"/>
                <a:ea typeface="Calibri"/>
                <a:cs typeface="Calibri"/>
                <a:sym typeface="Calibri"/>
              </a:rPr>
              <a:t>A5: pop </a:t>
            </a:r>
            <a:r>
              <a:rPr lang="en-US" sz="1600" err="1">
                <a:latin typeface="Avenir Next Condensed Medium" panose="020B0506020202020204" pitchFamily="34" charset="0"/>
                <a:ea typeface="Calibri"/>
                <a:cs typeface="Calibri"/>
                <a:sym typeface="Calibri"/>
              </a:rPr>
              <a:t>ebp</a:t>
            </a:r>
            <a:endParaRPr lang="en-US" sz="1600">
              <a:latin typeface="Avenir Next Condensed Medium" panose="020B0506020202020204" pitchFamily="34" charset="0"/>
              <a:ea typeface="Calibri"/>
              <a:cs typeface="Calibri"/>
              <a:sym typeface="Calibri"/>
            </a:endParaRPr>
          </a:p>
        </p:txBody>
      </p:sp>
      <p:sp>
        <p:nvSpPr>
          <p:cNvPr id="30" name="Right Arrow 29">
            <a:extLst>
              <a:ext uri="{FF2B5EF4-FFF2-40B4-BE49-F238E27FC236}">
                <a16:creationId xmlns:a16="http://schemas.microsoft.com/office/drawing/2014/main" id="{3E2BEE81-B02D-F549-B479-163B712DFEEF}"/>
              </a:ext>
            </a:extLst>
          </p:cNvPr>
          <p:cNvSpPr/>
          <p:nvPr/>
        </p:nvSpPr>
        <p:spPr>
          <a:xfrm>
            <a:off x="6932863" y="2160800"/>
            <a:ext cx="1709121" cy="404313"/>
          </a:xfrm>
          <a:prstGeom prst="rightArrow">
            <a:avLst>
              <a:gd name="adj1" fmla="val 50000"/>
              <a:gd name="adj2" fmla="val 108999"/>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BF53B4C-FDF0-914A-B512-ED07706AEFE5}"/>
              </a:ext>
            </a:extLst>
          </p:cNvPr>
          <p:cNvSpPr txBox="1"/>
          <p:nvPr/>
        </p:nvSpPr>
        <p:spPr>
          <a:xfrm>
            <a:off x="2560224" y="1618737"/>
            <a:ext cx="1201845" cy="707886"/>
          </a:xfrm>
          <a:prstGeom prst="rect">
            <a:avLst/>
          </a:prstGeom>
          <a:noFill/>
        </p:spPr>
        <p:txBody>
          <a:bodyPr wrap="square" rtlCol="0">
            <a:spAutoFit/>
          </a:bodyPr>
          <a:lstStyle/>
          <a:p>
            <a:r>
              <a:rPr lang="en-US" sz="2000">
                <a:latin typeface="Avenir Next Condensed" panose="020B0506020202020204" pitchFamily="34" charset="0"/>
              </a:rPr>
              <a:t>Reverse</a:t>
            </a:r>
          </a:p>
          <a:p>
            <a:r>
              <a:rPr lang="en-US" altLang="zh-CN" sz="2000">
                <a:latin typeface="Avenir Next Condensed" panose="020B0506020202020204" pitchFamily="34" charset="0"/>
              </a:rPr>
              <a:t>Execution</a:t>
            </a:r>
            <a:endParaRPr lang="en-US" sz="2000">
              <a:latin typeface="Avenir Next Condensed" panose="020B0506020202020204" pitchFamily="34" charset="0"/>
            </a:endParaRPr>
          </a:p>
        </p:txBody>
      </p:sp>
      <p:sp>
        <p:nvSpPr>
          <p:cNvPr id="33" name="TextBox 32">
            <a:extLst>
              <a:ext uri="{FF2B5EF4-FFF2-40B4-BE49-F238E27FC236}">
                <a16:creationId xmlns:a16="http://schemas.microsoft.com/office/drawing/2014/main" id="{20B88336-314E-D84A-AF96-999425156228}"/>
              </a:ext>
            </a:extLst>
          </p:cNvPr>
          <p:cNvSpPr txBox="1"/>
          <p:nvPr/>
        </p:nvSpPr>
        <p:spPr>
          <a:xfrm>
            <a:off x="6906359" y="1622632"/>
            <a:ext cx="1376250" cy="707886"/>
          </a:xfrm>
          <a:prstGeom prst="rect">
            <a:avLst/>
          </a:prstGeom>
          <a:noFill/>
        </p:spPr>
        <p:txBody>
          <a:bodyPr wrap="square" rtlCol="0">
            <a:spAutoFit/>
          </a:bodyPr>
          <a:lstStyle/>
          <a:p>
            <a:r>
              <a:rPr lang="en-US" sz="2000">
                <a:latin typeface="Avenir Next Condensed" panose="020B0506020202020204" pitchFamily="34" charset="0"/>
              </a:rPr>
              <a:t>Backward</a:t>
            </a:r>
            <a:r>
              <a:rPr lang="zh-CN" altLang="en-US" sz="2000">
                <a:latin typeface="Avenir Next Condensed" panose="020B0506020202020204" pitchFamily="34" charset="0"/>
              </a:rPr>
              <a:t> </a:t>
            </a:r>
            <a:r>
              <a:rPr lang="en-US" altLang="zh-CN" sz="2000">
                <a:latin typeface="Avenir Next Condensed" panose="020B0506020202020204" pitchFamily="34" charset="0"/>
              </a:rPr>
              <a:t>Taint</a:t>
            </a:r>
            <a:r>
              <a:rPr lang="zh-CN" altLang="en-US" sz="2000">
                <a:latin typeface="Avenir Next Condensed" panose="020B0506020202020204" pitchFamily="34" charset="0"/>
              </a:rPr>
              <a:t> </a:t>
            </a:r>
            <a:r>
              <a:rPr lang="en-US" altLang="zh-CN" sz="2000">
                <a:latin typeface="Avenir Next Condensed" panose="020B0506020202020204" pitchFamily="34" charset="0"/>
              </a:rPr>
              <a:t>analysis</a:t>
            </a:r>
            <a:endParaRPr lang="en-US" sz="2000">
              <a:latin typeface="Avenir Next Condensed" panose="020B0506020202020204" pitchFamily="34" charset="0"/>
            </a:endParaRPr>
          </a:p>
        </p:txBody>
      </p:sp>
      <p:sp>
        <p:nvSpPr>
          <p:cNvPr id="34" name="TextBox 33">
            <a:extLst>
              <a:ext uri="{FF2B5EF4-FFF2-40B4-BE49-F238E27FC236}">
                <a16:creationId xmlns:a16="http://schemas.microsoft.com/office/drawing/2014/main" id="{3D315729-6C14-C74C-8481-C3A384A44B28}"/>
              </a:ext>
            </a:extLst>
          </p:cNvPr>
          <p:cNvSpPr txBox="1"/>
          <p:nvPr/>
        </p:nvSpPr>
        <p:spPr>
          <a:xfrm>
            <a:off x="4606085" y="2968080"/>
            <a:ext cx="2204218" cy="369332"/>
          </a:xfrm>
          <a:prstGeom prst="rect">
            <a:avLst/>
          </a:prstGeom>
          <a:noFill/>
        </p:spPr>
        <p:txBody>
          <a:bodyPr wrap="square" rtlCol="0">
            <a:spAutoFit/>
          </a:bodyPr>
          <a:lstStyle/>
          <a:p>
            <a:r>
              <a:rPr lang="en-US" altLang="zh-CN">
                <a:latin typeface="Avenir Next Condensed" panose="020B0506020202020204" pitchFamily="34" charset="0"/>
              </a:rPr>
              <a:t>Recovered</a:t>
            </a:r>
            <a:r>
              <a:rPr lang="zh-CN" altLang="en-US">
                <a:latin typeface="Avenir Next Condensed" panose="020B0506020202020204" pitchFamily="34" charset="0"/>
              </a:rPr>
              <a:t> </a:t>
            </a:r>
            <a:r>
              <a:rPr lang="en-US" altLang="zh-CN">
                <a:latin typeface="Avenir Next Condensed" panose="020B0506020202020204" pitchFamily="34" charset="0"/>
              </a:rPr>
              <a:t>Program</a:t>
            </a:r>
            <a:r>
              <a:rPr lang="zh-CN" altLang="en-US">
                <a:latin typeface="Avenir Next Condensed" panose="020B0506020202020204" pitchFamily="34" charset="0"/>
              </a:rPr>
              <a:t> </a:t>
            </a:r>
            <a:r>
              <a:rPr lang="en-US" altLang="zh-CN">
                <a:latin typeface="Avenir Next Condensed" panose="020B0506020202020204" pitchFamily="34" charset="0"/>
              </a:rPr>
              <a:t>State</a:t>
            </a:r>
            <a:endParaRPr lang="en-US">
              <a:latin typeface="Avenir Next Condensed" panose="020B0506020202020204" pitchFamily="34" charset="0"/>
            </a:endParaRPr>
          </a:p>
        </p:txBody>
      </p:sp>
      <p:sp>
        <p:nvSpPr>
          <p:cNvPr id="35" name="TextBox 34">
            <a:extLst>
              <a:ext uri="{FF2B5EF4-FFF2-40B4-BE49-F238E27FC236}">
                <a16:creationId xmlns:a16="http://schemas.microsoft.com/office/drawing/2014/main" id="{98C3F5CE-F472-1D4F-BBEF-A7A1083DFC4C}"/>
              </a:ext>
            </a:extLst>
          </p:cNvPr>
          <p:cNvSpPr txBox="1"/>
          <p:nvPr/>
        </p:nvSpPr>
        <p:spPr>
          <a:xfrm>
            <a:off x="9098459" y="2982020"/>
            <a:ext cx="2038336" cy="369332"/>
          </a:xfrm>
          <a:prstGeom prst="rect">
            <a:avLst/>
          </a:prstGeom>
          <a:noFill/>
        </p:spPr>
        <p:txBody>
          <a:bodyPr wrap="square" rtlCol="0">
            <a:spAutoFit/>
          </a:bodyPr>
          <a:lstStyle/>
          <a:p>
            <a:r>
              <a:rPr lang="en-US" altLang="zh-CN">
                <a:latin typeface="Avenir Next Condensed" panose="020B0506020202020204" pitchFamily="34" charset="0"/>
              </a:rPr>
              <a:t>Vulnerable</a:t>
            </a:r>
            <a:r>
              <a:rPr lang="zh-CN" altLang="en-US">
                <a:latin typeface="Avenir Next Condensed" panose="020B0506020202020204" pitchFamily="34" charset="0"/>
              </a:rPr>
              <a:t> </a:t>
            </a:r>
            <a:r>
              <a:rPr lang="en-US" altLang="zh-CN">
                <a:latin typeface="Avenir Next Condensed" panose="020B0506020202020204" pitchFamily="34" charset="0"/>
              </a:rPr>
              <a:t>Instructions</a:t>
            </a:r>
            <a:endParaRPr lang="en-US">
              <a:latin typeface="Avenir Next Condensed" panose="020B0506020202020204" pitchFamily="34" charset="0"/>
            </a:endParaRPr>
          </a:p>
        </p:txBody>
      </p:sp>
    </p:spTree>
    <p:extLst>
      <p:ext uri="{BB962C8B-B14F-4D97-AF65-F5344CB8AC3E}">
        <p14:creationId xmlns:p14="http://schemas.microsoft.com/office/powerpoint/2010/main" val="2705225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F3DA-F111-5B4E-9187-C1E8B78CB178}"/>
              </a:ext>
            </a:extLst>
          </p:cNvPr>
          <p:cNvSpPr>
            <a:spLocks noGrp="1"/>
          </p:cNvSpPr>
          <p:nvPr>
            <p:ph type="title"/>
          </p:nvPr>
        </p:nvSpPr>
        <p:spPr/>
        <p:txBody>
          <a:bodyPr/>
          <a:lstStyle/>
          <a:p>
            <a:r>
              <a:rPr lang="en-US" altLang="zh-CN"/>
              <a:t>RoadMap</a:t>
            </a:r>
            <a:endParaRPr lang="en-US"/>
          </a:p>
        </p:txBody>
      </p:sp>
      <p:sp>
        <p:nvSpPr>
          <p:cNvPr id="3" name="Content Placeholder 2">
            <a:extLst>
              <a:ext uri="{FF2B5EF4-FFF2-40B4-BE49-F238E27FC236}">
                <a16:creationId xmlns:a16="http://schemas.microsoft.com/office/drawing/2014/main" id="{5F2C4404-9C54-714A-B7B6-0FD212A40C0F}"/>
              </a:ext>
            </a:extLst>
          </p:cNvPr>
          <p:cNvSpPr>
            <a:spLocks noGrp="1"/>
          </p:cNvSpPr>
          <p:nvPr>
            <p:ph idx="1"/>
          </p:nvPr>
        </p:nvSpPr>
        <p:spPr/>
        <p:txBody>
          <a:bodyPr/>
          <a:lstStyle/>
          <a:p>
            <a:r>
              <a:rPr lang="en-US">
                <a:solidFill>
                  <a:schemeClr val="accent3">
                    <a:lumMod val="60000"/>
                    <a:lumOff val="40000"/>
                  </a:schemeClr>
                </a:solidFill>
              </a:rPr>
              <a:t>Vulnerability</a:t>
            </a:r>
            <a:r>
              <a:rPr lang="zh-CN" altLang="en-US">
                <a:solidFill>
                  <a:schemeClr val="accent3">
                    <a:lumMod val="60000"/>
                    <a:lumOff val="40000"/>
                  </a:schemeClr>
                </a:solidFill>
              </a:rPr>
              <a:t> </a:t>
            </a:r>
            <a:r>
              <a:rPr lang="en-US" altLang="zh-CN">
                <a:solidFill>
                  <a:schemeClr val="accent3">
                    <a:lumMod val="60000"/>
                    <a:lumOff val="40000"/>
                  </a:schemeClr>
                </a:solidFill>
              </a:rPr>
              <a:t>Reproduction</a:t>
            </a:r>
            <a:endParaRPr lang="en-US">
              <a:solidFill>
                <a:schemeClr val="accent3">
                  <a:lumMod val="60000"/>
                  <a:lumOff val="40000"/>
                </a:schemeClr>
              </a:solidFill>
            </a:endParaRPr>
          </a:p>
          <a:p>
            <a:pPr lvl="1"/>
            <a:r>
              <a:rPr lang="en-US">
                <a:solidFill>
                  <a:schemeClr val="accent3">
                    <a:lumMod val="60000"/>
                    <a:lumOff val="40000"/>
                  </a:schemeClr>
                </a:solidFill>
              </a:rPr>
              <a:t>Understanding the Reproducibility of Crowd-reported Security Vulnerabilities</a:t>
            </a:r>
          </a:p>
          <a:p>
            <a:r>
              <a:rPr lang="en-US" altLang="zh-CN">
                <a:solidFill>
                  <a:schemeClr val="accent3">
                    <a:lumMod val="60000"/>
                    <a:lumOff val="40000"/>
                  </a:schemeClr>
                </a:solidFill>
              </a:rPr>
              <a:t>Automatic Root Cause Diagnosis</a:t>
            </a:r>
          </a:p>
          <a:p>
            <a:pPr lvl="1"/>
            <a:r>
              <a:rPr lang="en-US" altLang="zh-CN">
                <a:solidFill>
                  <a:schemeClr val="accent3">
                    <a:lumMod val="60000"/>
                    <a:lumOff val="40000"/>
                  </a:schemeClr>
                </a:solidFill>
              </a:rPr>
              <a:t>POMP:</a:t>
            </a:r>
            <a:r>
              <a:rPr lang="en-US">
                <a:solidFill>
                  <a:schemeClr val="accent3">
                    <a:lumMod val="60000"/>
                    <a:lumOff val="40000"/>
                  </a:schemeClr>
                </a:solidFill>
              </a:rPr>
              <a:t> Hardware-assisted Software Crash Analysis</a:t>
            </a:r>
          </a:p>
          <a:p>
            <a:r>
              <a:rPr lang="en-US" altLang="zh-CN"/>
              <a:t>Conclusion</a:t>
            </a:r>
            <a:r>
              <a:rPr lang="zh-CN" altLang="en-US"/>
              <a:t> </a:t>
            </a:r>
            <a:r>
              <a:rPr lang="en-US" altLang="zh-CN"/>
              <a:t>&amp;</a:t>
            </a:r>
            <a:r>
              <a:rPr lang="zh-CN" altLang="en-US"/>
              <a:t> </a:t>
            </a:r>
            <a:r>
              <a:rPr lang="en-US" altLang="zh-CN"/>
              <a:t>Future</a:t>
            </a:r>
            <a:r>
              <a:rPr lang="zh-CN" altLang="en-US"/>
              <a:t> </a:t>
            </a:r>
            <a:r>
              <a:rPr lang="en-US" altLang="zh-CN"/>
              <a:t>Work</a:t>
            </a:r>
            <a:endParaRPr lang="en-US"/>
          </a:p>
        </p:txBody>
      </p:sp>
      <p:sp>
        <p:nvSpPr>
          <p:cNvPr id="5" name="Footer Placeholder 4">
            <a:extLst>
              <a:ext uri="{FF2B5EF4-FFF2-40B4-BE49-F238E27FC236}">
                <a16:creationId xmlns:a16="http://schemas.microsoft.com/office/drawing/2014/main" id="{50FFE85C-2962-5445-914A-AC5B4DC7EAE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FE6372E-DE62-AE4A-ADD1-0669CEF98F6D}"/>
              </a:ext>
            </a:extLst>
          </p:cNvPr>
          <p:cNvSpPr>
            <a:spLocks noGrp="1"/>
          </p:cNvSpPr>
          <p:nvPr>
            <p:ph type="sldNum" sz="quarter" idx="12"/>
          </p:nvPr>
        </p:nvSpPr>
        <p:spPr/>
        <p:txBody>
          <a:bodyPr/>
          <a:lstStyle/>
          <a:p>
            <a:fld id="{F8061FB7-9699-2F4A-B4E4-1A11C5385D5F}" type="slidenum">
              <a:rPr lang="en-US" smtClean="0"/>
              <a:pPr/>
              <a:t>42</a:t>
            </a:fld>
            <a:endParaRPr lang="en-US"/>
          </a:p>
        </p:txBody>
      </p:sp>
    </p:spTree>
    <p:extLst>
      <p:ext uri="{BB962C8B-B14F-4D97-AF65-F5344CB8AC3E}">
        <p14:creationId xmlns:p14="http://schemas.microsoft.com/office/powerpoint/2010/main" val="8739720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5915-08EF-BD47-ADBA-D656BC747978}"/>
              </a:ext>
            </a:extLst>
          </p:cNvPr>
          <p:cNvSpPr>
            <a:spLocks noGrp="1"/>
          </p:cNvSpPr>
          <p:nvPr>
            <p:ph type="title"/>
          </p:nvPr>
        </p:nvSpPr>
        <p:spPr/>
        <p:txBody>
          <a:bodyPr/>
          <a:lstStyle/>
          <a:p>
            <a:r>
              <a:rPr lang="en-US" altLang="zh-CN"/>
              <a:t>Conclusion</a:t>
            </a:r>
            <a:endParaRPr lang="en-US"/>
          </a:p>
        </p:txBody>
      </p:sp>
      <p:sp>
        <p:nvSpPr>
          <p:cNvPr id="5" name="Footer Placeholder 4">
            <a:extLst>
              <a:ext uri="{FF2B5EF4-FFF2-40B4-BE49-F238E27FC236}">
                <a16:creationId xmlns:a16="http://schemas.microsoft.com/office/drawing/2014/main" id="{629436AC-7A00-7B46-A563-F3973FE1F3DD}"/>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BBBE32FF-C80C-2B4D-B385-EEDA852A489F}"/>
              </a:ext>
            </a:extLst>
          </p:cNvPr>
          <p:cNvSpPr>
            <a:spLocks noGrp="1"/>
          </p:cNvSpPr>
          <p:nvPr>
            <p:ph type="sldNum" sz="quarter" idx="12"/>
          </p:nvPr>
        </p:nvSpPr>
        <p:spPr/>
        <p:txBody>
          <a:bodyPr/>
          <a:lstStyle/>
          <a:p>
            <a:fld id="{F8061FB7-9699-2F4A-B4E4-1A11C5385D5F}" type="slidenum">
              <a:rPr lang="en-US" smtClean="0"/>
              <a:pPr/>
              <a:t>43</a:t>
            </a:fld>
            <a:endParaRPr lang="en-US"/>
          </a:p>
        </p:txBody>
      </p:sp>
      <p:sp>
        <p:nvSpPr>
          <p:cNvPr id="7" name="Rounded Rectangle 6">
            <a:extLst>
              <a:ext uri="{FF2B5EF4-FFF2-40B4-BE49-F238E27FC236}">
                <a16:creationId xmlns:a16="http://schemas.microsoft.com/office/drawing/2014/main" id="{35534210-36DE-D94B-A0D4-BC1CA2BFBFE4}"/>
              </a:ext>
            </a:extLst>
          </p:cNvPr>
          <p:cNvSpPr/>
          <p:nvPr/>
        </p:nvSpPr>
        <p:spPr>
          <a:xfrm>
            <a:off x="838199" y="1809307"/>
            <a:ext cx="10515601" cy="1159879"/>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chemeClr val="tx1"/>
                </a:solidFill>
                <a:latin typeface="Avenir Next Condensed" panose="020B0506020202020204" pitchFamily="34" charset="0"/>
                <a:cs typeface="Calibri"/>
              </a:rPr>
              <a:t>It’s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important</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but</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difficult</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to</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diagnose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software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failures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reported</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by</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the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Crowd</a:t>
            </a:r>
            <a:endParaRPr lang="en-US" sz="2800">
              <a:solidFill>
                <a:schemeClr val="tx1"/>
              </a:solidFill>
              <a:latin typeface="Avenir Next Condensed" panose="020B0506020202020204" pitchFamily="34" charset="0"/>
              <a:cs typeface="Calibri"/>
            </a:endParaRPr>
          </a:p>
        </p:txBody>
      </p:sp>
      <p:sp>
        <p:nvSpPr>
          <p:cNvPr id="8" name="Rounded Rectangle 7">
            <a:extLst>
              <a:ext uri="{FF2B5EF4-FFF2-40B4-BE49-F238E27FC236}">
                <a16:creationId xmlns:a16="http://schemas.microsoft.com/office/drawing/2014/main" id="{B1E07845-F109-4642-B2BE-9E8B146E1831}"/>
              </a:ext>
            </a:extLst>
          </p:cNvPr>
          <p:cNvSpPr/>
          <p:nvPr/>
        </p:nvSpPr>
        <p:spPr>
          <a:xfrm>
            <a:off x="838197" y="4914900"/>
            <a:ext cx="10515600" cy="1159879"/>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i="1">
                <a:solidFill>
                  <a:schemeClr val="tx1"/>
                </a:solidFill>
                <a:latin typeface="Avenir Next Condensed" panose="020B0506020202020204" pitchFamily="34" charset="0"/>
                <a:cs typeface="Calibri"/>
              </a:rPr>
              <a:t>Vulnerability Discovery</a:t>
            </a:r>
            <a:r>
              <a:rPr lang="zh-CN" altLang="en-US" sz="2800" i="1">
                <a:solidFill>
                  <a:schemeClr val="tx1"/>
                </a:solidFill>
                <a:latin typeface="Avenir Next Condensed" panose="020B0506020202020204" pitchFamily="34" charset="0"/>
                <a:cs typeface="Calibri"/>
              </a:rPr>
              <a:t> </a:t>
            </a:r>
            <a:r>
              <a:rPr lang="en-US" altLang="zh-CN" sz="2800" i="1">
                <a:solidFill>
                  <a:schemeClr val="tx1"/>
                </a:solidFill>
                <a:latin typeface="Avenir Next Condensed" panose="020B0506020202020204" pitchFamily="34" charset="0"/>
                <a:cs typeface="Calibri"/>
              </a:rPr>
              <a:t>and</a:t>
            </a:r>
            <a:r>
              <a:rPr lang="zh-CN" altLang="en-US" sz="2800" i="1">
                <a:solidFill>
                  <a:schemeClr val="tx1"/>
                </a:solidFill>
                <a:latin typeface="Avenir Next Condensed" panose="020B0506020202020204" pitchFamily="34" charset="0"/>
                <a:cs typeface="Calibri"/>
              </a:rPr>
              <a:t> </a:t>
            </a:r>
            <a:r>
              <a:rPr lang="en-US" altLang="zh-CN" sz="2800" i="1">
                <a:solidFill>
                  <a:schemeClr val="tx1"/>
                </a:solidFill>
                <a:latin typeface="Avenir Next Condensed" panose="020B0506020202020204" pitchFamily="34" charset="0"/>
                <a:cs typeface="Calibri"/>
              </a:rPr>
              <a:t>Vulnerability</a:t>
            </a:r>
            <a:r>
              <a:rPr lang="zh-CN" altLang="en-US" sz="2800" i="1">
                <a:solidFill>
                  <a:schemeClr val="tx1"/>
                </a:solidFill>
                <a:latin typeface="Avenir Next Condensed" panose="020B0506020202020204" pitchFamily="34" charset="0"/>
                <a:cs typeface="Calibri"/>
              </a:rPr>
              <a:t> </a:t>
            </a:r>
            <a:r>
              <a:rPr lang="en-US" altLang="zh-CN" sz="2800" i="1">
                <a:solidFill>
                  <a:schemeClr val="tx1"/>
                </a:solidFill>
                <a:latin typeface="Avenir Next Condensed" panose="020B0506020202020204" pitchFamily="34" charset="0"/>
                <a:cs typeface="Calibri"/>
              </a:rPr>
              <a:t>Diagnosis</a:t>
            </a:r>
            <a:r>
              <a:rPr lang="zh-CN" altLang="en-US" sz="2800" i="1">
                <a:solidFill>
                  <a:schemeClr val="tx1"/>
                </a:solidFill>
                <a:latin typeface="Avenir Next Condensed" panose="020B0506020202020204" pitchFamily="34" charset="0"/>
                <a:cs typeface="Calibri"/>
              </a:rPr>
              <a:t> </a:t>
            </a:r>
            <a:r>
              <a:rPr lang="en-US" sz="2800">
                <a:solidFill>
                  <a:schemeClr val="tx1"/>
                </a:solidFill>
                <a:latin typeface="Avenir Next Condensed" panose="020B0506020202020204" pitchFamily="34" charset="0"/>
                <a:cs typeface="Calibri"/>
              </a:rPr>
              <a:t>could</a:t>
            </a:r>
            <a:r>
              <a:rPr lang="zh-CN" altLang="en-US" sz="2800">
                <a:solidFill>
                  <a:schemeClr val="tx1"/>
                </a:solidFill>
                <a:latin typeface="Avenir Next Condensed" panose="020B0506020202020204" pitchFamily="34" charset="0"/>
                <a:cs typeface="Calibri"/>
              </a:rPr>
              <a:t> </a:t>
            </a:r>
            <a:r>
              <a:rPr lang="en-US" sz="2800">
                <a:solidFill>
                  <a:schemeClr val="tx1"/>
                </a:solidFill>
                <a:latin typeface="Avenir Next Condensed" panose="020B0506020202020204" pitchFamily="34" charset="0"/>
                <a:cs typeface="Calibri"/>
              </a:rPr>
              <a:t>facilitate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the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removal</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of</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security</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vulnerabilities,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reducing</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possible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cyberattacks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and</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further</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damages</a:t>
            </a:r>
            <a:endParaRPr lang="en-US" sz="2800">
              <a:solidFill>
                <a:schemeClr val="tx1"/>
              </a:solidFill>
              <a:latin typeface="Avenir Next Condensed" panose="020B0506020202020204" pitchFamily="34" charset="0"/>
              <a:cs typeface="Calibri"/>
            </a:endParaRPr>
          </a:p>
        </p:txBody>
      </p:sp>
      <p:sp>
        <p:nvSpPr>
          <p:cNvPr id="9" name="Rounded Rectangle 8">
            <a:extLst>
              <a:ext uri="{FF2B5EF4-FFF2-40B4-BE49-F238E27FC236}">
                <a16:creationId xmlns:a16="http://schemas.microsoft.com/office/drawing/2014/main" id="{FAD3C29C-8743-D541-80D2-DAB56D9A68DC}"/>
              </a:ext>
            </a:extLst>
          </p:cNvPr>
          <p:cNvSpPr/>
          <p:nvPr/>
        </p:nvSpPr>
        <p:spPr>
          <a:xfrm>
            <a:off x="838196" y="3397653"/>
            <a:ext cx="10515601" cy="1159879"/>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i="1">
                <a:solidFill>
                  <a:schemeClr val="tx1"/>
                </a:solidFill>
                <a:latin typeface="Avenir Next Condensed" panose="020B0506020202020204" pitchFamily="34" charset="0"/>
                <a:cs typeface="Calibri"/>
              </a:rPr>
              <a:t>Vulnerability </a:t>
            </a:r>
            <a:r>
              <a:rPr lang="en-US" altLang="zh-CN" sz="2800" i="1">
                <a:solidFill>
                  <a:schemeClr val="tx1"/>
                </a:solidFill>
                <a:latin typeface="Avenir Next Condensed" panose="020B0506020202020204" pitchFamily="34" charset="0"/>
                <a:cs typeface="Calibri"/>
              </a:rPr>
              <a:t>r</a:t>
            </a:r>
            <a:r>
              <a:rPr lang="en-US" sz="2800" i="1">
                <a:solidFill>
                  <a:schemeClr val="tx1"/>
                </a:solidFill>
                <a:latin typeface="Avenir Next Condensed" panose="020B0506020202020204" pitchFamily="34" charset="0"/>
                <a:cs typeface="Calibri"/>
              </a:rPr>
              <a:t>eproduction </a:t>
            </a:r>
            <a:r>
              <a:rPr lang="en-US" sz="2800">
                <a:solidFill>
                  <a:schemeClr val="tx1"/>
                </a:solidFill>
                <a:latin typeface="Avenir Next Condensed" panose="020B0506020202020204" pitchFamily="34" charset="0"/>
                <a:cs typeface="Calibri"/>
              </a:rPr>
              <a:t>and </a:t>
            </a:r>
            <a:r>
              <a:rPr lang="en-US" altLang="zh-CN" sz="2800" i="1">
                <a:solidFill>
                  <a:schemeClr val="tx1"/>
                </a:solidFill>
                <a:latin typeface="Avenir Next Condensed" panose="020B0506020202020204" pitchFamily="34" charset="0"/>
                <a:cs typeface="Calibri"/>
              </a:rPr>
              <a:t>S</a:t>
            </a:r>
            <a:r>
              <a:rPr lang="en-US" sz="2800" i="1">
                <a:solidFill>
                  <a:schemeClr val="tx1"/>
                </a:solidFill>
                <a:latin typeface="Avenir Next Condensed" panose="020B0506020202020204" pitchFamily="34" charset="0"/>
                <a:cs typeface="Calibri"/>
              </a:rPr>
              <a:t>oftware </a:t>
            </a:r>
            <a:r>
              <a:rPr lang="en-US" altLang="zh-CN" sz="2800" i="1">
                <a:solidFill>
                  <a:schemeClr val="tx1"/>
                </a:solidFill>
                <a:latin typeface="Avenir Next Condensed" panose="020B0506020202020204" pitchFamily="34" charset="0"/>
                <a:cs typeface="Calibri"/>
              </a:rPr>
              <a:t>c</a:t>
            </a:r>
            <a:r>
              <a:rPr lang="en-US" sz="2800" i="1">
                <a:solidFill>
                  <a:schemeClr val="tx1"/>
                </a:solidFill>
                <a:latin typeface="Avenir Next Condensed" panose="020B0506020202020204" pitchFamily="34" charset="0"/>
                <a:cs typeface="Calibri"/>
              </a:rPr>
              <a:t>rash </a:t>
            </a:r>
            <a:r>
              <a:rPr lang="en-US" altLang="zh-CN" sz="2800" i="1">
                <a:solidFill>
                  <a:schemeClr val="tx1"/>
                </a:solidFill>
                <a:latin typeface="Avenir Next Condensed" panose="020B0506020202020204" pitchFamily="34" charset="0"/>
                <a:cs typeface="Calibri"/>
              </a:rPr>
              <a:t>a</a:t>
            </a:r>
            <a:r>
              <a:rPr lang="en-US" sz="2800" i="1">
                <a:solidFill>
                  <a:schemeClr val="tx1"/>
                </a:solidFill>
                <a:latin typeface="Avenir Next Condensed" panose="020B0506020202020204" pitchFamily="34" charset="0"/>
                <a:cs typeface="Calibri"/>
              </a:rPr>
              <a:t>nalysis</a:t>
            </a:r>
            <a:r>
              <a:rPr lang="zh-CN" altLang="en-US" sz="2800" i="1">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could</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help</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software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developers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locate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the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root</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causes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of</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software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failures</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effectively</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and</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efficiently</a:t>
            </a:r>
            <a:endParaRPr lang="en-US" sz="2800">
              <a:solidFill>
                <a:schemeClr val="tx1"/>
              </a:solidFill>
              <a:latin typeface="Avenir Next Condensed" panose="020B0506020202020204" pitchFamily="34" charset="0"/>
              <a:cs typeface="Calibri"/>
            </a:endParaRPr>
          </a:p>
        </p:txBody>
      </p:sp>
    </p:spTree>
    <p:extLst>
      <p:ext uri="{BB962C8B-B14F-4D97-AF65-F5344CB8AC3E}">
        <p14:creationId xmlns:p14="http://schemas.microsoft.com/office/powerpoint/2010/main" val="935494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FD4F3DD-FBEE-6745-BA03-086EF673170A}"/>
              </a:ext>
            </a:extLst>
          </p:cNvPr>
          <p:cNvPicPr>
            <a:picLocks noChangeAspect="1"/>
          </p:cNvPicPr>
          <p:nvPr/>
        </p:nvPicPr>
        <p:blipFill>
          <a:blip r:embed="rId3"/>
          <a:stretch>
            <a:fillRect/>
          </a:stretch>
        </p:blipFill>
        <p:spPr>
          <a:xfrm>
            <a:off x="3640606" y="1408206"/>
            <a:ext cx="1422400" cy="1422400"/>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Future</a:t>
            </a:r>
            <a:r>
              <a:rPr lang="zh-CN" altLang="en-US"/>
              <a:t> </a:t>
            </a:r>
            <a:r>
              <a:rPr lang="en-US" altLang="zh-CN"/>
              <a:t>Work</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44</a:t>
            </a:fld>
            <a:endParaRPr lang="en-US"/>
          </a:p>
        </p:txBody>
      </p:sp>
      <p:sp>
        <p:nvSpPr>
          <p:cNvPr id="11" name="Chevron 10">
            <a:extLst>
              <a:ext uri="{FF2B5EF4-FFF2-40B4-BE49-F238E27FC236}">
                <a16:creationId xmlns:a16="http://schemas.microsoft.com/office/drawing/2014/main" id="{7E52E6E3-F754-AD44-8685-E7AC3D82EB7F}"/>
              </a:ext>
            </a:extLst>
          </p:cNvPr>
          <p:cNvSpPr/>
          <p:nvPr/>
        </p:nvSpPr>
        <p:spPr>
          <a:xfrm>
            <a:off x="7787638" y="3008973"/>
            <a:ext cx="3566161" cy="738664"/>
          </a:xfrm>
          <a:prstGeom prst="chevron">
            <a:avLst>
              <a:gd name="adj" fmla="val 73725"/>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FA946EFF-AA72-3942-B874-2E00400A52EB}"/>
              </a:ext>
            </a:extLst>
          </p:cNvPr>
          <p:cNvSpPr/>
          <p:nvPr/>
        </p:nvSpPr>
        <p:spPr>
          <a:xfrm>
            <a:off x="4312919" y="3008973"/>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8" name="TextBox 17">
            <a:extLst>
              <a:ext uri="{FF2B5EF4-FFF2-40B4-BE49-F238E27FC236}">
                <a16:creationId xmlns:a16="http://schemas.microsoft.com/office/drawing/2014/main" id="{901A12EE-FCE1-D141-BEF6-19CB84158577}"/>
              </a:ext>
            </a:extLst>
          </p:cNvPr>
          <p:cNvSpPr txBox="1"/>
          <p:nvPr/>
        </p:nvSpPr>
        <p:spPr>
          <a:xfrm>
            <a:off x="4312917" y="3746186"/>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sp>
        <p:nvSpPr>
          <p:cNvPr id="19" name="TextBox 18">
            <a:extLst>
              <a:ext uri="{FF2B5EF4-FFF2-40B4-BE49-F238E27FC236}">
                <a16:creationId xmlns:a16="http://schemas.microsoft.com/office/drawing/2014/main" id="{79B71268-9188-374E-AA1F-05FC9271D86A}"/>
              </a:ext>
            </a:extLst>
          </p:cNvPr>
          <p:cNvSpPr txBox="1"/>
          <p:nvPr/>
        </p:nvSpPr>
        <p:spPr>
          <a:xfrm>
            <a:off x="7787635" y="3762582"/>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Patching</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4"/>
          <a:stretch>
            <a:fillRect/>
          </a:stretch>
        </p:blipFill>
        <p:spPr>
          <a:xfrm>
            <a:off x="2045954" y="1910170"/>
            <a:ext cx="1051563" cy="1051563"/>
          </a:xfrm>
          <a:prstGeom prst="rect">
            <a:avLst/>
          </a:prstGeom>
        </p:spPr>
      </p:pic>
      <p:pic>
        <p:nvPicPr>
          <p:cNvPr id="28" name="Picture 27">
            <a:extLst>
              <a:ext uri="{FF2B5EF4-FFF2-40B4-BE49-F238E27FC236}">
                <a16:creationId xmlns:a16="http://schemas.microsoft.com/office/drawing/2014/main" id="{DA098E6F-8E33-EE4B-8F5A-33E5FD427895}"/>
              </a:ext>
            </a:extLst>
          </p:cNvPr>
          <p:cNvPicPr>
            <a:picLocks noChangeAspect="1"/>
          </p:cNvPicPr>
          <p:nvPr/>
        </p:nvPicPr>
        <p:blipFill>
          <a:blip r:embed="rId4"/>
          <a:stretch>
            <a:fillRect/>
          </a:stretch>
        </p:blipFill>
        <p:spPr>
          <a:xfrm>
            <a:off x="5527298" y="1937096"/>
            <a:ext cx="1051563" cy="1051563"/>
          </a:xfrm>
          <a:prstGeom prst="rect">
            <a:avLst/>
          </a:prstGeom>
        </p:spPr>
      </p:pic>
      <p:pic>
        <p:nvPicPr>
          <p:cNvPr id="31" name="Picture 30">
            <a:extLst>
              <a:ext uri="{FF2B5EF4-FFF2-40B4-BE49-F238E27FC236}">
                <a16:creationId xmlns:a16="http://schemas.microsoft.com/office/drawing/2014/main" id="{1FF5EF7B-DC26-6343-A184-894E00A16456}"/>
              </a:ext>
            </a:extLst>
          </p:cNvPr>
          <p:cNvPicPr>
            <a:picLocks noChangeAspect="1"/>
          </p:cNvPicPr>
          <p:nvPr/>
        </p:nvPicPr>
        <p:blipFill>
          <a:blip r:embed="rId4"/>
          <a:stretch>
            <a:fillRect/>
          </a:stretch>
        </p:blipFill>
        <p:spPr>
          <a:xfrm>
            <a:off x="9179498" y="1910169"/>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5"/>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6"/>
          <a:stretch>
            <a:fillRect/>
          </a:stretch>
        </p:blipFill>
        <p:spPr>
          <a:xfrm>
            <a:off x="2032363" y="3023918"/>
            <a:ext cx="1058320" cy="738664"/>
          </a:xfrm>
          <a:prstGeom prst="rect">
            <a:avLst/>
          </a:prstGeom>
        </p:spPr>
      </p:pic>
      <p:pic>
        <p:nvPicPr>
          <p:cNvPr id="35" name="Picture 34">
            <a:extLst>
              <a:ext uri="{FF2B5EF4-FFF2-40B4-BE49-F238E27FC236}">
                <a16:creationId xmlns:a16="http://schemas.microsoft.com/office/drawing/2014/main" id="{F1568667-4108-FD4F-8A1A-B497174BE4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8585" y="3023216"/>
            <a:ext cx="673388" cy="718298"/>
          </a:xfrm>
          <a:prstGeom prst="rect">
            <a:avLst/>
          </a:prstGeom>
        </p:spPr>
      </p:pic>
      <p:pic>
        <p:nvPicPr>
          <p:cNvPr id="36" name="Picture 35">
            <a:extLst>
              <a:ext uri="{FF2B5EF4-FFF2-40B4-BE49-F238E27FC236}">
                <a16:creationId xmlns:a16="http://schemas.microsoft.com/office/drawing/2014/main" id="{233807FE-68F6-3447-A1DD-29ACDE0CBA9C}"/>
              </a:ext>
            </a:extLst>
          </p:cNvPr>
          <p:cNvPicPr>
            <a:picLocks noChangeAspect="1"/>
          </p:cNvPicPr>
          <p:nvPr/>
        </p:nvPicPr>
        <p:blipFill>
          <a:blip r:embed="rId8"/>
          <a:stretch>
            <a:fillRect/>
          </a:stretch>
        </p:blipFill>
        <p:spPr>
          <a:xfrm>
            <a:off x="5689270" y="3003250"/>
            <a:ext cx="711200" cy="711200"/>
          </a:xfrm>
          <a:prstGeom prst="rect">
            <a:avLst/>
          </a:prstGeom>
        </p:spPr>
      </p:pic>
      <p:pic>
        <p:nvPicPr>
          <p:cNvPr id="37" name="Picture 36">
            <a:extLst>
              <a:ext uri="{FF2B5EF4-FFF2-40B4-BE49-F238E27FC236}">
                <a16:creationId xmlns:a16="http://schemas.microsoft.com/office/drawing/2014/main" id="{B6E48BB8-8C27-4C44-8494-91A91DCA2D98}"/>
              </a:ext>
            </a:extLst>
          </p:cNvPr>
          <p:cNvPicPr>
            <a:picLocks noChangeAspect="1"/>
          </p:cNvPicPr>
          <p:nvPr/>
        </p:nvPicPr>
        <p:blipFill>
          <a:blip r:embed="rId9"/>
          <a:stretch>
            <a:fillRect/>
          </a:stretch>
        </p:blipFill>
        <p:spPr>
          <a:xfrm>
            <a:off x="7256126" y="1554865"/>
            <a:ext cx="1051563" cy="1051563"/>
          </a:xfrm>
          <a:prstGeom prst="rect">
            <a:avLst/>
          </a:prstGeom>
        </p:spPr>
      </p:pic>
      <p:sp>
        <p:nvSpPr>
          <p:cNvPr id="42" name="TextBox 41">
            <a:extLst>
              <a:ext uri="{FF2B5EF4-FFF2-40B4-BE49-F238E27FC236}">
                <a16:creationId xmlns:a16="http://schemas.microsoft.com/office/drawing/2014/main" id="{8A3883B6-CBB8-BE4D-B1C6-A275F7672F50}"/>
              </a:ext>
            </a:extLst>
          </p:cNvPr>
          <p:cNvSpPr txBox="1"/>
          <p:nvPr/>
        </p:nvSpPr>
        <p:spPr>
          <a:xfrm>
            <a:off x="4247601" y="4304275"/>
            <a:ext cx="3566164" cy="1015663"/>
          </a:xfrm>
          <a:prstGeom prst="rect">
            <a:avLst/>
          </a:prstGeom>
          <a:noFill/>
        </p:spPr>
        <p:txBody>
          <a:bodyPr wrap="square" rtlCol="0">
            <a:spAutoFit/>
          </a:bodyPr>
          <a:lstStyle/>
          <a:p>
            <a:r>
              <a:rPr lang="en-US" altLang="zh-CN" sz="2000" i="1">
                <a:solidFill>
                  <a:srgbClr val="FF0000"/>
                </a:solidFill>
                <a:latin typeface="Avenir Next Condensed Medium" panose="020B0506020202020204" pitchFamily="34" charset="0"/>
              </a:rPr>
              <a:t>Automatic</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Vulnerability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Reproduction</a:t>
            </a:r>
          </a:p>
          <a:p>
            <a:pPr marL="342900" indent="-342900">
              <a:buFont typeface="Wingdings" pitchFamily="2" charset="2"/>
              <a:buChar char="v"/>
            </a:pPr>
            <a:r>
              <a:rPr lang="en-US" altLang="zh-CN" sz="2000" i="1">
                <a:solidFill>
                  <a:srgbClr val="FF0000"/>
                </a:solidFill>
                <a:latin typeface="Avenir Next Condensed Medium" panose="020B0506020202020204" pitchFamily="34" charset="0"/>
              </a:rPr>
              <a:t>Vulnerability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Reports</a:t>
            </a:r>
          </a:p>
          <a:p>
            <a:pPr marL="342900" indent="-342900">
              <a:buFont typeface="Wingdings" pitchFamily="2" charset="2"/>
              <a:buChar char="v"/>
            </a:pPr>
            <a:r>
              <a:rPr lang="en-US" altLang="zh-CN" sz="2000" i="1">
                <a:solidFill>
                  <a:srgbClr val="FF0000"/>
                </a:solidFill>
                <a:latin typeface="Avenir Next Condensed Medium" panose="020B0506020202020204" pitchFamily="34" charset="0"/>
              </a:rPr>
              <a:t>Software</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Crash</a:t>
            </a:r>
          </a:p>
        </p:txBody>
      </p:sp>
      <p:sp>
        <p:nvSpPr>
          <p:cNvPr id="3" name="Left Brace 2">
            <a:extLst>
              <a:ext uri="{FF2B5EF4-FFF2-40B4-BE49-F238E27FC236}">
                <a16:creationId xmlns:a16="http://schemas.microsoft.com/office/drawing/2014/main" id="{2114688D-322C-E84D-B1E1-DE79B78E780D}"/>
              </a:ext>
            </a:extLst>
          </p:cNvPr>
          <p:cNvSpPr/>
          <p:nvPr/>
        </p:nvSpPr>
        <p:spPr>
          <a:xfrm rot="16200000">
            <a:off x="5928430" y="126709"/>
            <a:ext cx="400109" cy="10408148"/>
          </a:xfrm>
          <a:prstGeom prst="leftBrace">
            <a:avLst>
              <a:gd name="adj1" fmla="val 6954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78A9AE25-6CBB-CF45-8E2C-2974A07BA3B8}"/>
              </a:ext>
            </a:extLst>
          </p:cNvPr>
          <p:cNvSpPr/>
          <p:nvPr/>
        </p:nvSpPr>
        <p:spPr>
          <a:xfrm>
            <a:off x="3456122" y="5593721"/>
            <a:ext cx="2515504"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latin typeface="Avenir Next Condensed Medium" panose="020B0506020202020204" pitchFamily="34" charset="0"/>
              </a:rPr>
              <a:t>More</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platforms</a:t>
            </a:r>
            <a:endParaRPr lang="en-US" sz="3200">
              <a:solidFill>
                <a:srgbClr val="FF0000"/>
              </a:solidFill>
              <a:latin typeface="Avenir Next Condensed Medium" panose="020B0506020202020204" pitchFamily="34" charset="0"/>
            </a:endParaRPr>
          </a:p>
        </p:txBody>
      </p:sp>
      <p:sp>
        <p:nvSpPr>
          <p:cNvPr id="44" name="Rounded Rectangle 43">
            <a:extLst>
              <a:ext uri="{FF2B5EF4-FFF2-40B4-BE49-F238E27FC236}">
                <a16:creationId xmlns:a16="http://schemas.microsoft.com/office/drawing/2014/main" id="{91F6009C-CDB3-F440-8C0B-1F11511E786A}"/>
              </a:ext>
            </a:extLst>
          </p:cNvPr>
          <p:cNvSpPr/>
          <p:nvPr/>
        </p:nvSpPr>
        <p:spPr>
          <a:xfrm>
            <a:off x="6253033" y="5593721"/>
            <a:ext cx="3402411"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latin typeface="Avenir Next Condensed Medium" panose="020B0506020202020204" pitchFamily="34" charset="0"/>
              </a:rPr>
              <a:t>More</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emerging</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techs</a:t>
            </a:r>
            <a:endParaRPr lang="en-US" sz="3200">
              <a:solidFill>
                <a:srgbClr val="FF0000"/>
              </a:solidFill>
              <a:latin typeface="Avenir Next Condensed Medium" panose="020B0506020202020204" pitchFamily="34" charset="0"/>
            </a:endParaRPr>
          </a:p>
        </p:txBody>
      </p:sp>
      <p:sp>
        <p:nvSpPr>
          <p:cNvPr id="45" name="TextBox 44">
            <a:extLst>
              <a:ext uri="{FF2B5EF4-FFF2-40B4-BE49-F238E27FC236}">
                <a16:creationId xmlns:a16="http://schemas.microsoft.com/office/drawing/2014/main" id="{2C5E2158-F85C-D944-8391-F78C777B7987}"/>
              </a:ext>
            </a:extLst>
          </p:cNvPr>
          <p:cNvSpPr txBox="1"/>
          <p:nvPr/>
        </p:nvSpPr>
        <p:spPr>
          <a:xfrm>
            <a:off x="7748448" y="4304275"/>
            <a:ext cx="4378235" cy="707886"/>
          </a:xfrm>
          <a:prstGeom prst="rect">
            <a:avLst/>
          </a:prstGeom>
          <a:noFill/>
        </p:spPr>
        <p:txBody>
          <a:bodyPr wrap="square" rtlCol="0">
            <a:spAutoFit/>
          </a:bodyPr>
          <a:lstStyle/>
          <a:p>
            <a:r>
              <a:rPr lang="en-US" altLang="zh-CN" sz="2000" i="1">
                <a:solidFill>
                  <a:srgbClr val="FF0000"/>
                </a:solidFill>
                <a:latin typeface="Avenir Next Condensed Medium" panose="020B0506020202020204" pitchFamily="34" charset="0"/>
              </a:rPr>
              <a:t>Patch</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Quality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Assurance</a:t>
            </a:r>
          </a:p>
          <a:p>
            <a:pPr marL="342900" indent="-342900">
              <a:buFont typeface="Wingdings" pitchFamily="2" charset="2"/>
              <a:buChar char="v"/>
            </a:pPr>
            <a:r>
              <a:rPr lang="en-US" altLang="zh-CN" sz="2000" i="1">
                <a:solidFill>
                  <a:srgbClr val="FF0000"/>
                </a:solidFill>
                <a:latin typeface="Avenir Next Condensed Medium" panose="020B0506020202020204" pitchFamily="34" charset="0"/>
              </a:rPr>
              <a:t>Vulnerabilities</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fixed</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without</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reproduction</a:t>
            </a:r>
          </a:p>
        </p:txBody>
      </p:sp>
      <p:pic>
        <p:nvPicPr>
          <p:cNvPr id="46" name="Picture 45">
            <a:extLst>
              <a:ext uri="{FF2B5EF4-FFF2-40B4-BE49-F238E27FC236}">
                <a16:creationId xmlns:a16="http://schemas.microsoft.com/office/drawing/2014/main" id="{6D3B8943-1443-E541-9EE7-79EEFD0AB326}"/>
              </a:ext>
            </a:extLst>
          </p:cNvPr>
          <p:cNvPicPr>
            <a:picLocks noChangeAspect="1"/>
          </p:cNvPicPr>
          <p:nvPr/>
        </p:nvPicPr>
        <p:blipFill>
          <a:blip r:embed="rId10"/>
          <a:stretch>
            <a:fillRect/>
          </a:stretch>
        </p:blipFill>
        <p:spPr>
          <a:xfrm>
            <a:off x="9898245" y="5545932"/>
            <a:ext cx="1181924" cy="785074"/>
          </a:xfrm>
          <a:prstGeom prst="rect">
            <a:avLst/>
          </a:prstGeom>
        </p:spPr>
      </p:pic>
      <p:pic>
        <p:nvPicPr>
          <p:cNvPr id="4" name="Picture 3">
            <a:extLst>
              <a:ext uri="{FF2B5EF4-FFF2-40B4-BE49-F238E27FC236}">
                <a16:creationId xmlns:a16="http://schemas.microsoft.com/office/drawing/2014/main" id="{02B5513E-37FC-3249-AB7D-5495D07E3D38}"/>
              </a:ext>
            </a:extLst>
          </p:cNvPr>
          <p:cNvPicPr>
            <a:picLocks noChangeAspect="1"/>
          </p:cNvPicPr>
          <p:nvPr/>
        </p:nvPicPr>
        <p:blipFill>
          <a:blip r:embed="rId11"/>
          <a:stretch>
            <a:fillRect/>
          </a:stretch>
        </p:blipFill>
        <p:spPr>
          <a:xfrm>
            <a:off x="2045954" y="5545932"/>
            <a:ext cx="1181924" cy="785074"/>
          </a:xfrm>
          <a:prstGeom prst="rect">
            <a:avLst/>
          </a:prstGeom>
        </p:spPr>
      </p:pic>
      <p:cxnSp>
        <p:nvCxnSpPr>
          <p:cNvPr id="38" name="Straight Connector 37">
            <a:extLst>
              <a:ext uri="{FF2B5EF4-FFF2-40B4-BE49-F238E27FC236}">
                <a16:creationId xmlns:a16="http://schemas.microsoft.com/office/drawing/2014/main" id="{E84B5AE5-D2B9-1F4A-A2B8-B0B9BE422AC9}"/>
              </a:ext>
            </a:extLst>
          </p:cNvPr>
          <p:cNvCxnSpPr>
            <a:cxnSpLocks/>
          </p:cNvCxnSpPr>
          <p:nvPr/>
        </p:nvCxnSpPr>
        <p:spPr>
          <a:xfrm>
            <a:off x="7787635" y="2727702"/>
            <a:ext cx="0" cy="1019382"/>
          </a:xfrm>
          <a:prstGeom prst="line">
            <a:avLst/>
          </a:prstGeom>
          <a:ln w="31750">
            <a:solidFill>
              <a:schemeClr val="accent5">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5AE779-E997-2D46-A21E-9E0C93E7530F}"/>
              </a:ext>
            </a:extLst>
          </p:cNvPr>
          <p:cNvCxnSpPr>
            <a:cxnSpLocks/>
          </p:cNvCxnSpPr>
          <p:nvPr/>
        </p:nvCxnSpPr>
        <p:spPr>
          <a:xfrm>
            <a:off x="4320810" y="2727702"/>
            <a:ext cx="0" cy="1019382"/>
          </a:xfrm>
          <a:prstGeom prst="line">
            <a:avLst/>
          </a:prstGeom>
          <a:ln w="3175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AADE0E5-FFFD-0041-A9F3-6A5A4237CFDA}"/>
              </a:ext>
            </a:extLst>
          </p:cNvPr>
          <p:cNvSpPr txBox="1"/>
          <p:nvPr/>
        </p:nvSpPr>
        <p:spPr>
          <a:xfrm>
            <a:off x="924410" y="4303722"/>
            <a:ext cx="3566164" cy="1015663"/>
          </a:xfrm>
          <a:prstGeom prst="rect">
            <a:avLst/>
          </a:prstGeom>
          <a:noFill/>
        </p:spPr>
        <p:txBody>
          <a:bodyPr wrap="square" rtlCol="0">
            <a:spAutoFit/>
          </a:bodyPr>
          <a:lstStyle/>
          <a:p>
            <a:r>
              <a:rPr lang="en-US" altLang="zh-CN" sz="2000" i="1">
                <a:solidFill>
                  <a:srgbClr val="FF0000"/>
                </a:solidFill>
                <a:latin typeface="Avenir Next Condensed Medium" panose="020B0506020202020204" pitchFamily="34" charset="0"/>
              </a:rPr>
              <a:t>Vulnerability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Reporting</a:t>
            </a:r>
          </a:p>
          <a:p>
            <a:pPr marL="342900" indent="-342900">
              <a:buFont typeface="Wingdings" pitchFamily="2" charset="2"/>
              <a:buChar char="v"/>
            </a:pPr>
            <a:r>
              <a:rPr lang="en-US" altLang="zh-CN" sz="2000" i="1">
                <a:solidFill>
                  <a:srgbClr val="FF0000"/>
                </a:solidFill>
                <a:latin typeface="Avenir Next Condensed Medium" panose="020B0506020202020204" pitchFamily="34" charset="0"/>
              </a:rPr>
              <a:t>Information</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in</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Vulnerability</a:t>
            </a:r>
            <a:r>
              <a:rPr lang="zh-CN" altLang="en-US" sz="2000" i="1">
                <a:solidFill>
                  <a:srgbClr val="FF0000"/>
                </a:solidFill>
                <a:latin typeface="Avenir Next Condensed Medium" panose="020B0506020202020204" pitchFamily="34" charset="0"/>
              </a:rPr>
              <a:t> </a:t>
            </a:r>
            <a:r>
              <a:rPr lang="en-US" altLang="zh-CN" sz="2000" i="1">
                <a:solidFill>
                  <a:srgbClr val="FF0000"/>
                </a:solidFill>
                <a:latin typeface="Avenir Next Condensed Medium" panose="020B0506020202020204" pitchFamily="34" charset="0"/>
              </a:rPr>
              <a:t>Reports</a:t>
            </a:r>
          </a:p>
        </p:txBody>
      </p:sp>
    </p:spTree>
    <p:extLst>
      <p:ext uri="{BB962C8B-B14F-4D97-AF65-F5344CB8AC3E}">
        <p14:creationId xmlns:p14="http://schemas.microsoft.com/office/powerpoint/2010/main" val="2211698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8B337-2900-C248-BA9A-203F633063AB}"/>
              </a:ext>
            </a:extLst>
          </p:cNvPr>
          <p:cNvSpPr>
            <a:spLocks noGrp="1"/>
          </p:cNvSpPr>
          <p:nvPr>
            <p:ph type="title"/>
          </p:nvPr>
        </p:nvSpPr>
        <p:spPr/>
        <p:txBody>
          <a:bodyPr/>
          <a:lstStyle/>
          <a:p>
            <a:r>
              <a:rPr lang="en-US" altLang="zh-CN"/>
              <a:t>Q</a:t>
            </a:r>
            <a:r>
              <a:rPr lang="zh-CN" altLang="en-US"/>
              <a:t> </a:t>
            </a:r>
            <a:r>
              <a:rPr lang="en-US" altLang="zh-CN"/>
              <a:t>&amp;</a:t>
            </a:r>
            <a:r>
              <a:rPr lang="zh-CN" altLang="en-US"/>
              <a:t> </a:t>
            </a:r>
            <a:r>
              <a:rPr lang="en-US" altLang="zh-CN"/>
              <a:t>A</a:t>
            </a:r>
            <a:endParaRPr lang="en-US"/>
          </a:p>
        </p:txBody>
      </p:sp>
      <p:sp>
        <p:nvSpPr>
          <p:cNvPr id="3" name="Content Placeholder 2">
            <a:extLst>
              <a:ext uri="{FF2B5EF4-FFF2-40B4-BE49-F238E27FC236}">
                <a16:creationId xmlns:a16="http://schemas.microsoft.com/office/drawing/2014/main" id="{2C4A16A7-8E92-9C4D-A661-5E53B8379793}"/>
              </a:ext>
            </a:extLst>
          </p:cNvPr>
          <p:cNvSpPr>
            <a:spLocks noGrp="1"/>
          </p:cNvSpPr>
          <p:nvPr>
            <p:ph idx="1"/>
          </p:nvPr>
        </p:nvSpPr>
        <p:spPr/>
        <p:txBody>
          <a:bodyPr/>
          <a:lstStyle/>
          <a:p>
            <a:pPr marL="0" indent="0">
              <a:buNone/>
            </a:pPr>
            <a:endParaRPr lang="en-US">
              <a:cs typeface="Calibri"/>
            </a:endParaRPr>
          </a:p>
          <a:p>
            <a:pPr marL="0" indent="0">
              <a:buNone/>
            </a:pPr>
            <a:r>
              <a:rPr lang="en-US" sz="3200">
                <a:cs typeface="Calibri"/>
              </a:rPr>
              <a:t>Name : Dongliang Mu</a:t>
            </a:r>
          </a:p>
          <a:p>
            <a:pPr marL="0" indent="0">
              <a:buNone/>
            </a:pPr>
            <a:r>
              <a:rPr lang="en-US" sz="3200"/>
              <a:t>Email : </a:t>
            </a:r>
            <a:r>
              <a:rPr lang="en-US" sz="3200">
                <a:hlinkClick r:id="rId3"/>
              </a:rPr>
              <a:t>dzm77@ist.psu.edu</a:t>
            </a:r>
            <a:endParaRPr lang="en-US" sz="3200">
              <a:cs typeface="Calibri"/>
            </a:endParaRPr>
          </a:p>
          <a:p>
            <a:pPr marL="0" indent="0">
              <a:buNone/>
            </a:pPr>
            <a:r>
              <a:rPr lang="en-US" sz="3200">
                <a:cs typeface="Calibri"/>
              </a:rPr>
              <a:t>Homepage : </a:t>
            </a:r>
            <a:r>
              <a:rPr lang="en-US" sz="3200">
                <a:cs typeface="Calibri"/>
                <a:hlinkClick r:id="rId4"/>
              </a:rPr>
              <a:t>http://mudongliang.me/about/</a:t>
            </a:r>
            <a:endParaRPr lang="en-US" sz="3200">
              <a:cs typeface="Calibri"/>
            </a:endParaRPr>
          </a:p>
          <a:p>
            <a:pPr marL="0" indent="0">
              <a:buNone/>
            </a:pPr>
            <a:r>
              <a:rPr lang="en-US" sz="3200">
                <a:cs typeface="Calibri"/>
              </a:rPr>
              <a:t>Git</a:t>
            </a:r>
            <a:r>
              <a:rPr lang="en-US" altLang="zh-CN" sz="3200">
                <a:cs typeface="Calibri"/>
              </a:rPr>
              <a:t>H</a:t>
            </a:r>
            <a:r>
              <a:rPr lang="en-US" sz="3200">
                <a:cs typeface="Calibri"/>
              </a:rPr>
              <a:t>ub Account : </a:t>
            </a:r>
            <a:r>
              <a:rPr lang="en-US" sz="3200">
                <a:cs typeface="Calibri"/>
                <a:hlinkClick r:id="rId5"/>
              </a:rPr>
              <a:t>mudongliang</a:t>
            </a:r>
            <a:endParaRPr lang="en-US" sz="3200"/>
          </a:p>
          <a:p>
            <a:endParaRPr lang="en-US"/>
          </a:p>
        </p:txBody>
      </p:sp>
      <p:sp>
        <p:nvSpPr>
          <p:cNvPr id="4" name="Footer Placeholder 3">
            <a:extLst>
              <a:ext uri="{FF2B5EF4-FFF2-40B4-BE49-F238E27FC236}">
                <a16:creationId xmlns:a16="http://schemas.microsoft.com/office/drawing/2014/main" id="{CCF6B822-F603-314C-9EF1-E75CDFAADED0}"/>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5" name="Slide Number Placeholder 4">
            <a:extLst>
              <a:ext uri="{FF2B5EF4-FFF2-40B4-BE49-F238E27FC236}">
                <a16:creationId xmlns:a16="http://schemas.microsoft.com/office/drawing/2014/main" id="{E71E4D5B-A1A1-BD43-A683-6F04377E498E}"/>
              </a:ext>
            </a:extLst>
          </p:cNvPr>
          <p:cNvSpPr>
            <a:spLocks noGrp="1"/>
          </p:cNvSpPr>
          <p:nvPr>
            <p:ph type="sldNum" sz="quarter" idx="12"/>
          </p:nvPr>
        </p:nvSpPr>
        <p:spPr/>
        <p:txBody>
          <a:bodyPr/>
          <a:lstStyle/>
          <a:p>
            <a:fld id="{F8061FB7-9699-2F4A-B4E4-1A11C5385D5F}" type="slidenum">
              <a:rPr lang="en-US" smtClean="0"/>
              <a:pPr/>
              <a:t>45</a:t>
            </a:fld>
            <a:endParaRPr lang="en-US"/>
          </a:p>
        </p:txBody>
      </p:sp>
    </p:spTree>
    <p:extLst>
      <p:ext uri="{BB962C8B-B14F-4D97-AF65-F5344CB8AC3E}">
        <p14:creationId xmlns:p14="http://schemas.microsoft.com/office/powerpoint/2010/main" val="42927827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C7BE-7553-914D-8979-041677660CB5}"/>
              </a:ext>
            </a:extLst>
          </p:cNvPr>
          <p:cNvSpPr>
            <a:spLocks noGrp="1"/>
          </p:cNvSpPr>
          <p:nvPr>
            <p:ph type="title"/>
          </p:nvPr>
        </p:nvSpPr>
        <p:spPr/>
        <p:txBody>
          <a:bodyPr/>
          <a:lstStyle/>
          <a:p>
            <a:r>
              <a:rPr lang="en"/>
              <a:t>Acknowledgements</a:t>
            </a:r>
            <a:endParaRPr lang="en-US"/>
          </a:p>
        </p:txBody>
      </p:sp>
      <p:sp>
        <p:nvSpPr>
          <p:cNvPr id="5" name="Footer Placeholder 4">
            <a:extLst>
              <a:ext uri="{FF2B5EF4-FFF2-40B4-BE49-F238E27FC236}">
                <a16:creationId xmlns:a16="http://schemas.microsoft.com/office/drawing/2014/main" id="{591613C0-4B87-1C4C-8DF2-3068E98688A5}"/>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4B884D7-B930-5F46-A4D9-722F2AC6E4E4}"/>
              </a:ext>
            </a:extLst>
          </p:cNvPr>
          <p:cNvSpPr>
            <a:spLocks noGrp="1"/>
          </p:cNvSpPr>
          <p:nvPr>
            <p:ph type="sldNum" sz="quarter" idx="12"/>
          </p:nvPr>
        </p:nvSpPr>
        <p:spPr/>
        <p:txBody>
          <a:bodyPr/>
          <a:lstStyle/>
          <a:p>
            <a:fld id="{F8061FB7-9699-2F4A-B4E4-1A11C5385D5F}" type="slidenum">
              <a:rPr lang="en-US" smtClean="0"/>
              <a:pPr/>
              <a:t>46</a:t>
            </a:fld>
            <a:endParaRPr lang="en-US"/>
          </a:p>
        </p:txBody>
      </p:sp>
      <p:grpSp>
        <p:nvGrpSpPr>
          <p:cNvPr id="9" name="Group 8">
            <a:extLst>
              <a:ext uri="{FF2B5EF4-FFF2-40B4-BE49-F238E27FC236}">
                <a16:creationId xmlns:a16="http://schemas.microsoft.com/office/drawing/2014/main" id="{0DD2B156-F271-F142-8CA6-24E20D836A1B}"/>
              </a:ext>
            </a:extLst>
          </p:cNvPr>
          <p:cNvGrpSpPr/>
          <p:nvPr/>
        </p:nvGrpSpPr>
        <p:grpSpPr>
          <a:xfrm>
            <a:off x="2059685" y="1710526"/>
            <a:ext cx="1190357" cy="1564715"/>
            <a:chOff x="838200" y="1690688"/>
            <a:chExt cx="1190357" cy="1564715"/>
          </a:xfrm>
        </p:grpSpPr>
        <p:pic>
          <p:nvPicPr>
            <p:cNvPr id="7" name="Picture 6">
              <a:extLst>
                <a:ext uri="{FF2B5EF4-FFF2-40B4-BE49-F238E27FC236}">
                  <a16:creationId xmlns:a16="http://schemas.microsoft.com/office/drawing/2014/main" id="{F6584875-9C0A-3B45-B223-CB67A7E43668}"/>
                </a:ext>
              </a:extLst>
            </p:cNvPr>
            <p:cNvPicPr>
              <a:picLocks noChangeAspect="1"/>
            </p:cNvPicPr>
            <p:nvPr/>
          </p:nvPicPr>
          <p:blipFill>
            <a:blip r:embed="rId3"/>
            <a:stretch>
              <a:fillRect/>
            </a:stretch>
          </p:blipFill>
          <p:spPr>
            <a:xfrm>
              <a:off x="838200" y="1690688"/>
              <a:ext cx="1190357" cy="1190357"/>
            </a:xfrm>
            <a:prstGeom prst="rect">
              <a:avLst/>
            </a:prstGeom>
          </p:spPr>
        </p:pic>
        <p:sp>
          <p:nvSpPr>
            <p:cNvPr id="8" name="TextBox 7">
              <a:extLst>
                <a:ext uri="{FF2B5EF4-FFF2-40B4-BE49-F238E27FC236}">
                  <a16:creationId xmlns:a16="http://schemas.microsoft.com/office/drawing/2014/main" id="{612DC0C6-3E91-FF4F-AC82-778F872A8976}"/>
                </a:ext>
              </a:extLst>
            </p:cNvPr>
            <p:cNvSpPr txBox="1"/>
            <p:nvPr/>
          </p:nvSpPr>
          <p:spPr>
            <a:xfrm>
              <a:off x="838200" y="2886071"/>
              <a:ext cx="1190357" cy="369332"/>
            </a:xfrm>
            <a:prstGeom prst="rect">
              <a:avLst/>
            </a:prstGeom>
            <a:noFill/>
          </p:spPr>
          <p:txBody>
            <a:bodyPr wrap="square" rtlCol="0">
              <a:spAutoFit/>
            </a:bodyPr>
            <a:lstStyle/>
            <a:p>
              <a:r>
                <a:rPr lang="en-US" altLang="zh-CN">
                  <a:solidFill>
                    <a:schemeClr val="accent5">
                      <a:lumMod val="75000"/>
                    </a:schemeClr>
                  </a:solidFill>
                </a:rPr>
                <a:t>Bing</a:t>
              </a:r>
              <a:r>
                <a:rPr lang="zh-CN" altLang="en-US">
                  <a:solidFill>
                    <a:schemeClr val="accent5">
                      <a:lumMod val="75000"/>
                    </a:schemeClr>
                  </a:solidFill>
                </a:rPr>
                <a:t> </a:t>
              </a:r>
              <a:r>
                <a:rPr lang="en-US" altLang="zh-CN">
                  <a:solidFill>
                    <a:schemeClr val="accent5">
                      <a:lumMod val="75000"/>
                    </a:schemeClr>
                  </a:solidFill>
                </a:rPr>
                <a:t>Mao</a:t>
              </a:r>
              <a:endParaRPr lang="en-US">
                <a:solidFill>
                  <a:schemeClr val="accent5">
                    <a:lumMod val="75000"/>
                  </a:schemeClr>
                </a:solidFill>
              </a:endParaRPr>
            </a:p>
          </p:txBody>
        </p:sp>
      </p:grpSp>
      <p:grpSp>
        <p:nvGrpSpPr>
          <p:cNvPr id="12" name="Group 11">
            <a:extLst>
              <a:ext uri="{FF2B5EF4-FFF2-40B4-BE49-F238E27FC236}">
                <a16:creationId xmlns:a16="http://schemas.microsoft.com/office/drawing/2014/main" id="{A68052AF-7333-584E-B6A1-91066E992417}"/>
              </a:ext>
            </a:extLst>
          </p:cNvPr>
          <p:cNvGrpSpPr/>
          <p:nvPr/>
        </p:nvGrpSpPr>
        <p:grpSpPr>
          <a:xfrm>
            <a:off x="822141" y="1684551"/>
            <a:ext cx="1190358" cy="1564715"/>
            <a:chOff x="2511424" y="1690688"/>
            <a:chExt cx="1190358" cy="1564715"/>
          </a:xfrm>
        </p:grpSpPr>
        <p:pic>
          <p:nvPicPr>
            <p:cNvPr id="10" name="Picture 9">
              <a:extLst>
                <a:ext uri="{FF2B5EF4-FFF2-40B4-BE49-F238E27FC236}">
                  <a16:creationId xmlns:a16="http://schemas.microsoft.com/office/drawing/2014/main" id="{525DE111-D6AD-F14D-A963-D1CD5C90194F}"/>
                </a:ext>
              </a:extLst>
            </p:cNvPr>
            <p:cNvPicPr>
              <a:picLocks noChangeAspect="1"/>
            </p:cNvPicPr>
            <p:nvPr/>
          </p:nvPicPr>
          <p:blipFill>
            <a:blip r:embed="rId4"/>
            <a:stretch>
              <a:fillRect/>
            </a:stretch>
          </p:blipFill>
          <p:spPr>
            <a:xfrm>
              <a:off x="2511425" y="1690688"/>
              <a:ext cx="1190357" cy="1190357"/>
            </a:xfrm>
            <a:prstGeom prst="rect">
              <a:avLst/>
            </a:prstGeom>
          </p:spPr>
        </p:pic>
        <p:sp>
          <p:nvSpPr>
            <p:cNvPr id="11" name="TextBox 10">
              <a:extLst>
                <a:ext uri="{FF2B5EF4-FFF2-40B4-BE49-F238E27FC236}">
                  <a16:creationId xmlns:a16="http://schemas.microsoft.com/office/drawing/2014/main" id="{085FE992-99E4-824E-B46B-A2D8188BEEC8}"/>
                </a:ext>
              </a:extLst>
            </p:cNvPr>
            <p:cNvSpPr txBox="1"/>
            <p:nvPr/>
          </p:nvSpPr>
          <p:spPr>
            <a:xfrm>
              <a:off x="2511424" y="2886071"/>
              <a:ext cx="1190357" cy="369332"/>
            </a:xfrm>
            <a:prstGeom prst="rect">
              <a:avLst/>
            </a:prstGeom>
            <a:noFill/>
          </p:spPr>
          <p:txBody>
            <a:bodyPr wrap="square" rtlCol="0">
              <a:spAutoFit/>
            </a:bodyPr>
            <a:lstStyle/>
            <a:p>
              <a:r>
                <a:rPr lang="en-US" altLang="zh-CN" err="1">
                  <a:solidFill>
                    <a:schemeClr val="accent5">
                      <a:lumMod val="75000"/>
                    </a:schemeClr>
                  </a:solidFill>
                </a:rPr>
                <a:t>Xinyu</a:t>
              </a:r>
              <a:r>
                <a:rPr lang="zh-CN" altLang="en-US">
                  <a:solidFill>
                    <a:schemeClr val="accent5">
                      <a:lumMod val="75000"/>
                    </a:schemeClr>
                  </a:solidFill>
                </a:rPr>
                <a:t> </a:t>
              </a:r>
              <a:r>
                <a:rPr lang="en-US" altLang="zh-CN">
                  <a:solidFill>
                    <a:schemeClr val="accent5">
                      <a:lumMod val="75000"/>
                    </a:schemeClr>
                  </a:solidFill>
                </a:rPr>
                <a:t>Xing</a:t>
              </a:r>
              <a:endParaRPr lang="en-US">
                <a:solidFill>
                  <a:schemeClr val="accent5">
                    <a:lumMod val="75000"/>
                  </a:schemeClr>
                </a:solidFill>
              </a:endParaRPr>
            </a:p>
          </p:txBody>
        </p:sp>
      </p:grpSp>
      <p:grpSp>
        <p:nvGrpSpPr>
          <p:cNvPr id="16" name="Group 15">
            <a:extLst>
              <a:ext uri="{FF2B5EF4-FFF2-40B4-BE49-F238E27FC236}">
                <a16:creationId xmlns:a16="http://schemas.microsoft.com/office/drawing/2014/main" id="{3666A5F2-B3EA-0C46-8467-D5190DD51E11}"/>
              </a:ext>
            </a:extLst>
          </p:cNvPr>
          <p:cNvGrpSpPr/>
          <p:nvPr/>
        </p:nvGrpSpPr>
        <p:grpSpPr>
          <a:xfrm>
            <a:off x="3408582" y="1717911"/>
            <a:ext cx="1012648" cy="1564715"/>
            <a:chOff x="4294186" y="1690688"/>
            <a:chExt cx="1012648" cy="1564715"/>
          </a:xfrm>
        </p:grpSpPr>
        <p:pic>
          <p:nvPicPr>
            <p:cNvPr id="13" name="Picture 12">
              <a:extLst>
                <a:ext uri="{FF2B5EF4-FFF2-40B4-BE49-F238E27FC236}">
                  <a16:creationId xmlns:a16="http://schemas.microsoft.com/office/drawing/2014/main" id="{3FFA7A25-D848-8344-A3A0-8DEF718A341A}"/>
                </a:ext>
              </a:extLst>
            </p:cNvPr>
            <p:cNvPicPr>
              <a:picLocks noChangeAspect="1"/>
            </p:cNvPicPr>
            <p:nvPr/>
          </p:nvPicPr>
          <p:blipFill>
            <a:blip r:embed="rId5"/>
            <a:stretch>
              <a:fillRect/>
            </a:stretch>
          </p:blipFill>
          <p:spPr>
            <a:xfrm>
              <a:off x="4403725" y="1690688"/>
              <a:ext cx="793571" cy="1190357"/>
            </a:xfrm>
            <a:prstGeom prst="rect">
              <a:avLst/>
            </a:prstGeom>
          </p:spPr>
        </p:pic>
        <p:sp>
          <p:nvSpPr>
            <p:cNvPr id="14" name="TextBox 13">
              <a:extLst>
                <a:ext uri="{FF2B5EF4-FFF2-40B4-BE49-F238E27FC236}">
                  <a16:creationId xmlns:a16="http://schemas.microsoft.com/office/drawing/2014/main" id="{4C7CC661-EDF4-BD46-8BEA-2B4735EA1117}"/>
                </a:ext>
              </a:extLst>
            </p:cNvPr>
            <p:cNvSpPr txBox="1"/>
            <p:nvPr/>
          </p:nvSpPr>
          <p:spPr>
            <a:xfrm>
              <a:off x="4294186" y="2886071"/>
              <a:ext cx="1012648" cy="369332"/>
            </a:xfrm>
            <a:prstGeom prst="rect">
              <a:avLst/>
            </a:prstGeom>
            <a:noFill/>
          </p:spPr>
          <p:txBody>
            <a:bodyPr wrap="square" rtlCol="0">
              <a:spAutoFit/>
            </a:bodyPr>
            <a:lstStyle/>
            <a:p>
              <a:r>
                <a:rPr lang="en-US" altLang="zh-CN">
                  <a:solidFill>
                    <a:schemeClr val="accent5">
                      <a:lumMod val="75000"/>
                    </a:schemeClr>
                  </a:solidFill>
                </a:rPr>
                <a:t>Peng</a:t>
              </a:r>
              <a:r>
                <a:rPr lang="zh-CN" altLang="en-US">
                  <a:solidFill>
                    <a:schemeClr val="accent5">
                      <a:lumMod val="75000"/>
                    </a:schemeClr>
                  </a:solidFill>
                </a:rPr>
                <a:t> </a:t>
              </a:r>
              <a:r>
                <a:rPr lang="en-US" altLang="zh-CN">
                  <a:solidFill>
                    <a:schemeClr val="accent5">
                      <a:lumMod val="75000"/>
                    </a:schemeClr>
                  </a:solidFill>
                </a:rPr>
                <a:t>Liu</a:t>
              </a:r>
              <a:endParaRPr lang="en-US">
                <a:solidFill>
                  <a:schemeClr val="accent5">
                    <a:lumMod val="75000"/>
                  </a:schemeClr>
                </a:solidFill>
              </a:endParaRPr>
            </a:p>
          </p:txBody>
        </p:sp>
      </p:grpSp>
      <p:grpSp>
        <p:nvGrpSpPr>
          <p:cNvPr id="18" name="Group 17">
            <a:extLst>
              <a:ext uri="{FF2B5EF4-FFF2-40B4-BE49-F238E27FC236}">
                <a16:creationId xmlns:a16="http://schemas.microsoft.com/office/drawing/2014/main" id="{07BE1425-12E5-4342-8027-7CC50FC39BA3}"/>
              </a:ext>
            </a:extLst>
          </p:cNvPr>
          <p:cNvGrpSpPr/>
          <p:nvPr/>
        </p:nvGrpSpPr>
        <p:grpSpPr>
          <a:xfrm>
            <a:off x="4522148" y="1702121"/>
            <a:ext cx="1296900" cy="1564715"/>
            <a:chOff x="5454258" y="1690688"/>
            <a:chExt cx="1296900" cy="1564715"/>
          </a:xfrm>
        </p:grpSpPr>
        <p:pic>
          <p:nvPicPr>
            <p:cNvPr id="15" name="Picture 14">
              <a:extLst>
                <a:ext uri="{FF2B5EF4-FFF2-40B4-BE49-F238E27FC236}">
                  <a16:creationId xmlns:a16="http://schemas.microsoft.com/office/drawing/2014/main" id="{7314E782-9859-DD4C-B51E-96C4294B0A2A}"/>
                </a:ext>
              </a:extLst>
            </p:cNvPr>
            <p:cNvPicPr>
              <a:picLocks noChangeAspect="1"/>
            </p:cNvPicPr>
            <p:nvPr/>
          </p:nvPicPr>
          <p:blipFill>
            <a:blip r:embed="rId6"/>
            <a:stretch>
              <a:fillRect/>
            </a:stretch>
          </p:blipFill>
          <p:spPr>
            <a:xfrm>
              <a:off x="5507530" y="1690688"/>
              <a:ext cx="1190357" cy="1190357"/>
            </a:xfrm>
            <a:prstGeom prst="rect">
              <a:avLst/>
            </a:prstGeom>
          </p:spPr>
        </p:pic>
        <p:sp>
          <p:nvSpPr>
            <p:cNvPr id="17" name="TextBox 16">
              <a:extLst>
                <a:ext uri="{FF2B5EF4-FFF2-40B4-BE49-F238E27FC236}">
                  <a16:creationId xmlns:a16="http://schemas.microsoft.com/office/drawing/2014/main" id="{FE021D0C-75A6-2A4B-821B-81364F5D7C8D}"/>
                </a:ext>
              </a:extLst>
            </p:cNvPr>
            <p:cNvSpPr txBox="1"/>
            <p:nvPr/>
          </p:nvSpPr>
          <p:spPr>
            <a:xfrm>
              <a:off x="5454258" y="2886071"/>
              <a:ext cx="1296900" cy="369332"/>
            </a:xfrm>
            <a:prstGeom prst="rect">
              <a:avLst/>
            </a:prstGeom>
            <a:noFill/>
          </p:spPr>
          <p:txBody>
            <a:bodyPr wrap="square" rtlCol="0">
              <a:spAutoFit/>
            </a:bodyPr>
            <a:lstStyle/>
            <a:p>
              <a:r>
                <a:rPr lang="en-US" altLang="zh-CN">
                  <a:solidFill>
                    <a:schemeClr val="accent5">
                      <a:lumMod val="75000"/>
                    </a:schemeClr>
                  </a:solidFill>
                </a:rPr>
                <a:t>Gang</a:t>
              </a:r>
              <a:r>
                <a:rPr lang="zh-CN" altLang="en-US">
                  <a:solidFill>
                    <a:schemeClr val="accent5">
                      <a:lumMod val="75000"/>
                    </a:schemeClr>
                  </a:solidFill>
                </a:rPr>
                <a:t> </a:t>
              </a:r>
              <a:r>
                <a:rPr lang="en-US" altLang="zh-CN">
                  <a:solidFill>
                    <a:schemeClr val="accent5">
                      <a:lumMod val="75000"/>
                    </a:schemeClr>
                  </a:solidFill>
                </a:rPr>
                <a:t>Wang</a:t>
              </a:r>
              <a:endParaRPr lang="en-US">
                <a:solidFill>
                  <a:schemeClr val="accent5">
                    <a:lumMod val="75000"/>
                  </a:schemeClr>
                </a:solidFill>
              </a:endParaRPr>
            </a:p>
          </p:txBody>
        </p:sp>
      </p:grpSp>
      <p:grpSp>
        <p:nvGrpSpPr>
          <p:cNvPr id="24" name="Group 23">
            <a:extLst>
              <a:ext uri="{FF2B5EF4-FFF2-40B4-BE49-F238E27FC236}">
                <a16:creationId xmlns:a16="http://schemas.microsoft.com/office/drawing/2014/main" id="{2D4A10CB-754C-1445-AAAB-D9EECB711FF7}"/>
              </a:ext>
            </a:extLst>
          </p:cNvPr>
          <p:cNvGrpSpPr/>
          <p:nvPr/>
        </p:nvGrpSpPr>
        <p:grpSpPr>
          <a:xfrm>
            <a:off x="5884844" y="3245989"/>
            <a:ext cx="1296900" cy="1564651"/>
            <a:chOff x="6114449" y="4213230"/>
            <a:chExt cx="1296900" cy="1564651"/>
          </a:xfrm>
        </p:grpSpPr>
        <p:pic>
          <p:nvPicPr>
            <p:cNvPr id="19" name="Picture 18">
              <a:extLst>
                <a:ext uri="{FF2B5EF4-FFF2-40B4-BE49-F238E27FC236}">
                  <a16:creationId xmlns:a16="http://schemas.microsoft.com/office/drawing/2014/main" id="{D24510EF-7E43-3845-8855-44523D3473AE}"/>
                </a:ext>
              </a:extLst>
            </p:cNvPr>
            <p:cNvPicPr>
              <a:picLocks noChangeAspect="1"/>
            </p:cNvPicPr>
            <p:nvPr/>
          </p:nvPicPr>
          <p:blipFill>
            <a:blip r:embed="rId7"/>
            <a:stretch>
              <a:fillRect/>
            </a:stretch>
          </p:blipFill>
          <p:spPr>
            <a:xfrm>
              <a:off x="6150684" y="4213230"/>
              <a:ext cx="1190357" cy="1190357"/>
            </a:xfrm>
            <a:prstGeom prst="rect">
              <a:avLst/>
            </a:prstGeom>
          </p:spPr>
        </p:pic>
        <p:sp>
          <p:nvSpPr>
            <p:cNvPr id="20" name="TextBox 19">
              <a:extLst>
                <a:ext uri="{FF2B5EF4-FFF2-40B4-BE49-F238E27FC236}">
                  <a16:creationId xmlns:a16="http://schemas.microsoft.com/office/drawing/2014/main" id="{94946416-6CEC-A047-AE62-884EF005F2AB}"/>
                </a:ext>
              </a:extLst>
            </p:cNvPr>
            <p:cNvSpPr txBox="1"/>
            <p:nvPr/>
          </p:nvSpPr>
          <p:spPr>
            <a:xfrm>
              <a:off x="6114449" y="5408549"/>
              <a:ext cx="1296900" cy="369332"/>
            </a:xfrm>
            <a:prstGeom prst="rect">
              <a:avLst/>
            </a:prstGeom>
            <a:noFill/>
          </p:spPr>
          <p:txBody>
            <a:bodyPr wrap="square" rtlCol="0">
              <a:spAutoFit/>
            </a:bodyPr>
            <a:lstStyle/>
            <a:p>
              <a:r>
                <a:rPr lang="en-US" altLang="zh-CN">
                  <a:solidFill>
                    <a:schemeClr val="accent5">
                      <a:lumMod val="75000"/>
                    </a:schemeClr>
                  </a:solidFill>
                </a:rPr>
                <a:t>Ping</a:t>
              </a:r>
              <a:r>
                <a:rPr lang="zh-CN" altLang="en-US">
                  <a:solidFill>
                    <a:schemeClr val="accent5">
                      <a:lumMod val="75000"/>
                    </a:schemeClr>
                  </a:solidFill>
                </a:rPr>
                <a:t> </a:t>
              </a:r>
              <a:r>
                <a:rPr lang="en-US" altLang="zh-CN">
                  <a:solidFill>
                    <a:schemeClr val="accent5">
                      <a:lumMod val="75000"/>
                    </a:schemeClr>
                  </a:solidFill>
                </a:rPr>
                <a:t>Chen</a:t>
              </a:r>
              <a:endParaRPr lang="en-US">
                <a:solidFill>
                  <a:schemeClr val="accent5">
                    <a:lumMod val="75000"/>
                  </a:schemeClr>
                </a:solidFill>
              </a:endParaRPr>
            </a:p>
          </p:txBody>
        </p:sp>
      </p:grpSp>
      <p:grpSp>
        <p:nvGrpSpPr>
          <p:cNvPr id="3" name="Group 2">
            <a:extLst>
              <a:ext uri="{FF2B5EF4-FFF2-40B4-BE49-F238E27FC236}">
                <a16:creationId xmlns:a16="http://schemas.microsoft.com/office/drawing/2014/main" id="{B72047E5-2285-3B4D-BA8B-D43D40EF1B38}"/>
              </a:ext>
            </a:extLst>
          </p:cNvPr>
          <p:cNvGrpSpPr/>
          <p:nvPr/>
        </p:nvGrpSpPr>
        <p:grpSpPr>
          <a:xfrm>
            <a:off x="1858593" y="3217615"/>
            <a:ext cx="1585702" cy="1575876"/>
            <a:chOff x="5327533" y="1710355"/>
            <a:chExt cx="1585702" cy="1575876"/>
          </a:xfrm>
        </p:grpSpPr>
        <p:pic>
          <p:nvPicPr>
            <p:cNvPr id="23" name="Picture 22">
              <a:extLst>
                <a:ext uri="{FF2B5EF4-FFF2-40B4-BE49-F238E27FC236}">
                  <a16:creationId xmlns:a16="http://schemas.microsoft.com/office/drawing/2014/main" id="{B9BDAFE5-D2EE-B94D-9221-EA141D0CF5F9}"/>
                </a:ext>
              </a:extLst>
            </p:cNvPr>
            <p:cNvPicPr>
              <a:picLocks noChangeAspect="1"/>
            </p:cNvPicPr>
            <p:nvPr/>
          </p:nvPicPr>
          <p:blipFill>
            <a:blip r:embed="rId8"/>
            <a:stretch>
              <a:fillRect/>
            </a:stretch>
          </p:blipFill>
          <p:spPr>
            <a:xfrm>
              <a:off x="5566516" y="1710355"/>
              <a:ext cx="1065013" cy="1239357"/>
            </a:xfrm>
            <a:prstGeom prst="rect">
              <a:avLst/>
            </a:prstGeom>
          </p:spPr>
        </p:pic>
        <p:sp>
          <p:nvSpPr>
            <p:cNvPr id="31" name="TextBox 30">
              <a:extLst>
                <a:ext uri="{FF2B5EF4-FFF2-40B4-BE49-F238E27FC236}">
                  <a16:creationId xmlns:a16="http://schemas.microsoft.com/office/drawing/2014/main" id="{0439FC09-7A3A-5244-A42F-923F43DF556D}"/>
                </a:ext>
              </a:extLst>
            </p:cNvPr>
            <p:cNvSpPr txBox="1"/>
            <p:nvPr/>
          </p:nvSpPr>
          <p:spPr>
            <a:xfrm>
              <a:off x="5327533" y="2916899"/>
              <a:ext cx="1585702" cy="369332"/>
            </a:xfrm>
            <a:prstGeom prst="rect">
              <a:avLst/>
            </a:prstGeom>
            <a:noFill/>
          </p:spPr>
          <p:txBody>
            <a:bodyPr wrap="square" rtlCol="0">
              <a:spAutoFit/>
            </a:bodyPr>
            <a:lstStyle/>
            <a:p>
              <a:r>
                <a:rPr lang="en-US">
                  <a:solidFill>
                    <a:schemeClr val="accent5">
                      <a:lumMod val="75000"/>
                    </a:schemeClr>
                  </a:solidFill>
                </a:rPr>
                <a:t>Chen</a:t>
              </a:r>
              <a:r>
                <a:rPr lang="en-US" altLang="zh-CN">
                  <a:solidFill>
                    <a:schemeClr val="accent5">
                      <a:lumMod val="75000"/>
                    </a:schemeClr>
                  </a:solidFill>
                </a:rPr>
                <a:t>g</a:t>
              </a:r>
              <a:r>
                <a:rPr lang="en-US">
                  <a:solidFill>
                    <a:schemeClr val="accent5">
                      <a:lumMod val="75000"/>
                    </a:schemeClr>
                  </a:solidFill>
                </a:rPr>
                <a:t>yu</a:t>
              </a:r>
              <a:r>
                <a:rPr lang="zh-CN" altLang="en-US">
                  <a:solidFill>
                    <a:schemeClr val="accent5">
                      <a:lumMod val="75000"/>
                    </a:schemeClr>
                  </a:solidFill>
                </a:rPr>
                <a:t> </a:t>
              </a:r>
              <a:r>
                <a:rPr lang="en-US" altLang="zh-CN">
                  <a:solidFill>
                    <a:schemeClr val="accent5">
                      <a:lumMod val="75000"/>
                    </a:schemeClr>
                  </a:solidFill>
                </a:rPr>
                <a:t>Song</a:t>
              </a:r>
              <a:endParaRPr lang="en-US">
                <a:solidFill>
                  <a:schemeClr val="accent5">
                    <a:lumMod val="75000"/>
                  </a:schemeClr>
                </a:solidFill>
              </a:endParaRPr>
            </a:p>
          </p:txBody>
        </p:sp>
      </p:grpSp>
      <p:grpSp>
        <p:nvGrpSpPr>
          <p:cNvPr id="27" name="Group 26">
            <a:extLst>
              <a:ext uri="{FF2B5EF4-FFF2-40B4-BE49-F238E27FC236}">
                <a16:creationId xmlns:a16="http://schemas.microsoft.com/office/drawing/2014/main" id="{2A25B402-E4EB-584B-966D-6152F5BA0612}"/>
              </a:ext>
            </a:extLst>
          </p:cNvPr>
          <p:cNvGrpSpPr/>
          <p:nvPr/>
        </p:nvGrpSpPr>
        <p:grpSpPr>
          <a:xfrm>
            <a:off x="3542922" y="3246574"/>
            <a:ext cx="945758" cy="1564066"/>
            <a:chOff x="4348017" y="3293181"/>
            <a:chExt cx="945758" cy="1564066"/>
          </a:xfrm>
        </p:grpSpPr>
        <p:pic>
          <p:nvPicPr>
            <p:cNvPr id="25" name="Picture 24">
              <a:extLst>
                <a:ext uri="{FF2B5EF4-FFF2-40B4-BE49-F238E27FC236}">
                  <a16:creationId xmlns:a16="http://schemas.microsoft.com/office/drawing/2014/main" id="{194CA3EC-120E-AA4C-A052-365229A3BF33}"/>
                </a:ext>
              </a:extLst>
            </p:cNvPr>
            <p:cNvPicPr>
              <a:picLocks noChangeAspect="1"/>
            </p:cNvPicPr>
            <p:nvPr/>
          </p:nvPicPr>
          <p:blipFill>
            <a:blip r:embed="rId9"/>
            <a:stretch>
              <a:fillRect/>
            </a:stretch>
          </p:blipFill>
          <p:spPr>
            <a:xfrm>
              <a:off x="4348017" y="3293181"/>
              <a:ext cx="885390" cy="1190357"/>
            </a:xfrm>
            <a:prstGeom prst="rect">
              <a:avLst/>
            </a:prstGeom>
          </p:spPr>
        </p:pic>
        <p:sp>
          <p:nvSpPr>
            <p:cNvPr id="32" name="TextBox 31">
              <a:extLst>
                <a:ext uri="{FF2B5EF4-FFF2-40B4-BE49-F238E27FC236}">
                  <a16:creationId xmlns:a16="http://schemas.microsoft.com/office/drawing/2014/main" id="{471B2D1A-8BAD-F24B-AFA5-C3BF1C96B843}"/>
                </a:ext>
              </a:extLst>
            </p:cNvPr>
            <p:cNvSpPr txBox="1"/>
            <p:nvPr/>
          </p:nvSpPr>
          <p:spPr>
            <a:xfrm>
              <a:off x="4408385" y="4487915"/>
              <a:ext cx="885390" cy="369332"/>
            </a:xfrm>
            <a:prstGeom prst="rect">
              <a:avLst/>
            </a:prstGeom>
            <a:noFill/>
          </p:spPr>
          <p:txBody>
            <a:bodyPr wrap="square" rtlCol="0">
              <a:spAutoFit/>
            </a:bodyPr>
            <a:lstStyle/>
            <a:p>
              <a:r>
                <a:rPr lang="en-US" altLang="zh-CN">
                  <a:solidFill>
                    <a:schemeClr val="accent5">
                      <a:lumMod val="75000"/>
                    </a:schemeClr>
                  </a:solidFill>
                </a:rPr>
                <a:t>Jun</a:t>
              </a:r>
              <a:r>
                <a:rPr lang="zh-CN" altLang="en-US">
                  <a:solidFill>
                    <a:schemeClr val="accent5">
                      <a:lumMod val="75000"/>
                    </a:schemeClr>
                  </a:solidFill>
                </a:rPr>
                <a:t> </a:t>
              </a:r>
              <a:r>
                <a:rPr lang="en-US" altLang="zh-CN">
                  <a:solidFill>
                    <a:schemeClr val="accent5">
                      <a:lumMod val="75000"/>
                    </a:schemeClr>
                  </a:solidFill>
                </a:rPr>
                <a:t>Xu</a:t>
              </a:r>
              <a:endParaRPr lang="en-US">
                <a:solidFill>
                  <a:schemeClr val="accent5">
                    <a:lumMod val="75000"/>
                  </a:schemeClr>
                </a:solidFill>
              </a:endParaRPr>
            </a:p>
          </p:txBody>
        </p:sp>
      </p:grpSp>
      <p:grpSp>
        <p:nvGrpSpPr>
          <p:cNvPr id="34" name="Group 33">
            <a:extLst>
              <a:ext uri="{FF2B5EF4-FFF2-40B4-BE49-F238E27FC236}">
                <a16:creationId xmlns:a16="http://schemas.microsoft.com/office/drawing/2014/main" id="{E4347828-705E-6F4B-A7B8-AA5A7ADEE298}"/>
              </a:ext>
            </a:extLst>
          </p:cNvPr>
          <p:cNvGrpSpPr/>
          <p:nvPr/>
        </p:nvGrpSpPr>
        <p:grpSpPr>
          <a:xfrm>
            <a:off x="838199" y="3220678"/>
            <a:ext cx="977507" cy="1591681"/>
            <a:chOff x="838199" y="3255403"/>
            <a:chExt cx="977507" cy="1591681"/>
          </a:xfrm>
        </p:grpSpPr>
        <p:pic>
          <p:nvPicPr>
            <p:cNvPr id="21" name="Picture 20">
              <a:extLst>
                <a:ext uri="{FF2B5EF4-FFF2-40B4-BE49-F238E27FC236}">
                  <a16:creationId xmlns:a16="http://schemas.microsoft.com/office/drawing/2014/main" id="{DFD8D5ED-FDAC-6248-B129-8D55AF8E8CDC}"/>
                </a:ext>
              </a:extLst>
            </p:cNvPr>
            <p:cNvPicPr>
              <a:picLocks noChangeAspect="1"/>
            </p:cNvPicPr>
            <p:nvPr/>
          </p:nvPicPr>
          <p:blipFill>
            <a:blip r:embed="rId10"/>
            <a:stretch>
              <a:fillRect/>
            </a:stretch>
          </p:blipFill>
          <p:spPr>
            <a:xfrm>
              <a:off x="838200" y="3255403"/>
              <a:ext cx="977506" cy="1219928"/>
            </a:xfrm>
            <a:prstGeom prst="rect">
              <a:avLst/>
            </a:prstGeom>
          </p:spPr>
        </p:pic>
        <p:sp>
          <p:nvSpPr>
            <p:cNvPr id="33" name="TextBox 32">
              <a:extLst>
                <a:ext uri="{FF2B5EF4-FFF2-40B4-BE49-F238E27FC236}">
                  <a16:creationId xmlns:a16="http://schemas.microsoft.com/office/drawing/2014/main" id="{08A6BD2C-18C2-D74C-A9A3-D421E6F27677}"/>
                </a:ext>
              </a:extLst>
            </p:cNvPr>
            <p:cNvSpPr txBox="1"/>
            <p:nvPr/>
          </p:nvSpPr>
          <p:spPr>
            <a:xfrm>
              <a:off x="838199" y="4477752"/>
              <a:ext cx="977506" cy="369332"/>
            </a:xfrm>
            <a:prstGeom prst="rect">
              <a:avLst/>
            </a:prstGeom>
            <a:noFill/>
          </p:spPr>
          <p:txBody>
            <a:bodyPr wrap="square" rtlCol="0">
              <a:spAutoFit/>
            </a:bodyPr>
            <a:lstStyle/>
            <a:p>
              <a:r>
                <a:rPr lang="en-US" altLang="zh-CN">
                  <a:solidFill>
                    <a:schemeClr val="accent5">
                      <a:lumMod val="75000"/>
                    </a:schemeClr>
                  </a:solidFill>
                </a:rPr>
                <a:t>Lu</a:t>
              </a:r>
              <a:r>
                <a:rPr lang="zh-CN" altLang="en-US">
                  <a:solidFill>
                    <a:schemeClr val="accent5">
                      <a:lumMod val="75000"/>
                    </a:schemeClr>
                  </a:solidFill>
                </a:rPr>
                <a:t> </a:t>
              </a:r>
              <a:r>
                <a:rPr lang="en-US" altLang="zh-CN">
                  <a:solidFill>
                    <a:schemeClr val="accent5">
                      <a:lumMod val="75000"/>
                    </a:schemeClr>
                  </a:solidFill>
                </a:rPr>
                <a:t>Long</a:t>
              </a:r>
              <a:endParaRPr lang="en-US">
                <a:solidFill>
                  <a:schemeClr val="accent5">
                    <a:lumMod val="75000"/>
                  </a:schemeClr>
                </a:solidFill>
              </a:endParaRPr>
            </a:p>
          </p:txBody>
        </p:sp>
      </p:grpSp>
      <p:grpSp>
        <p:nvGrpSpPr>
          <p:cNvPr id="53" name="Group 52">
            <a:extLst>
              <a:ext uri="{FF2B5EF4-FFF2-40B4-BE49-F238E27FC236}">
                <a16:creationId xmlns:a16="http://schemas.microsoft.com/office/drawing/2014/main" id="{B3F5BC5F-61B7-FB47-8CC8-85F6EAFF560C}"/>
              </a:ext>
            </a:extLst>
          </p:cNvPr>
          <p:cNvGrpSpPr/>
          <p:nvPr/>
        </p:nvGrpSpPr>
        <p:grpSpPr>
          <a:xfrm>
            <a:off x="5837193" y="1700143"/>
            <a:ext cx="1296900" cy="1567321"/>
            <a:chOff x="5431212" y="1689904"/>
            <a:chExt cx="1296900" cy="1567321"/>
          </a:xfrm>
        </p:grpSpPr>
        <p:pic>
          <p:nvPicPr>
            <p:cNvPr id="22" name="Picture 21">
              <a:extLst>
                <a:ext uri="{FF2B5EF4-FFF2-40B4-BE49-F238E27FC236}">
                  <a16:creationId xmlns:a16="http://schemas.microsoft.com/office/drawing/2014/main" id="{C929AD96-6354-CF4B-B39B-541554082776}"/>
                </a:ext>
              </a:extLst>
            </p:cNvPr>
            <p:cNvPicPr>
              <a:picLocks noChangeAspect="1"/>
            </p:cNvPicPr>
            <p:nvPr/>
          </p:nvPicPr>
          <p:blipFill>
            <a:blip r:embed="rId11"/>
            <a:stretch>
              <a:fillRect/>
            </a:stretch>
          </p:blipFill>
          <p:spPr>
            <a:xfrm>
              <a:off x="5679941" y="1689904"/>
              <a:ext cx="789810" cy="1196682"/>
            </a:xfrm>
            <a:prstGeom prst="rect">
              <a:avLst/>
            </a:prstGeom>
          </p:spPr>
        </p:pic>
        <p:sp>
          <p:nvSpPr>
            <p:cNvPr id="35" name="TextBox 34">
              <a:extLst>
                <a:ext uri="{FF2B5EF4-FFF2-40B4-BE49-F238E27FC236}">
                  <a16:creationId xmlns:a16="http://schemas.microsoft.com/office/drawing/2014/main" id="{7631E3F3-75F0-9740-8044-99481D88BD39}"/>
                </a:ext>
              </a:extLst>
            </p:cNvPr>
            <p:cNvSpPr txBox="1"/>
            <p:nvPr/>
          </p:nvSpPr>
          <p:spPr>
            <a:xfrm>
              <a:off x="5431212" y="2887893"/>
              <a:ext cx="1296900" cy="369332"/>
            </a:xfrm>
            <a:prstGeom prst="rect">
              <a:avLst/>
            </a:prstGeom>
            <a:noFill/>
          </p:spPr>
          <p:txBody>
            <a:bodyPr wrap="square" rtlCol="0">
              <a:spAutoFit/>
            </a:bodyPr>
            <a:lstStyle/>
            <a:p>
              <a:r>
                <a:rPr lang="en-US">
                  <a:solidFill>
                    <a:schemeClr val="accent5">
                      <a:lumMod val="75000"/>
                    </a:schemeClr>
                  </a:solidFill>
                </a:rPr>
                <a:t>Dawn Song</a:t>
              </a:r>
            </a:p>
          </p:txBody>
        </p:sp>
      </p:grpSp>
      <p:pic>
        <p:nvPicPr>
          <p:cNvPr id="29" name="Picture 28">
            <a:extLst>
              <a:ext uri="{FF2B5EF4-FFF2-40B4-BE49-F238E27FC236}">
                <a16:creationId xmlns:a16="http://schemas.microsoft.com/office/drawing/2014/main" id="{036FFBEF-04ED-0847-9345-746C76656785}"/>
              </a:ext>
            </a:extLst>
          </p:cNvPr>
          <p:cNvPicPr>
            <a:picLocks noChangeAspect="1"/>
          </p:cNvPicPr>
          <p:nvPr/>
        </p:nvPicPr>
        <p:blipFill>
          <a:blip r:embed="rId12"/>
          <a:stretch>
            <a:fillRect/>
          </a:stretch>
        </p:blipFill>
        <p:spPr>
          <a:xfrm>
            <a:off x="7266486" y="1581935"/>
            <a:ext cx="2209800" cy="914400"/>
          </a:xfrm>
          <a:prstGeom prst="rect">
            <a:avLst/>
          </a:prstGeom>
        </p:spPr>
      </p:pic>
      <p:pic>
        <p:nvPicPr>
          <p:cNvPr id="36" name="Picture 35">
            <a:extLst>
              <a:ext uri="{FF2B5EF4-FFF2-40B4-BE49-F238E27FC236}">
                <a16:creationId xmlns:a16="http://schemas.microsoft.com/office/drawing/2014/main" id="{D03C1E22-DBBB-C042-B5F3-453BF73146FC}"/>
              </a:ext>
            </a:extLst>
          </p:cNvPr>
          <p:cNvPicPr>
            <a:picLocks noChangeAspect="1"/>
          </p:cNvPicPr>
          <p:nvPr/>
        </p:nvPicPr>
        <p:blipFill>
          <a:blip r:embed="rId13"/>
          <a:stretch>
            <a:fillRect/>
          </a:stretch>
        </p:blipFill>
        <p:spPr>
          <a:xfrm>
            <a:off x="7577636" y="4683757"/>
            <a:ext cx="1587500" cy="1270000"/>
          </a:xfrm>
          <a:prstGeom prst="rect">
            <a:avLst/>
          </a:prstGeom>
        </p:spPr>
      </p:pic>
      <p:grpSp>
        <p:nvGrpSpPr>
          <p:cNvPr id="47" name="Group 46">
            <a:extLst>
              <a:ext uri="{FF2B5EF4-FFF2-40B4-BE49-F238E27FC236}">
                <a16:creationId xmlns:a16="http://schemas.microsoft.com/office/drawing/2014/main" id="{8BAA0BC0-3F72-9F4B-91F1-6DCD502F4EB9}"/>
              </a:ext>
            </a:extLst>
          </p:cNvPr>
          <p:cNvGrpSpPr/>
          <p:nvPr/>
        </p:nvGrpSpPr>
        <p:grpSpPr>
          <a:xfrm>
            <a:off x="2417598" y="4809553"/>
            <a:ext cx="1448520" cy="1614581"/>
            <a:chOff x="822890" y="4813856"/>
            <a:chExt cx="1448520" cy="1614581"/>
          </a:xfrm>
        </p:grpSpPr>
        <p:pic>
          <p:nvPicPr>
            <p:cNvPr id="28" name="Picture 27" descr="A person looking at the camera&#10;&#10;Description automatically generated">
              <a:extLst>
                <a:ext uri="{FF2B5EF4-FFF2-40B4-BE49-F238E27FC236}">
                  <a16:creationId xmlns:a16="http://schemas.microsoft.com/office/drawing/2014/main" id="{C18C490A-C38F-0146-A77A-7B30C9E1CA0C}"/>
                </a:ext>
              </a:extLst>
            </p:cNvPr>
            <p:cNvPicPr>
              <a:picLocks noChangeAspect="1"/>
            </p:cNvPicPr>
            <p:nvPr/>
          </p:nvPicPr>
          <p:blipFill>
            <a:blip r:embed="rId14"/>
            <a:stretch>
              <a:fillRect/>
            </a:stretch>
          </p:blipFill>
          <p:spPr>
            <a:xfrm>
              <a:off x="838199" y="4813856"/>
              <a:ext cx="1433211" cy="1245249"/>
            </a:xfrm>
            <a:prstGeom prst="rect">
              <a:avLst/>
            </a:prstGeom>
          </p:spPr>
        </p:pic>
        <p:sp>
          <p:nvSpPr>
            <p:cNvPr id="37" name="TextBox 36">
              <a:extLst>
                <a:ext uri="{FF2B5EF4-FFF2-40B4-BE49-F238E27FC236}">
                  <a16:creationId xmlns:a16="http://schemas.microsoft.com/office/drawing/2014/main" id="{A23DA5E6-5A25-1B49-ACC2-8ADEE831FCE3}"/>
                </a:ext>
              </a:extLst>
            </p:cNvPr>
            <p:cNvSpPr txBox="1"/>
            <p:nvPr/>
          </p:nvSpPr>
          <p:spPr>
            <a:xfrm>
              <a:off x="822890" y="6059105"/>
              <a:ext cx="1433210" cy="369332"/>
            </a:xfrm>
            <a:prstGeom prst="rect">
              <a:avLst/>
            </a:prstGeom>
            <a:noFill/>
          </p:spPr>
          <p:txBody>
            <a:bodyPr wrap="square" rtlCol="0">
              <a:spAutoFit/>
            </a:bodyPr>
            <a:lstStyle/>
            <a:p>
              <a:r>
                <a:rPr lang="en-US" altLang="zh-CN" err="1">
                  <a:solidFill>
                    <a:schemeClr val="accent5">
                      <a:lumMod val="75000"/>
                    </a:schemeClr>
                  </a:solidFill>
                </a:rPr>
                <a:t>Yaohui</a:t>
              </a:r>
              <a:r>
                <a:rPr lang="zh-CN" altLang="en-US">
                  <a:solidFill>
                    <a:schemeClr val="accent5">
                      <a:lumMod val="75000"/>
                    </a:schemeClr>
                  </a:solidFill>
                </a:rPr>
                <a:t> </a:t>
              </a:r>
              <a:r>
                <a:rPr lang="en-US" altLang="zh-CN">
                  <a:solidFill>
                    <a:schemeClr val="accent5">
                      <a:lumMod val="75000"/>
                    </a:schemeClr>
                  </a:solidFill>
                </a:rPr>
                <a:t>Chen</a:t>
              </a:r>
              <a:endParaRPr lang="en-US">
                <a:solidFill>
                  <a:schemeClr val="accent5">
                    <a:lumMod val="75000"/>
                  </a:schemeClr>
                </a:solidFill>
              </a:endParaRPr>
            </a:p>
          </p:txBody>
        </p:sp>
      </p:grpSp>
      <p:grpSp>
        <p:nvGrpSpPr>
          <p:cNvPr id="46" name="Group 45">
            <a:extLst>
              <a:ext uri="{FF2B5EF4-FFF2-40B4-BE49-F238E27FC236}">
                <a16:creationId xmlns:a16="http://schemas.microsoft.com/office/drawing/2014/main" id="{1CBD1107-34F0-EC43-BC2B-B52CB7F48268}"/>
              </a:ext>
            </a:extLst>
          </p:cNvPr>
          <p:cNvGrpSpPr/>
          <p:nvPr/>
        </p:nvGrpSpPr>
        <p:grpSpPr>
          <a:xfrm>
            <a:off x="4092711" y="4820527"/>
            <a:ext cx="1585702" cy="1597980"/>
            <a:chOff x="2178809" y="4820537"/>
            <a:chExt cx="1585702" cy="1597980"/>
          </a:xfrm>
        </p:grpSpPr>
        <p:pic>
          <p:nvPicPr>
            <p:cNvPr id="30" name="Picture 29">
              <a:extLst>
                <a:ext uri="{FF2B5EF4-FFF2-40B4-BE49-F238E27FC236}">
                  <a16:creationId xmlns:a16="http://schemas.microsoft.com/office/drawing/2014/main" id="{58B99BE7-17E9-2D47-A14A-9028211A91DF}"/>
                </a:ext>
              </a:extLst>
            </p:cNvPr>
            <p:cNvPicPr>
              <a:picLocks noChangeAspect="1"/>
            </p:cNvPicPr>
            <p:nvPr/>
          </p:nvPicPr>
          <p:blipFill>
            <a:blip r:embed="rId15"/>
            <a:stretch>
              <a:fillRect/>
            </a:stretch>
          </p:blipFill>
          <p:spPr>
            <a:xfrm>
              <a:off x="2352567" y="4820537"/>
              <a:ext cx="1218568" cy="1218568"/>
            </a:xfrm>
            <a:prstGeom prst="rect">
              <a:avLst/>
            </a:prstGeom>
          </p:spPr>
        </p:pic>
        <p:sp>
          <p:nvSpPr>
            <p:cNvPr id="38" name="TextBox 37">
              <a:extLst>
                <a:ext uri="{FF2B5EF4-FFF2-40B4-BE49-F238E27FC236}">
                  <a16:creationId xmlns:a16="http://schemas.microsoft.com/office/drawing/2014/main" id="{6EEC394C-42F5-6C44-B868-ABB438F59E83}"/>
                </a:ext>
              </a:extLst>
            </p:cNvPr>
            <p:cNvSpPr txBox="1"/>
            <p:nvPr/>
          </p:nvSpPr>
          <p:spPr>
            <a:xfrm>
              <a:off x="2178809" y="6049185"/>
              <a:ext cx="1585702" cy="369332"/>
            </a:xfrm>
            <a:prstGeom prst="rect">
              <a:avLst/>
            </a:prstGeom>
            <a:noFill/>
          </p:spPr>
          <p:txBody>
            <a:bodyPr wrap="square" rtlCol="0">
              <a:spAutoFit/>
            </a:bodyPr>
            <a:lstStyle/>
            <a:p>
              <a:r>
                <a:rPr lang="en-US" altLang="zh-CN">
                  <a:solidFill>
                    <a:schemeClr val="accent5">
                      <a:lumMod val="75000"/>
                    </a:schemeClr>
                  </a:solidFill>
                  <a:latin typeface="Avenir Next Condensed" panose="020B0506020202020204" pitchFamily="34" charset="0"/>
                </a:rPr>
                <a:t>Alejandro Cuevas</a:t>
              </a:r>
              <a:endParaRPr lang="en-US">
                <a:solidFill>
                  <a:schemeClr val="accent5">
                    <a:lumMod val="75000"/>
                  </a:schemeClr>
                </a:solidFill>
                <a:latin typeface="Avenir Next Condensed" panose="020B0506020202020204" pitchFamily="34" charset="0"/>
              </a:endParaRPr>
            </a:p>
          </p:txBody>
        </p:sp>
      </p:grpSp>
      <p:grpSp>
        <p:nvGrpSpPr>
          <p:cNvPr id="45" name="Group 44">
            <a:extLst>
              <a:ext uri="{FF2B5EF4-FFF2-40B4-BE49-F238E27FC236}">
                <a16:creationId xmlns:a16="http://schemas.microsoft.com/office/drawing/2014/main" id="{FE5F03DF-C30C-194F-9F5A-21DB7DCAB540}"/>
              </a:ext>
            </a:extLst>
          </p:cNvPr>
          <p:cNvGrpSpPr/>
          <p:nvPr/>
        </p:nvGrpSpPr>
        <p:grpSpPr>
          <a:xfrm>
            <a:off x="5867806" y="4839906"/>
            <a:ext cx="1296901" cy="1594581"/>
            <a:chOff x="3730180" y="4813856"/>
            <a:chExt cx="1296901" cy="1594581"/>
          </a:xfrm>
        </p:grpSpPr>
        <p:pic>
          <p:nvPicPr>
            <p:cNvPr id="26" name="Picture 25">
              <a:extLst>
                <a:ext uri="{FF2B5EF4-FFF2-40B4-BE49-F238E27FC236}">
                  <a16:creationId xmlns:a16="http://schemas.microsoft.com/office/drawing/2014/main" id="{AE15D4D7-E9D8-D042-BC85-866D0B0B6337}"/>
                </a:ext>
              </a:extLst>
            </p:cNvPr>
            <p:cNvPicPr>
              <a:picLocks noChangeAspect="1"/>
            </p:cNvPicPr>
            <p:nvPr/>
          </p:nvPicPr>
          <p:blipFill>
            <a:blip r:embed="rId16"/>
            <a:stretch>
              <a:fillRect/>
            </a:stretch>
          </p:blipFill>
          <p:spPr>
            <a:xfrm>
              <a:off x="3738733" y="4813856"/>
              <a:ext cx="1218568" cy="1218568"/>
            </a:xfrm>
            <a:prstGeom prst="rect">
              <a:avLst/>
            </a:prstGeom>
          </p:spPr>
        </p:pic>
        <p:sp>
          <p:nvSpPr>
            <p:cNvPr id="39" name="TextBox 38">
              <a:extLst>
                <a:ext uri="{FF2B5EF4-FFF2-40B4-BE49-F238E27FC236}">
                  <a16:creationId xmlns:a16="http://schemas.microsoft.com/office/drawing/2014/main" id="{9165D4CE-D972-3447-91A5-FA6EF0D99FF3}"/>
                </a:ext>
              </a:extLst>
            </p:cNvPr>
            <p:cNvSpPr txBox="1"/>
            <p:nvPr/>
          </p:nvSpPr>
          <p:spPr>
            <a:xfrm>
              <a:off x="3730180" y="6039105"/>
              <a:ext cx="1296901" cy="369332"/>
            </a:xfrm>
            <a:prstGeom prst="rect">
              <a:avLst/>
            </a:prstGeom>
            <a:noFill/>
          </p:spPr>
          <p:txBody>
            <a:bodyPr wrap="square" rtlCol="0">
              <a:spAutoFit/>
            </a:bodyPr>
            <a:lstStyle/>
            <a:p>
              <a:r>
                <a:rPr lang="en-US" altLang="zh-CN" err="1">
                  <a:solidFill>
                    <a:schemeClr val="accent5">
                      <a:lumMod val="75000"/>
                    </a:schemeClr>
                  </a:solidFill>
                </a:rPr>
                <a:t>Wenbo</a:t>
              </a:r>
              <a:r>
                <a:rPr lang="zh-CN" altLang="en-US">
                  <a:solidFill>
                    <a:schemeClr val="accent5">
                      <a:lumMod val="75000"/>
                    </a:schemeClr>
                  </a:solidFill>
                </a:rPr>
                <a:t> </a:t>
              </a:r>
              <a:r>
                <a:rPr lang="en-US" altLang="zh-CN">
                  <a:solidFill>
                    <a:schemeClr val="accent5">
                      <a:lumMod val="75000"/>
                    </a:schemeClr>
                  </a:solidFill>
                </a:rPr>
                <a:t>Guo</a:t>
              </a:r>
              <a:endParaRPr lang="en-US">
                <a:solidFill>
                  <a:schemeClr val="accent5">
                    <a:lumMod val="75000"/>
                  </a:schemeClr>
                </a:solidFill>
              </a:endParaRPr>
            </a:p>
          </p:txBody>
        </p:sp>
      </p:grpSp>
      <p:grpSp>
        <p:nvGrpSpPr>
          <p:cNvPr id="54" name="Group 53">
            <a:extLst>
              <a:ext uri="{FF2B5EF4-FFF2-40B4-BE49-F238E27FC236}">
                <a16:creationId xmlns:a16="http://schemas.microsoft.com/office/drawing/2014/main" id="{44DF5387-6FBD-D14F-B1BE-7B9908B42A39}"/>
              </a:ext>
            </a:extLst>
          </p:cNvPr>
          <p:cNvGrpSpPr/>
          <p:nvPr/>
        </p:nvGrpSpPr>
        <p:grpSpPr>
          <a:xfrm>
            <a:off x="4600652" y="3253929"/>
            <a:ext cx="1218568" cy="1544810"/>
            <a:chOff x="4223764" y="3254617"/>
            <a:chExt cx="1218568" cy="1544810"/>
          </a:xfrm>
        </p:grpSpPr>
        <p:pic>
          <p:nvPicPr>
            <p:cNvPr id="40" name="Shape 1509">
              <a:extLst>
                <a:ext uri="{FF2B5EF4-FFF2-40B4-BE49-F238E27FC236}">
                  <a16:creationId xmlns:a16="http://schemas.microsoft.com/office/drawing/2014/main" id="{BB37E2E2-509C-644A-8C16-56E6A03F03CF}"/>
                </a:ext>
              </a:extLst>
            </p:cNvPr>
            <p:cNvPicPr preferRelativeResize="0"/>
            <p:nvPr/>
          </p:nvPicPr>
          <p:blipFill rotWithShape="1">
            <a:blip r:embed="rId17">
              <a:alphaModFix/>
            </a:blip>
            <a:srcRect t="322" r="14529" b="-11544"/>
            <a:stretch/>
          </p:blipFill>
          <p:spPr>
            <a:xfrm>
              <a:off x="4378630" y="3254617"/>
              <a:ext cx="885390" cy="1328957"/>
            </a:xfrm>
            <a:prstGeom prst="rect">
              <a:avLst/>
            </a:prstGeom>
            <a:noFill/>
            <a:ln>
              <a:noFill/>
            </a:ln>
          </p:spPr>
        </p:pic>
        <p:sp>
          <p:nvSpPr>
            <p:cNvPr id="41" name="TextBox 40">
              <a:extLst>
                <a:ext uri="{FF2B5EF4-FFF2-40B4-BE49-F238E27FC236}">
                  <a16:creationId xmlns:a16="http://schemas.microsoft.com/office/drawing/2014/main" id="{0D046E78-2B0E-0E4F-BFC1-E818AF3727E4}"/>
                </a:ext>
              </a:extLst>
            </p:cNvPr>
            <p:cNvSpPr txBox="1"/>
            <p:nvPr/>
          </p:nvSpPr>
          <p:spPr>
            <a:xfrm>
              <a:off x="4223764" y="4430095"/>
              <a:ext cx="1218568" cy="369332"/>
            </a:xfrm>
            <a:prstGeom prst="rect">
              <a:avLst/>
            </a:prstGeom>
            <a:noFill/>
          </p:spPr>
          <p:txBody>
            <a:bodyPr wrap="square" rtlCol="0">
              <a:spAutoFit/>
            </a:bodyPr>
            <a:lstStyle/>
            <a:p>
              <a:r>
                <a:rPr lang="en-US" altLang="zh-CN" err="1">
                  <a:solidFill>
                    <a:schemeClr val="accent5">
                      <a:lumMod val="75000"/>
                    </a:schemeClr>
                  </a:solidFill>
                  <a:latin typeface="Avenir Next Condensed" panose="020B0506020202020204" pitchFamily="34" charset="0"/>
                </a:rPr>
                <a:t>Wenbo</a:t>
              </a:r>
              <a:r>
                <a:rPr lang="zh-CN" altLang="en-US">
                  <a:solidFill>
                    <a:schemeClr val="accent5">
                      <a:lumMod val="75000"/>
                    </a:schemeClr>
                  </a:solidFill>
                  <a:latin typeface="Avenir Next Condensed" panose="020B0506020202020204" pitchFamily="34" charset="0"/>
                </a:rPr>
                <a:t> </a:t>
              </a:r>
              <a:r>
                <a:rPr lang="en-US" altLang="zh-CN">
                  <a:solidFill>
                    <a:schemeClr val="accent5">
                      <a:lumMod val="75000"/>
                    </a:schemeClr>
                  </a:solidFill>
                  <a:latin typeface="Avenir Next Condensed" panose="020B0506020202020204" pitchFamily="34" charset="0"/>
                </a:rPr>
                <a:t>Shen</a:t>
              </a:r>
              <a:endParaRPr lang="en-US">
                <a:solidFill>
                  <a:schemeClr val="accent5">
                    <a:lumMod val="75000"/>
                  </a:schemeClr>
                </a:solidFill>
                <a:latin typeface="Avenir Next Condensed" panose="020B0506020202020204" pitchFamily="34" charset="0"/>
              </a:endParaRPr>
            </a:p>
          </p:txBody>
        </p:sp>
      </p:grpSp>
      <p:pic>
        <p:nvPicPr>
          <p:cNvPr id="42" name="Shape 1525">
            <a:extLst>
              <a:ext uri="{FF2B5EF4-FFF2-40B4-BE49-F238E27FC236}">
                <a16:creationId xmlns:a16="http://schemas.microsoft.com/office/drawing/2014/main" id="{D88DF7F0-67F8-5C4F-ADAB-08587C190E68}"/>
              </a:ext>
            </a:extLst>
          </p:cNvPr>
          <p:cNvPicPr preferRelativeResize="0"/>
          <p:nvPr/>
        </p:nvPicPr>
        <p:blipFill>
          <a:blip r:embed="rId18">
            <a:alphaModFix/>
          </a:blip>
          <a:stretch>
            <a:fillRect/>
          </a:stretch>
        </p:blipFill>
        <p:spPr>
          <a:xfrm>
            <a:off x="7291212" y="2368107"/>
            <a:ext cx="2106156" cy="527644"/>
          </a:xfrm>
          <a:prstGeom prst="rect">
            <a:avLst/>
          </a:prstGeom>
          <a:noFill/>
          <a:ln>
            <a:noFill/>
          </a:ln>
        </p:spPr>
      </p:pic>
      <p:pic>
        <p:nvPicPr>
          <p:cNvPr id="43" name="Picture 42">
            <a:extLst>
              <a:ext uri="{FF2B5EF4-FFF2-40B4-BE49-F238E27FC236}">
                <a16:creationId xmlns:a16="http://schemas.microsoft.com/office/drawing/2014/main" id="{47DD94F1-EE1A-5341-892A-DEAA53887282}"/>
              </a:ext>
            </a:extLst>
          </p:cNvPr>
          <p:cNvPicPr>
            <a:picLocks noChangeAspect="1"/>
          </p:cNvPicPr>
          <p:nvPr/>
        </p:nvPicPr>
        <p:blipFill>
          <a:blip r:embed="rId19"/>
          <a:stretch>
            <a:fillRect/>
          </a:stretch>
        </p:blipFill>
        <p:spPr>
          <a:xfrm>
            <a:off x="9606890" y="1692777"/>
            <a:ext cx="862570" cy="1078213"/>
          </a:xfrm>
          <a:prstGeom prst="rect">
            <a:avLst/>
          </a:prstGeom>
        </p:spPr>
      </p:pic>
      <p:grpSp>
        <p:nvGrpSpPr>
          <p:cNvPr id="49" name="Group 48">
            <a:extLst>
              <a:ext uri="{FF2B5EF4-FFF2-40B4-BE49-F238E27FC236}">
                <a16:creationId xmlns:a16="http://schemas.microsoft.com/office/drawing/2014/main" id="{2CCFE5BF-04D6-9247-890C-2C9240165978}"/>
              </a:ext>
            </a:extLst>
          </p:cNvPr>
          <p:cNvGrpSpPr/>
          <p:nvPr/>
        </p:nvGrpSpPr>
        <p:grpSpPr>
          <a:xfrm>
            <a:off x="851484" y="4782330"/>
            <a:ext cx="1274256" cy="1644028"/>
            <a:chOff x="851484" y="4782330"/>
            <a:chExt cx="1274256" cy="1644028"/>
          </a:xfrm>
        </p:grpSpPr>
        <p:pic>
          <p:nvPicPr>
            <p:cNvPr id="44" name="Picture 43">
              <a:extLst>
                <a:ext uri="{FF2B5EF4-FFF2-40B4-BE49-F238E27FC236}">
                  <a16:creationId xmlns:a16="http://schemas.microsoft.com/office/drawing/2014/main" id="{21293277-E9FA-BA4A-9AB0-2226AE3F4C6F}"/>
                </a:ext>
              </a:extLst>
            </p:cNvPr>
            <p:cNvPicPr>
              <a:picLocks noChangeAspect="1"/>
            </p:cNvPicPr>
            <p:nvPr/>
          </p:nvPicPr>
          <p:blipFill>
            <a:blip r:embed="rId20"/>
            <a:stretch>
              <a:fillRect/>
            </a:stretch>
          </p:blipFill>
          <p:spPr>
            <a:xfrm>
              <a:off x="855740" y="4782330"/>
              <a:ext cx="1270000" cy="1270000"/>
            </a:xfrm>
            <a:prstGeom prst="rect">
              <a:avLst/>
            </a:prstGeom>
          </p:spPr>
        </p:pic>
        <p:sp>
          <p:nvSpPr>
            <p:cNvPr id="48" name="TextBox 47">
              <a:extLst>
                <a:ext uri="{FF2B5EF4-FFF2-40B4-BE49-F238E27FC236}">
                  <a16:creationId xmlns:a16="http://schemas.microsoft.com/office/drawing/2014/main" id="{CA7CB9D6-BB8A-E744-9FAD-A00096078F80}"/>
                </a:ext>
              </a:extLst>
            </p:cNvPr>
            <p:cNvSpPr txBox="1"/>
            <p:nvPr/>
          </p:nvSpPr>
          <p:spPr>
            <a:xfrm>
              <a:off x="851484" y="6057026"/>
              <a:ext cx="1270000" cy="369332"/>
            </a:xfrm>
            <a:prstGeom prst="rect">
              <a:avLst/>
            </a:prstGeom>
            <a:noFill/>
          </p:spPr>
          <p:txBody>
            <a:bodyPr wrap="square" rtlCol="0">
              <a:spAutoFit/>
            </a:bodyPr>
            <a:lstStyle/>
            <a:p>
              <a:r>
                <a:rPr lang="en-US" altLang="zh-CN">
                  <a:solidFill>
                    <a:schemeClr val="accent5">
                      <a:lumMod val="75000"/>
                    </a:schemeClr>
                  </a:solidFill>
                </a:rPr>
                <a:t>Jimmy</a:t>
              </a:r>
              <a:r>
                <a:rPr lang="zh-CN" altLang="en-US">
                  <a:solidFill>
                    <a:schemeClr val="accent5">
                      <a:lumMod val="75000"/>
                    </a:schemeClr>
                  </a:solidFill>
                </a:rPr>
                <a:t> </a:t>
              </a:r>
              <a:r>
                <a:rPr lang="en-US" altLang="zh-CN" err="1">
                  <a:solidFill>
                    <a:schemeClr val="accent5">
                      <a:lumMod val="75000"/>
                    </a:schemeClr>
                  </a:solidFill>
                </a:rPr>
                <a:t>Su</a:t>
              </a:r>
              <a:endParaRPr lang="en-US">
                <a:solidFill>
                  <a:schemeClr val="accent5">
                    <a:lumMod val="75000"/>
                  </a:schemeClr>
                </a:solidFill>
              </a:endParaRPr>
            </a:p>
          </p:txBody>
        </p:sp>
      </p:grpSp>
      <p:pic>
        <p:nvPicPr>
          <p:cNvPr id="50" name="Shape 1526">
            <a:extLst>
              <a:ext uri="{FF2B5EF4-FFF2-40B4-BE49-F238E27FC236}">
                <a16:creationId xmlns:a16="http://schemas.microsoft.com/office/drawing/2014/main" id="{E07A94F9-8B67-6049-BE28-CC646187556F}"/>
              </a:ext>
            </a:extLst>
          </p:cNvPr>
          <p:cNvPicPr preferRelativeResize="0"/>
          <p:nvPr/>
        </p:nvPicPr>
        <p:blipFill rotWithShape="1">
          <a:blip r:embed="rId21">
            <a:alphaModFix/>
          </a:blip>
          <a:srcRect t="15275" b="20997"/>
          <a:stretch/>
        </p:blipFill>
        <p:spPr>
          <a:xfrm>
            <a:off x="7252780" y="3181178"/>
            <a:ext cx="2183020" cy="409825"/>
          </a:xfrm>
          <a:prstGeom prst="rect">
            <a:avLst/>
          </a:prstGeom>
          <a:noFill/>
          <a:ln>
            <a:noFill/>
          </a:ln>
        </p:spPr>
      </p:pic>
      <p:pic>
        <p:nvPicPr>
          <p:cNvPr id="51" name="Picture 50">
            <a:extLst>
              <a:ext uri="{FF2B5EF4-FFF2-40B4-BE49-F238E27FC236}">
                <a16:creationId xmlns:a16="http://schemas.microsoft.com/office/drawing/2014/main" id="{B576928B-D068-5340-9D11-EA2C4C5CAB87}"/>
              </a:ext>
            </a:extLst>
          </p:cNvPr>
          <p:cNvPicPr>
            <a:picLocks noChangeAspect="1"/>
          </p:cNvPicPr>
          <p:nvPr/>
        </p:nvPicPr>
        <p:blipFill>
          <a:blip r:embed="rId22"/>
          <a:stretch>
            <a:fillRect/>
          </a:stretch>
        </p:blipFill>
        <p:spPr>
          <a:xfrm>
            <a:off x="7403468" y="3616816"/>
            <a:ext cx="1993900" cy="1016000"/>
          </a:xfrm>
          <a:prstGeom prst="rect">
            <a:avLst/>
          </a:prstGeom>
        </p:spPr>
      </p:pic>
      <p:pic>
        <p:nvPicPr>
          <p:cNvPr id="52" name="Picture 51">
            <a:extLst>
              <a:ext uri="{FF2B5EF4-FFF2-40B4-BE49-F238E27FC236}">
                <a16:creationId xmlns:a16="http://schemas.microsoft.com/office/drawing/2014/main" id="{410A0A9B-D034-7449-AD8A-E68BBE14C462}"/>
              </a:ext>
            </a:extLst>
          </p:cNvPr>
          <p:cNvPicPr>
            <a:picLocks noChangeAspect="1"/>
          </p:cNvPicPr>
          <p:nvPr/>
        </p:nvPicPr>
        <p:blipFill>
          <a:blip r:embed="rId23"/>
          <a:stretch>
            <a:fillRect/>
          </a:stretch>
        </p:blipFill>
        <p:spPr>
          <a:xfrm>
            <a:off x="9606890" y="2797502"/>
            <a:ext cx="1413158" cy="938667"/>
          </a:xfrm>
          <a:prstGeom prst="rect">
            <a:avLst/>
          </a:prstGeom>
        </p:spPr>
      </p:pic>
      <p:pic>
        <p:nvPicPr>
          <p:cNvPr id="55" name="Picture 54">
            <a:extLst>
              <a:ext uri="{FF2B5EF4-FFF2-40B4-BE49-F238E27FC236}">
                <a16:creationId xmlns:a16="http://schemas.microsoft.com/office/drawing/2014/main" id="{0754A594-38D4-8640-8BC4-4741F2F40C0B}"/>
              </a:ext>
            </a:extLst>
          </p:cNvPr>
          <p:cNvPicPr>
            <a:picLocks noChangeAspect="1"/>
          </p:cNvPicPr>
          <p:nvPr/>
        </p:nvPicPr>
        <p:blipFill>
          <a:blip r:embed="rId24"/>
          <a:stretch>
            <a:fillRect/>
          </a:stretch>
        </p:blipFill>
        <p:spPr>
          <a:xfrm>
            <a:off x="9606890" y="3754161"/>
            <a:ext cx="1918049" cy="861399"/>
          </a:xfrm>
          <a:prstGeom prst="rect">
            <a:avLst/>
          </a:prstGeom>
        </p:spPr>
      </p:pic>
      <p:pic>
        <p:nvPicPr>
          <p:cNvPr id="56" name="Picture 55">
            <a:extLst>
              <a:ext uri="{FF2B5EF4-FFF2-40B4-BE49-F238E27FC236}">
                <a16:creationId xmlns:a16="http://schemas.microsoft.com/office/drawing/2014/main" id="{9933F27F-F823-C94A-9041-B9F4948445DF}"/>
              </a:ext>
            </a:extLst>
          </p:cNvPr>
          <p:cNvPicPr>
            <a:picLocks noChangeAspect="1"/>
          </p:cNvPicPr>
          <p:nvPr/>
        </p:nvPicPr>
        <p:blipFill>
          <a:blip r:embed="rId25"/>
          <a:stretch>
            <a:fillRect/>
          </a:stretch>
        </p:blipFill>
        <p:spPr>
          <a:xfrm>
            <a:off x="9606890" y="4625974"/>
            <a:ext cx="1417389" cy="797281"/>
          </a:xfrm>
          <a:prstGeom prst="rect">
            <a:avLst/>
          </a:prstGeom>
        </p:spPr>
      </p:pic>
      <p:pic>
        <p:nvPicPr>
          <p:cNvPr id="58" name="Picture 57">
            <a:extLst>
              <a:ext uri="{FF2B5EF4-FFF2-40B4-BE49-F238E27FC236}">
                <a16:creationId xmlns:a16="http://schemas.microsoft.com/office/drawing/2014/main" id="{7504188E-6B55-744F-B3DA-D8BA8F423358}"/>
              </a:ext>
            </a:extLst>
          </p:cNvPr>
          <p:cNvPicPr>
            <a:picLocks noChangeAspect="1"/>
          </p:cNvPicPr>
          <p:nvPr/>
        </p:nvPicPr>
        <p:blipFill>
          <a:blip r:embed="rId26"/>
          <a:stretch>
            <a:fillRect/>
          </a:stretch>
        </p:blipFill>
        <p:spPr>
          <a:xfrm>
            <a:off x="9606890" y="5462881"/>
            <a:ext cx="1052326" cy="1052326"/>
          </a:xfrm>
          <a:prstGeom prst="rect">
            <a:avLst/>
          </a:prstGeom>
        </p:spPr>
      </p:pic>
    </p:spTree>
    <p:extLst>
      <p:ext uri="{BB962C8B-B14F-4D97-AF65-F5344CB8AC3E}">
        <p14:creationId xmlns:p14="http://schemas.microsoft.com/office/powerpoint/2010/main" val="30271833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760"/>
            <a:ext cx="11353801" cy="1190356"/>
          </a:xfrm>
        </p:spPr>
        <p:txBody>
          <a:bodyPr>
            <a:normAutofit/>
          </a:bodyPr>
          <a:lstStyle/>
          <a:p>
            <a:r>
              <a:rPr lang="en-US" altLang="zh-CN"/>
              <a:t>Practical</a:t>
            </a:r>
            <a:r>
              <a:rPr lang="zh-CN" altLang="en-US"/>
              <a:t> </a:t>
            </a:r>
            <a:r>
              <a:rPr lang="en-US" altLang="zh-CN"/>
              <a:t>Issues</a:t>
            </a:r>
            <a:r>
              <a:rPr lang="zh-CN" altLang="en-US"/>
              <a:t> </a:t>
            </a:r>
            <a:r>
              <a:rPr lang="en-US" altLang="zh-CN"/>
              <a:t>when</a:t>
            </a:r>
            <a:r>
              <a:rPr lang="zh-CN" altLang="en-US"/>
              <a:t> </a:t>
            </a:r>
            <a:r>
              <a:rPr lang="en-US" altLang="zh-CN"/>
              <a:t>applying</a:t>
            </a:r>
            <a:r>
              <a:rPr lang="zh-CN" altLang="en-US"/>
              <a:t> </a:t>
            </a:r>
            <a:r>
              <a:rPr lang="en-US"/>
              <a:t>VSA </a:t>
            </a:r>
            <a:r>
              <a:rPr lang="en-US" altLang="zh-CN"/>
              <a:t>into</a:t>
            </a:r>
            <a:r>
              <a:rPr lang="zh-CN" altLang="en-US"/>
              <a:t> </a:t>
            </a:r>
            <a:r>
              <a:rPr lang="en-US" altLang="zh-CN"/>
              <a:t>Crash</a:t>
            </a:r>
            <a:r>
              <a:rPr lang="zh-CN" altLang="en-US"/>
              <a:t> </a:t>
            </a:r>
            <a:r>
              <a:rPr lang="en-US" altLang="zh-CN"/>
              <a:t>Analysis</a:t>
            </a:r>
            <a:endParaRPr lang="en-US">
              <a:latin typeface="Avenir Next Condensed"/>
            </a:endParaRPr>
          </a:p>
        </p:txBody>
      </p:sp>
      <p:sp>
        <p:nvSpPr>
          <p:cNvPr id="3" name="Content Placeholder 2"/>
          <p:cNvSpPr>
            <a:spLocks noGrp="1"/>
          </p:cNvSpPr>
          <p:nvPr>
            <p:ph idx="1"/>
          </p:nvPr>
        </p:nvSpPr>
        <p:spPr/>
        <p:txBody>
          <a:bodyPr/>
          <a:lstStyle/>
          <a:p>
            <a:r>
              <a:rPr lang="en-US">
                <a:latin typeface="Avenir Next Condensed" panose="020B0506020202020204" pitchFamily="34" charset="0"/>
              </a:rPr>
              <a:t>Memory region that an instruction accesses can be determined by :</a:t>
            </a:r>
          </a:p>
          <a:p>
            <a:pPr lvl="1"/>
            <a:r>
              <a:rPr lang="en-US">
                <a:latin typeface="Avenir Next Condensed" panose="020B0506020202020204" pitchFamily="34" charset="0"/>
              </a:rPr>
              <a:t>Semantics of that instruction</a:t>
            </a:r>
          </a:p>
          <a:p>
            <a:pPr lvl="1"/>
            <a:r>
              <a:rPr lang="en-US">
                <a:latin typeface="Avenir Next Condensed" panose="020B0506020202020204" pitchFamily="34" charset="0"/>
              </a:rPr>
              <a:t>Context indicated by previous instructions</a:t>
            </a:r>
          </a:p>
          <a:p>
            <a:endParaRPr lang="en-US">
              <a:latin typeface="Avenir Next Condensed" panose="020B0506020202020204" pitchFamily="34" charset="0"/>
            </a:endParaRPr>
          </a:p>
          <a:p>
            <a:r>
              <a:rPr lang="en-US">
                <a:latin typeface="Avenir Next Condensed" panose="020B0506020202020204" pitchFamily="34" charset="0"/>
              </a:rPr>
              <a:t>In the context of Software</a:t>
            </a:r>
            <a:r>
              <a:rPr lang="zh-CN" altLang="en-US">
                <a:latin typeface="Avenir Next Condensed" panose="020B0506020202020204" pitchFamily="34" charset="0"/>
              </a:rPr>
              <a:t> </a:t>
            </a:r>
            <a:r>
              <a:rPr lang="en-US" altLang="zh-CN">
                <a:latin typeface="Avenir Next Condensed" panose="020B0506020202020204" pitchFamily="34" charset="0"/>
              </a:rPr>
              <a:t>Crash</a:t>
            </a:r>
            <a:r>
              <a:rPr lang="zh-CN" altLang="en-US">
                <a:latin typeface="Avenir Next Condensed" panose="020B0506020202020204" pitchFamily="34" charset="0"/>
              </a:rPr>
              <a:t> </a:t>
            </a:r>
            <a:r>
              <a:rPr lang="en-US" altLang="zh-CN">
                <a:latin typeface="Avenir Next Condensed" panose="020B0506020202020204" pitchFamily="34" charset="0"/>
              </a:rPr>
              <a:t>Analysis </a:t>
            </a:r>
            <a:r>
              <a:rPr lang="en-US">
                <a:latin typeface="Avenir Next Condensed" panose="020B0506020202020204" pitchFamily="34" charset="0"/>
              </a:rPr>
              <a:t>:</a:t>
            </a:r>
          </a:p>
          <a:p>
            <a:pPr lvl="1"/>
            <a:r>
              <a:rPr lang="en-US"/>
              <a:t>The execution trace in a</a:t>
            </a:r>
            <a:r>
              <a:rPr lang="zh-CN" altLang="en-US"/>
              <a:t> </a:t>
            </a:r>
            <a:r>
              <a:rPr lang="en-US" altLang="zh-CN"/>
              <a:t>hardware-enhanced</a:t>
            </a:r>
            <a:r>
              <a:rPr lang="en-US"/>
              <a:t> core dump is usually incomplete</a:t>
            </a:r>
            <a:endParaRPr lang="en-US">
              <a:latin typeface="Avenir Next Condensed" panose="020B0506020202020204" pitchFamily="34" charset="0"/>
            </a:endParaRPr>
          </a:p>
          <a:p>
            <a:pPr lvl="2"/>
            <a:r>
              <a:rPr lang="en-US"/>
              <a:t>Hardware has limited capability in storing all the instructions executed</a:t>
            </a:r>
          </a:p>
          <a:p>
            <a:pPr lvl="1"/>
            <a:r>
              <a:rPr lang="en-US" altLang="zh-CN">
                <a:latin typeface="Avenir Next Condensed" panose="020B0506020202020204" pitchFamily="34" charset="0"/>
              </a:rPr>
              <a:t>The</a:t>
            </a:r>
            <a:r>
              <a:rPr lang="zh-CN" altLang="en-US">
                <a:latin typeface="Avenir Next Condensed" panose="020B0506020202020204" pitchFamily="34" charset="0"/>
              </a:rPr>
              <a:t> </a:t>
            </a:r>
            <a:r>
              <a:rPr lang="en-US" altLang="zh-CN">
                <a:latin typeface="Avenir Next Condensed" panose="020B0506020202020204" pitchFamily="34" charset="0"/>
              </a:rPr>
              <a:t>ability</a:t>
            </a:r>
            <a:r>
              <a:rPr lang="zh-CN" altLang="en-US">
                <a:latin typeface="Avenir Next Condensed" panose="020B0506020202020204" pitchFamily="34" charset="0"/>
              </a:rPr>
              <a:t> </a:t>
            </a:r>
            <a:r>
              <a:rPr lang="en-US" altLang="zh-CN">
                <a:latin typeface="Avenir Next Condensed" panose="020B0506020202020204" pitchFamily="34" charset="0"/>
              </a:rPr>
              <a:t>of</a:t>
            </a:r>
            <a:r>
              <a:rPr lang="zh-CN" altLang="en-US">
                <a:latin typeface="Avenir Next Condensed" panose="020B0506020202020204" pitchFamily="34" charset="0"/>
              </a:rPr>
              <a:t> </a:t>
            </a:r>
            <a:r>
              <a:rPr lang="en-US">
                <a:latin typeface="Avenir Next Condensed" panose="020B0506020202020204" pitchFamily="34" charset="0"/>
              </a:rPr>
              <a:t>VSA</a:t>
            </a:r>
            <a:r>
              <a:rPr lang="zh-CN" altLang="en-US">
                <a:latin typeface="Avenir Next Condensed" panose="020B0506020202020204" pitchFamily="34" charset="0"/>
              </a:rPr>
              <a:t> </a:t>
            </a:r>
            <a:r>
              <a:rPr lang="en-US" altLang="zh-CN">
                <a:latin typeface="Avenir Next Condensed" panose="020B0506020202020204" pitchFamily="34" charset="0"/>
              </a:rPr>
              <a:t>in</a:t>
            </a:r>
            <a:r>
              <a:rPr lang="zh-CN" altLang="en-US">
                <a:latin typeface="Avenir Next Condensed" panose="020B0506020202020204" pitchFamily="34" charset="0"/>
              </a:rPr>
              <a:t> </a:t>
            </a:r>
            <a:r>
              <a:rPr lang="en-US" altLang="zh-CN">
                <a:latin typeface="Avenir Next Condensed" panose="020B0506020202020204" pitchFamily="34" charset="0"/>
              </a:rPr>
              <a:t>memory</a:t>
            </a:r>
            <a:r>
              <a:rPr lang="zh-CN" altLang="en-US">
                <a:latin typeface="Avenir Next Condensed" panose="020B0506020202020204" pitchFamily="34" charset="0"/>
              </a:rPr>
              <a:t> </a:t>
            </a:r>
            <a:r>
              <a:rPr lang="en-US" altLang="zh-CN">
                <a:latin typeface="Avenir Next Condensed" panose="020B0506020202020204" pitchFamily="34" charset="0"/>
              </a:rPr>
              <a:t>alias</a:t>
            </a:r>
            <a:r>
              <a:rPr lang="zh-CN" altLang="en-US">
                <a:latin typeface="Avenir Next Condensed" panose="020B0506020202020204" pitchFamily="34" charset="0"/>
              </a:rPr>
              <a:t> </a:t>
            </a:r>
            <a:r>
              <a:rPr lang="en-US" altLang="zh-CN">
                <a:latin typeface="Avenir Next Condensed" panose="020B0506020202020204" pitchFamily="34" charset="0"/>
              </a:rPr>
              <a:t>identification</a:t>
            </a:r>
            <a:r>
              <a:rPr lang="zh-CN" altLang="en-US">
                <a:latin typeface="Avenir Next Condensed" panose="020B0506020202020204" pitchFamily="34" charset="0"/>
              </a:rPr>
              <a:t> </a:t>
            </a:r>
            <a:r>
              <a:rPr lang="en-US" altLang="zh-CN">
                <a:latin typeface="Avenir Next Condensed" panose="020B0506020202020204" pitchFamily="34" charset="0"/>
              </a:rPr>
              <a:t>is</a:t>
            </a:r>
            <a:r>
              <a:rPr lang="zh-CN" altLang="en-US">
                <a:latin typeface="Avenir Next Condensed" panose="020B0506020202020204" pitchFamily="34" charset="0"/>
              </a:rPr>
              <a:t> </a:t>
            </a:r>
            <a:r>
              <a:rPr lang="en-US" altLang="zh-CN">
                <a:latin typeface="Avenir Next Condensed" panose="020B0506020202020204" pitchFamily="34" charset="0"/>
              </a:rPr>
              <a:t>highly</a:t>
            </a:r>
            <a:r>
              <a:rPr lang="zh-CN" altLang="en-US">
                <a:latin typeface="Avenir Next Condensed" panose="020B0506020202020204" pitchFamily="34" charset="0"/>
              </a:rPr>
              <a:t> </a:t>
            </a:r>
            <a:r>
              <a:rPr lang="en-US" altLang="zh-CN">
                <a:latin typeface="Avenir Next Condensed" panose="020B0506020202020204" pitchFamily="34" charset="0"/>
              </a:rPr>
              <a:t>affected</a:t>
            </a:r>
            <a:endParaRPr lang="en-US">
              <a:latin typeface="Avenir Next Condensed" panose="020B0506020202020204" pitchFamily="34" charset="0"/>
            </a:endParaRPr>
          </a:p>
        </p:txBody>
      </p:sp>
      <p:sp>
        <p:nvSpPr>
          <p:cNvPr id="4" name="Slide Number Placeholder 3"/>
          <p:cNvSpPr>
            <a:spLocks noGrp="1"/>
          </p:cNvSpPr>
          <p:nvPr>
            <p:ph type="sldNum" sz="quarter" idx="12"/>
          </p:nvPr>
        </p:nvSpPr>
        <p:spPr/>
        <p:txBody>
          <a:bodyPr/>
          <a:lstStyle/>
          <a:p>
            <a:fld id="{079CB688-378F-4534-BFFE-AF122467FDB7}" type="slidenum">
              <a:rPr lang="zh-CN" altLang="en-US" smtClean="0"/>
              <a:t>47</a:t>
            </a:fld>
            <a:endParaRPr lang="zh-CN" altLang="en-US"/>
          </a:p>
        </p:txBody>
      </p:sp>
      <p:sp>
        <p:nvSpPr>
          <p:cNvPr id="5" name="Rectangle 4">
            <a:extLst>
              <a:ext uri="{FF2B5EF4-FFF2-40B4-BE49-F238E27FC236}">
                <a16:creationId xmlns:a16="http://schemas.microsoft.com/office/drawing/2014/main" id="{770C80FA-BEC9-4316-B9E5-98E035FA708F}"/>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23312D5-35CF-7B4B-9F3D-029C50F5C6B5}"/>
              </a:ext>
            </a:extLst>
          </p:cNvPr>
          <p:cNvSpPr/>
          <p:nvPr/>
        </p:nvSpPr>
        <p:spPr>
          <a:xfrm>
            <a:off x="6595670" y="2685912"/>
            <a:ext cx="5227820" cy="7874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rgbClr val="FF9397"/>
                </a:solidFill>
                <a:latin typeface="Avenir Next Condensed" panose="020B0506020202020204" pitchFamily="34" charset="0"/>
              </a:rPr>
              <a:t>A1: 8D 1C 24</a:t>
            </a:r>
            <a:r>
              <a:rPr lang="zh-CN" altLang="en-US" sz="2400">
                <a:solidFill>
                  <a:srgbClr val="FF9397"/>
                </a:solidFill>
                <a:latin typeface="Avenir Next Condensed" panose="020B0506020202020204" pitchFamily="34" charset="0"/>
              </a:rPr>
              <a:t>    </a:t>
            </a:r>
            <a:r>
              <a:rPr lang="en-US" sz="2400">
                <a:solidFill>
                  <a:srgbClr val="FF9397"/>
                </a:solidFill>
              </a:rPr>
              <a:t>lea </a:t>
            </a:r>
            <a:r>
              <a:rPr lang="en-US" sz="2400" err="1">
                <a:solidFill>
                  <a:srgbClr val="FF9397"/>
                </a:solidFill>
              </a:rPr>
              <a:t>ebx</a:t>
            </a:r>
            <a:r>
              <a:rPr lang="en-US" sz="2400">
                <a:solidFill>
                  <a:srgbClr val="FF9397"/>
                </a:solidFill>
              </a:rPr>
              <a:t>, [</a:t>
            </a:r>
            <a:r>
              <a:rPr lang="en-US" sz="2400" err="1">
                <a:solidFill>
                  <a:srgbClr val="FF9397"/>
                </a:solidFill>
              </a:rPr>
              <a:t>esp</a:t>
            </a:r>
            <a:r>
              <a:rPr lang="en-US" sz="2400">
                <a:solidFill>
                  <a:srgbClr val="FF9397"/>
                </a:solidFill>
              </a:rPr>
              <a:t>]</a:t>
            </a:r>
          </a:p>
          <a:p>
            <a:r>
              <a:rPr lang="en-US" sz="2400">
                <a:solidFill>
                  <a:schemeClr val="tx1"/>
                </a:solidFill>
                <a:latin typeface="Avenir Next Condensed" panose="020B0506020202020204" pitchFamily="34" charset="0"/>
              </a:rPr>
              <a:t>A2: 89 0B        </a:t>
            </a:r>
            <a:r>
              <a:rPr lang="zh-CN" altLang="en-US" sz="2400">
                <a:solidFill>
                  <a:schemeClr val="tx1"/>
                </a:solidFill>
                <a:latin typeface="Avenir Next Condensed" panose="020B0506020202020204" pitchFamily="34" charset="0"/>
              </a:rPr>
              <a:t>  </a:t>
            </a:r>
            <a:r>
              <a:rPr lang="en-US" sz="2400">
                <a:solidFill>
                  <a:schemeClr val="tx1"/>
                </a:solidFill>
              </a:rPr>
              <a:t>mov DWORD PTR [</a:t>
            </a:r>
            <a:r>
              <a:rPr lang="en-US" sz="2400" err="1">
                <a:solidFill>
                  <a:schemeClr val="tx1"/>
                </a:solidFill>
              </a:rPr>
              <a:t>ebx</a:t>
            </a:r>
            <a:r>
              <a:rPr lang="en-US" sz="2400">
                <a:solidFill>
                  <a:schemeClr val="tx1"/>
                </a:solidFill>
              </a:rPr>
              <a:t>], </a:t>
            </a:r>
            <a:r>
              <a:rPr lang="en-US" sz="2400" err="1">
                <a:solidFill>
                  <a:schemeClr val="tx1"/>
                </a:solidFill>
              </a:rPr>
              <a:t>ecx</a:t>
            </a:r>
            <a:endParaRPr lang="en-US" sz="2400">
              <a:solidFill>
                <a:schemeClr val="tx1"/>
              </a:solidFill>
            </a:endParaRPr>
          </a:p>
        </p:txBody>
      </p:sp>
      <p:sp>
        <p:nvSpPr>
          <p:cNvPr id="8" name="Rectangle 7">
            <a:extLst>
              <a:ext uri="{FF2B5EF4-FFF2-40B4-BE49-F238E27FC236}">
                <a16:creationId xmlns:a16="http://schemas.microsoft.com/office/drawing/2014/main" id="{7D2F35D6-E4CB-924D-B7C2-E678F253F711}"/>
              </a:ext>
            </a:extLst>
          </p:cNvPr>
          <p:cNvSpPr/>
          <p:nvPr/>
        </p:nvSpPr>
        <p:spPr>
          <a:xfrm>
            <a:off x="6595668" y="2266214"/>
            <a:ext cx="5227821" cy="37548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a:solidFill>
                  <a:schemeClr val="tx1"/>
                </a:solidFill>
                <a:latin typeface="Avenir Next Condensed" panose="020B0506020202020204" pitchFamily="34" charset="0"/>
              </a:rPr>
              <a:t>A1: </a:t>
            </a:r>
            <a:r>
              <a:rPr lang="en-US" altLang="zh-CN" sz="2400">
                <a:solidFill>
                  <a:schemeClr val="tx1"/>
                </a:solidFill>
                <a:latin typeface="Avenir Next Condensed" panose="020B0506020202020204" pitchFamily="34" charset="0"/>
              </a:rPr>
              <a:t>50</a:t>
            </a:r>
            <a:r>
              <a:rPr lang="en-US" sz="2400">
                <a:solidFill>
                  <a:schemeClr val="tx1"/>
                </a:solidFill>
                <a:latin typeface="Avenir Next Condensed" panose="020B0506020202020204" pitchFamily="34" charset="0"/>
              </a:rPr>
              <a:t>	</a:t>
            </a:r>
            <a:r>
              <a:rPr lang="zh-CN" altLang="en-US" sz="2400">
                <a:solidFill>
                  <a:schemeClr val="tx1"/>
                </a:solidFill>
                <a:latin typeface="Avenir Next Condensed" panose="020B0506020202020204" pitchFamily="34" charset="0"/>
              </a:rPr>
              <a:t>             </a:t>
            </a:r>
            <a:r>
              <a:rPr lang="en-US" altLang="zh-CN" sz="2400">
                <a:solidFill>
                  <a:schemeClr val="tx1"/>
                </a:solidFill>
              </a:rPr>
              <a:t>push</a:t>
            </a:r>
            <a:r>
              <a:rPr lang="zh-CN" altLang="en-US" sz="2400">
                <a:solidFill>
                  <a:schemeClr val="tx1"/>
                </a:solidFill>
              </a:rPr>
              <a:t> </a:t>
            </a:r>
            <a:r>
              <a:rPr lang="en-US" altLang="zh-CN" sz="2400">
                <a:solidFill>
                  <a:schemeClr val="tx1"/>
                </a:solidFill>
              </a:rPr>
              <a:t>eax</a:t>
            </a:r>
            <a:endParaRPr lang="en-US" sz="2400">
              <a:solidFill>
                <a:schemeClr val="tx1"/>
              </a:solidFill>
            </a:endParaRPr>
          </a:p>
        </p:txBody>
      </p:sp>
      <p:sp>
        <p:nvSpPr>
          <p:cNvPr id="9" name="Footer Placeholder 8">
            <a:extLst>
              <a:ext uri="{FF2B5EF4-FFF2-40B4-BE49-F238E27FC236}">
                <a16:creationId xmlns:a16="http://schemas.microsoft.com/office/drawing/2014/main" id="{586E8AE4-C113-D34E-95EC-2B5B2686536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06288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8EEC-F755-0F4D-A74C-CE288F6B4060}"/>
              </a:ext>
            </a:extLst>
          </p:cNvPr>
          <p:cNvSpPr>
            <a:spLocks noGrp="1"/>
          </p:cNvSpPr>
          <p:nvPr>
            <p:ph type="title"/>
          </p:nvPr>
        </p:nvSpPr>
        <p:spPr/>
        <p:txBody>
          <a:bodyPr/>
          <a:lstStyle/>
          <a:p>
            <a:r>
              <a:rPr lang="en-US">
                <a:latin typeface="Avenir Next Condensed" panose="020B0506020202020204" pitchFamily="34" charset="0"/>
              </a:rPr>
              <a:t>How to Improve Value-set Analysis?</a:t>
            </a:r>
          </a:p>
        </p:txBody>
      </p:sp>
      <p:sp>
        <p:nvSpPr>
          <p:cNvPr id="3" name="Content Placeholder 2">
            <a:extLst>
              <a:ext uri="{FF2B5EF4-FFF2-40B4-BE49-F238E27FC236}">
                <a16:creationId xmlns:a16="http://schemas.microsoft.com/office/drawing/2014/main" id="{55D27765-A0A9-D648-AC28-BA5DA6F491F8}"/>
              </a:ext>
            </a:extLst>
          </p:cNvPr>
          <p:cNvSpPr>
            <a:spLocks noGrp="1"/>
          </p:cNvSpPr>
          <p:nvPr>
            <p:ph idx="1"/>
          </p:nvPr>
        </p:nvSpPr>
        <p:spPr>
          <a:xfrm>
            <a:off x="838200" y="1825625"/>
            <a:ext cx="10515600" cy="2192877"/>
          </a:xfrm>
        </p:spPr>
        <p:txBody>
          <a:bodyPr>
            <a:normAutofit/>
          </a:bodyPr>
          <a:lstStyle/>
          <a:p>
            <a:r>
              <a:rPr lang="en-US">
                <a:latin typeface="Avenir Next Condensed" panose="020B0506020202020204" pitchFamily="34" charset="0"/>
              </a:rPr>
              <a:t>Memory alias analysis can be simplified as </a:t>
            </a:r>
            <a:r>
              <a:rPr lang="en-US">
                <a:solidFill>
                  <a:srgbClr val="FF0000"/>
                </a:solidFill>
                <a:latin typeface="Avenir Next Condensed" panose="020B0506020202020204" pitchFamily="34" charset="0"/>
              </a:rPr>
              <a:t>the relationship between instruction sequence and corresponding value-set of memory access</a:t>
            </a:r>
            <a:r>
              <a:rPr lang="en-US">
                <a:latin typeface="Avenir Next Condensed" panose="020B0506020202020204" pitchFamily="34" charset="0"/>
              </a:rPr>
              <a:t>, meanwhile, deep learning is good at finding such relationship</a:t>
            </a:r>
          </a:p>
          <a:p>
            <a:r>
              <a:rPr lang="en-US">
                <a:latin typeface="Avenir Next Condensed" panose="020B0506020202020204" pitchFamily="34" charset="0"/>
              </a:rPr>
              <a:t>Previous applications demonstrated that DL can be used to learn patterns from input and assign each input a label</a:t>
            </a:r>
          </a:p>
        </p:txBody>
      </p:sp>
      <p:sp>
        <p:nvSpPr>
          <p:cNvPr id="4" name="Slide Number Placeholder 3">
            <a:extLst>
              <a:ext uri="{FF2B5EF4-FFF2-40B4-BE49-F238E27FC236}">
                <a16:creationId xmlns:a16="http://schemas.microsoft.com/office/drawing/2014/main" id="{FA8CBB24-AF7C-E84F-986B-B09C9553FF2B}"/>
              </a:ext>
            </a:extLst>
          </p:cNvPr>
          <p:cNvSpPr>
            <a:spLocks noGrp="1"/>
          </p:cNvSpPr>
          <p:nvPr>
            <p:ph type="sldNum" sz="quarter" idx="12"/>
          </p:nvPr>
        </p:nvSpPr>
        <p:spPr/>
        <p:txBody>
          <a:bodyPr/>
          <a:lstStyle/>
          <a:p>
            <a:fld id="{079CB688-378F-4534-BFFE-AF122467FDB7}" type="slidenum">
              <a:rPr lang="zh-CN" altLang="en-US" smtClean="0"/>
              <a:t>48</a:t>
            </a:fld>
            <a:endParaRPr lang="zh-CN" altLang="en-US"/>
          </a:p>
        </p:txBody>
      </p:sp>
      <p:sp>
        <p:nvSpPr>
          <p:cNvPr id="5" name="Rectangle 4">
            <a:extLst>
              <a:ext uri="{FF2B5EF4-FFF2-40B4-BE49-F238E27FC236}">
                <a16:creationId xmlns:a16="http://schemas.microsoft.com/office/drawing/2014/main" id="{D4A0A26A-086D-2A4B-852A-7B702C654519}"/>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69E7331-0180-8B4F-84E8-78EC64005803}"/>
              </a:ext>
            </a:extLst>
          </p:cNvPr>
          <p:cNvSpPr/>
          <p:nvPr/>
        </p:nvSpPr>
        <p:spPr>
          <a:xfrm>
            <a:off x="5223764" y="4564666"/>
            <a:ext cx="6041644" cy="41198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 sz="2400">
                <a:solidFill>
                  <a:schemeClr val="tx1"/>
                </a:solidFill>
              </a:rPr>
              <a:t>90	90	90	90	83	EC	4C</a:t>
            </a:r>
            <a:endParaRPr lang="en-US" sz="2400">
              <a:solidFill>
                <a:schemeClr val="tx1"/>
              </a:solidFill>
            </a:endParaRPr>
          </a:p>
        </p:txBody>
      </p:sp>
      <p:sp>
        <p:nvSpPr>
          <p:cNvPr id="7" name="Rectangle 6">
            <a:extLst>
              <a:ext uri="{FF2B5EF4-FFF2-40B4-BE49-F238E27FC236}">
                <a16:creationId xmlns:a16="http://schemas.microsoft.com/office/drawing/2014/main" id="{360ABE7A-5C1F-CF47-BEFC-26E864B216F4}"/>
              </a:ext>
            </a:extLst>
          </p:cNvPr>
          <p:cNvSpPr/>
          <p:nvPr/>
        </p:nvSpPr>
        <p:spPr>
          <a:xfrm>
            <a:off x="5223764" y="5852922"/>
            <a:ext cx="6041644" cy="41198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l" sz="2400">
                <a:solidFill>
                  <a:schemeClr val="tx1"/>
                </a:solidFill>
              </a:rPr>
              <a:t> 0	 0	 0	 0	 1	 0	 0</a:t>
            </a:r>
            <a:endParaRPr lang="en-US" sz="2400">
              <a:solidFill>
                <a:schemeClr val="tx1"/>
              </a:solidFill>
            </a:endParaRPr>
          </a:p>
        </p:txBody>
      </p:sp>
      <p:sp>
        <p:nvSpPr>
          <p:cNvPr id="8" name="TextBox 7">
            <a:extLst>
              <a:ext uri="{FF2B5EF4-FFF2-40B4-BE49-F238E27FC236}">
                <a16:creationId xmlns:a16="http://schemas.microsoft.com/office/drawing/2014/main" id="{0EBE39DE-9F46-1640-B0BB-E533EE22D3F7}"/>
              </a:ext>
            </a:extLst>
          </p:cNvPr>
          <p:cNvSpPr txBox="1"/>
          <p:nvPr/>
        </p:nvSpPr>
        <p:spPr>
          <a:xfrm>
            <a:off x="5223764" y="4108704"/>
            <a:ext cx="5956300" cy="365760"/>
          </a:xfrm>
          <a:prstGeom prst="rect">
            <a:avLst/>
          </a:prstGeom>
          <a:noFill/>
        </p:spPr>
        <p:txBody>
          <a:bodyPr wrap="square" rtlCol="0">
            <a:spAutoFit/>
          </a:bodyPr>
          <a:lstStyle/>
          <a:p>
            <a:r>
              <a:rPr lang="en-US" err="1"/>
              <a:t>nop</a:t>
            </a:r>
            <a:r>
              <a:rPr lang="en-US"/>
              <a:t>; 	</a:t>
            </a:r>
            <a:r>
              <a:rPr lang="en-US" err="1"/>
              <a:t>nop</a:t>
            </a:r>
            <a:r>
              <a:rPr lang="en-US"/>
              <a:t>; 	</a:t>
            </a:r>
            <a:r>
              <a:rPr lang="en-US" err="1"/>
              <a:t>nop</a:t>
            </a:r>
            <a:r>
              <a:rPr lang="en-US"/>
              <a:t>; 	</a:t>
            </a:r>
            <a:r>
              <a:rPr lang="en-US" err="1"/>
              <a:t>nop</a:t>
            </a:r>
            <a:r>
              <a:rPr lang="en-US"/>
              <a:t>; 	sub </a:t>
            </a:r>
            <a:r>
              <a:rPr lang="en-US" err="1"/>
              <a:t>esp</a:t>
            </a:r>
            <a:r>
              <a:rPr lang="en-US"/>
              <a:t>, 0x4c; </a:t>
            </a:r>
          </a:p>
        </p:txBody>
      </p:sp>
      <p:sp>
        <p:nvSpPr>
          <p:cNvPr id="9" name="TextBox 8">
            <a:extLst>
              <a:ext uri="{FF2B5EF4-FFF2-40B4-BE49-F238E27FC236}">
                <a16:creationId xmlns:a16="http://schemas.microsoft.com/office/drawing/2014/main" id="{E2CEDDED-0710-994F-853F-48D560545991}"/>
              </a:ext>
            </a:extLst>
          </p:cNvPr>
          <p:cNvSpPr txBox="1"/>
          <p:nvPr/>
        </p:nvSpPr>
        <p:spPr>
          <a:xfrm>
            <a:off x="5757418" y="5153178"/>
            <a:ext cx="4974336" cy="523220"/>
          </a:xfrm>
          <a:prstGeom prst="rect">
            <a:avLst/>
          </a:prstGeom>
          <a:noFill/>
          <a:ln w="19050">
            <a:solidFill>
              <a:schemeClr val="tx1"/>
            </a:solidFill>
          </a:ln>
        </p:spPr>
        <p:txBody>
          <a:bodyPr wrap="square" rtlCol="0">
            <a:spAutoFit/>
          </a:bodyPr>
          <a:lstStyle/>
          <a:p>
            <a:r>
              <a:rPr lang="en-US" sz="2800"/>
              <a:t>Recurrent Neural Network (RNN)</a:t>
            </a:r>
          </a:p>
        </p:txBody>
      </p:sp>
      <p:sp>
        <p:nvSpPr>
          <p:cNvPr id="10" name="TextBox 9">
            <a:extLst>
              <a:ext uri="{FF2B5EF4-FFF2-40B4-BE49-F238E27FC236}">
                <a16:creationId xmlns:a16="http://schemas.microsoft.com/office/drawing/2014/main" id="{B5C5B38D-D848-8A48-A10A-4D6657B51006}"/>
              </a:ext>
            </a:extLst>
          </p:cNvPr>
          <p:cNvSpPr txBox="1"/>
          <p:nvPr/>
        </p:nvSpPr>
        <p:spPr>
          <a:xfrm>
            <a:off x="838200" y="4976654"/>
            <a:ext cx="3989832" cy="707886"/>
          </a:xfrm>
          <a:prstGeom prst="rect">
            <a:avLst/>
          </a:prstGeom>
          <a:noFill/>
        </p:spPr>
        <p:txBody>
          <a:bodyPr wrap="square" rtlCol="0">
            <a:spAutoFit/>
          </a:bodyPr>
          <a:lstStyle/>
          <a:p>
            <a:r>
              <a:rPr lang="en-US" sz="2000"/>
              <a:t>Binary Function Start Identification (</a:t>
            </a:r>
            <a:r>
              <a:rPr lang="en-US" sz="2000" err="1"/>
              <a:t>Usenix</a:t>
            </a:r>
            <a:r>
              <a:rPr lang="en-US" sz="2000"/>
              <a:t> Security’15)</a:t>
            </a:r>
          </a:p>
        </p:txBody>
      </p:sp>
      <p:sp>
        <p:nvSpPr>
          <p:cNvPr id="12" name="Footer Placeholder 11">
            <a:extLst>
              <a:ext uri="{FF2B5EF4-FFF2-40B4-BE49-F238E27FC236}">
                <a16:creationId xmlns:a16="http://schemas.microsoft.com/office/drawing/2014/main" id="{85F0B4E6-31DB-BE43-86DD-30F6AF4ED67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345512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1EE22-F9D4-A948-A75A-1110B8DD09B5}"/>
              </a:ext>
            </a:extLst>
          </p:cNvPr>
          <p:cNvSpPr>
            <a:spLocks noGrp="1"/>
          </p:cNvSpPr>
          <p:nvPr>
            <p:ph type="title"/>
          </p:nvPr>
        </p:nvSpPr>
        <p:spPr>
          <a:xfrm>
            <a:off x="713232" y="365125"/>
            <a:ext cx="11478016" cy="1325563"/>
          </a:xfrm>
        </p:spPr>
        <p:txBody>
          <a:bodyPr/>
          <a:lstStyle/>
          <a:p>
            <a:r>
              <a:rPr lang="en-US">
                <a:latin typeface="Avenir Next Condensed" panose="020B0506020202020204" pitchFamily="34" charset="0"/>
              </a:rPr>
              <a:t>DEEPVSA</a:t>
            </a:r>
            <a:r>
              <a:rPr lang="en-US" altLang="zh-CN">
                <a:latin typeface="Avenir Next Condensed" panose="020B0506020202020204" pitchFamily="34" charset="0"/>
              </a:rPr>
              <a:t>:</a:t>
            </a:r>
            <a:r>
              <a:rPr lang="zh-CN" altLang="en-US">
                <a:latin typeface="Avenir Next Condensed" panose="020B0506020202020204" pitchFamily="34" charset="0"/>
              </a:rPr>
              <a:t> </a:t>
            </a:r>
            <a:r>
              <a:rPr lang="en-US" altLang="zh-CN">
                <a:latin typeface="Avenir Next Condensed" panose="020B0506020202020204" pitchFamily="34" charset="0"/>
              </a:rPr>
              <a:t>Facilitate Value-set Analysis with Deep Learning</a:t>
            </a:r>
            <a:endParaRPr lang="en-US">
              <a:latin typeface="Avenir Next Condensed" panose="020B0506020202020204" pitchFamily="34" charset="0"/>
            </a:endParaRPr>
          </a:p>
        </p:txBody>
      </p:sp>
      <p:sp>
        <p:nvSpPr>
          <p:cNvPr id="4" name="Slide Number Placeholder 3">
            <a:extLst>
              <a:ext uri="{FF2B5EF4-FFF2-40B4-BE49-F238E27FC236}">
                <a16:creationId xmlns:a16="http://schemas.microsoft.com/office/drawing/2014/main" id="{B15F2DF4-81B1-344C-8B6F-50938C034B81}"/>
              </a:ext>
            </a:extLst>
          </p:cNvPr>
          <p:cNvSpPr>
            <a:spLocks noGrp="1"/>
          </p:cNvSpPr>
          <p:nvPr>
            <p:ph type="sldNum" sz="quarter" idx="12"/>
          </p:nvPr>
        </p:nvSpPr>
        <p:spPr/>
        <p:txBody>
          <a:bodyPr/>
          <a:lstStyle/>
          <a:p>
            <a:fld id="{079CB688-378F-4534-BFFE-AF122467FDB7}" type="slidenum">
              <a:rPr lang="zh-CN" altLang="en-US" smtClean="0"/>
              <a:t>49</a:t>
            </a:fld>
            <a:endParaRPr lang="zh-CN" altLang="en-US"/>
          </a:p>
        </p:txBody>
      </p:sp>
      <p:sp>
        <p:nvSpPr>
          <p:cNvPr id="5" name="Rectangle 4">
            <a:extLst>
              <a:ext uri="{FF2B5EF4-FFF2-40B4-BE49-F238E27FC236}">
                <a16:creationId xmlns:a16="http://schemas.microsoft.com/office/drawing/2014/main" id="{C685D4F6-1801-A64D-9E97-810896F4F0BC}"/>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F39DD02-8A9A-E64A-84E8-ECC0FCFD4EA6}"/>
              </a:ext>
            </a:extLst>
          </p:cNvPr>
          <p:cNvSpPr/>
          <p:nvPr/>
        </p:nvSpPr>
        <p:spPr>
          <a:xfrm>
            <a:off x="713232" y="2139747"/>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venir Next Condensed Medium" panose="020B0506020202020204" pitchFamily="34" charset="0"/>
              </a:rPr>
              <a:t>Instruction trace</a:t>
            </a:r>
          </a:p>
        </p:txBody>
      </p:sp>
      <p:sp>
        <p:nvSpPr>
          <p:cNvPr id="9" name="Rectangle 8">
            <a:extLst>
              <a:ext uri="{FF2B5EF4-FFF2-40B4-BE49-F238E27FC236}">
                <a16:creationId xmlns:a16="http://schemas.microsoft.com/office/drawing/2014/main" id="{EAB39727-822D-2546-A138-C2E96F0CA35B}"/>
              </a:ext>
            </a:extLst>
          </p:cNvPr>
          <p:cNvSpPr/>
          <p:nvPr/>
        </p:nvSpPr>
        <p:spPr>
          <a:xfrm>
            <a:off x="713231" y="4359453"/>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Label</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(Memory</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region)</a:t>
            </a:r>
            <a:endParaRPr lang="en-US" sz="2400">
              <a:solidFill>
                <a:schemeClr val="tx1"/>
              </a:solidFill>
              <a:latin typeface="Avenir Next Condensed Medium" panose="020B0506020202020204" pitchFamily="34" charset="0"/>
            </a:endParaRPr>
          </a:p>
        </p:txBody>
      </p:sp>
      <p:sp>
        <p:nvSpPr>
          <p:cNvPr id="10" name="TextBox 9">
            <a:extLst>
              <a:ext uri="{FF2B5EF4-FFF2-40B4-BE49-F238E27FC236}">
                <a16:creationId xmlns:a16="http://schemas.microsoft.com/office/drawing/2014/main" id="{BD247378-0722-8249-B1BE-D0737F6D6A9D}"/>
              </a:ext>
            </a:extLst>
          </p:cNvPr>
          <p:cNvSpPr txBox="1"/>
          <p:nvPr/>
        </p:nvSpPr>
        <p:spPr>
          <a:xfrm>
            <a:off x="1071122" y="3353350"/>
            <a:ext cx="2393177" cy="369332"/>
          </a:xfrm>
          <a:prstGeom prst="rect">
            <a:avLst/>
          </a:prstGeom>
          <a:noFill/>
          <a:ln w="12700">
            <a:solidFill>
              <a:schemeClr val="tx1"/>
            </a:solidFill>
          </a:ln>
        </p:spPr>
        <p:txBody>
          <a:bodyPr wrap="square" rtlCol="0">
            <a:spAutoFit/>
          </a:bodyPr>
          <a:lstStyle/>
          <a:p>
            <a:r>
              <a:rPr lang="en-US"/>
              <a:t>Deep</a:t>
            </a:r>
            <a:r>
              <a:rPr lang="zh-CN" altLang="en-US"/>
              <a:t> </a:t>
            </a:r>
            <a:r>
              <a:rPr lang="en-US" altLang="zh-CN"/>
              <a:t>Learning</a:t>
            </a:r>
            <a:r>
              <a:rPr lang="zh-CN" altLang="en-US"/>
              <a:t> </a:t>
            </a:r>
            <a:r>
              <a:rPr lang="en-US" altLang="zh-CN"/>
              <a:t>Network</a:t>
            </a:r>
            <a:endParaRPr lang="en-US"/>
          </a:p>
        </p:txBody>
      </p:sp>
      <p:sp>
        <p:nvSpPr>
          <p:cNvPr id="11" name="Left Brace 10">
            <a:extLst>
              <a:ext uri="{FF2B5EF4-FFF2-40B4-BE49-F238E27FC236}">
                <a16:creationId xmlns:a16="http://schemas.microsoft.com/office/drawing/2014/main" id="{6C29EFB2-9F99-A44F-ACD0-BD2B00B47FCB}"/>
              </a:ext>
            </a:extLst>
          </p:cNvPr>
          <p:cNvSpPr/>
          <p:nvPr/>
        </p:nvSpPr>
        <p:spPr>
          <a:xfrm rot="16200000">
            <a:off x="2054247" y="3676199"/>
            <a:ext cx="426929" cy="3108960"/>
          </a:xfrm>
          <a:prstGeom prst="leftBrace">
            <a:avLst>
              <a:gd name="adj1" fmla="val 4868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B00BD6D5-6B4A-7642-BC23-47140F64AE8D}"/>
              </a:ext>
            </a:extLst>
          </p:cNvPr>
          <p:cNvSpPr txBox="1"/>
          <p:nvPr/>
        </p:nvSpPr>
        <p:spPr>
          <a:xfrm>
            <a:off x="681147" y="5502879"/>
            <a:ext cx="3524430" cy="707886"/>
          </a:xfrm>
          <a:prstGeom prst="rect">
            <a:avLst/>
          </a:prstGeom>
          <a:noFill/>
        </p:spPr>
        <p:txBody>
          <a:bodyPr wrap="square" rtlCol="0">
            <a:spAutoFit/>
          </a:bodyPr>
          <a:lstStyle/>
          <a:p>
            <a:r>
              <a:rPr lang="en-US" altLang="zh-CN" sz="2000"/>
              <a:t>1.</a:t>
            </a:r>
            <a:r>
              <a:rPr lang="zh-CN" altLang="en-US" sz="2000"/>
              <a:t> </a:t>
            </a:r>
            <a:r>
              <a:rPr lang="en-US" altLang="zh-CN" sz="2000"/>
              <a:t>Train</a:t>
            </a:r>
            <a:r>
              <a:rPr lang="zh-CN" altLang="en-US" sz="2000"/>
              <a:t> </a:t>
            </a:r>
            <a:r>
              <a:rPr lang="en-US" altLang="zh-CN" sz="2000"/>
              <a:t>Deep</a:t>
            </a:r>
            <a:r>
              <a:rPr lang="zh-CN" altLang="en-US" sz="2000"/>
              <a:t> </a:t>
            </a:r>
            <a:r>
              <a:rPr lang="en-US" altLang="zh-CN" sz="2000"/>
              <a:t>Learning</a:t>
            </a:r>
            <a:r>
              <a:rPr lang="zh-CN" altLang="en-US" sz="2000"/>
              <a:t> </a:t>
            </a:r>
            <a:r>
              <a:rPr lang="en-US" altLang="zh-CN" sz="2000"/>
              <a:t>Network</a:t>
            </a:r>
            <a:r>
              <a:rPr lang="zh-CN" altLang="en-US" sz="2000"/>
              <a:t> </a:t>
            </a:r>
            <a:r>
              <a:rPr lang="en-US" altLang="zh-CN" sz="2000"/>
              <a:t>with</a:t>
            </a:r>
            <a:r>
              <a:rPr lang="zh-CN" altLang="en-US" sz="2000"/>
              <a:t> </a:t>
            </a:r>
            <a:r>
              <a:rPr lang="en-US" altLang="zh-CN" sz="2000"/>
              <a:t>Training</a:t>
            </a:r>
            <a:r>
              <a:rPr lang="zh-CN" altLang="en-US" sz="2000"/>
              <a:t> </a:t>
            </a:r>
            <a:r>
              <a:rPr lang="en-US" altLang="zh-CN" sz="2000"/>
              <a:t>Data</a:t>
            </a:r>
            <a:r>
              <a:rPr lang="zh-CN" altLang="en-US" sz="2000"/>
              <a:t> </a:t>
            </a:r>
            <a:r>
              <a:rPr lang="en-US" altLang="zh-CN" sz="2000"/>
              <a:t>Set</a:t>
            </a:r>
            <a:endParaRPr lang="en-US" sz="2000"/>
          </a:p>
        </p:txBody>
      </p:sp>
      <p:sp>
        <p:nvSpPr>
          <p:cNvPr id="14" name="Rectangle 13">
            <a:extLst>
              <a:ext uri="{FF2B5EF4-FFF2-40B4-BE49-F238E27FC236}">
                <a16:creationId xmlns:a16="http://schemas.microsoft.com/office/drawing/2014/main" id="{1A2829AD-C534-B94D-B33F-293A0F65D56B}"/>
              </a:ext>
            </a:extLst>
          </p:cNvPr>
          <p:cNvSpPr/>
          <p:nvPr/>
        </p:nvSpPr>
        <p:spPr>
          <a:xfrm>
            <a:off x="4575801" y="2139747"/>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Crashing</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Trace</a:t>
            </a:r>
            <a:endParaRPr lang="en-US" sz="2400">
              <a:solidFill>
                <a:schemeClr val="tx1"/>
              </a:solidFill>
              <a:latin typeface="Avenir Next Condensed Medium" panose="020B0506020202020204" pitchFamily="34" charset="0"/>
            </a:endParaRPr>
          </a:p>
        </p:txBody>
      </p:sp>
      <p:sp>
        <p:nvSpPr>
          <p:cNvPr id="15" name="TextBox 14">
            <a:extLst>
              <a:ext uri="{FF2B5EF4-FFF2-40B4-BE49-F238E27FC236}">
                <a16:creationId xmlns:a16="http://schemas.microsoft.com/office/drawing/2014/main" id="{BBDB2C6D-0923-7C40-8C0C-2DB220CAA1F4}"/>
              </a:ext>
            </a:extLst>
          </p:cNvPr>
          <p:cNvSpPr txBox="1"/>
          <p:nvPr/>
        </p:nvSpPr>
        <p:spPr>
          <a:xfrm>
            <a:off x="4933693" y="3353350"/>
            <a:ext cx="2393177" cy="369332"/>
          </a:xfrm>
          <a:prstGeom prst="rect">
            <a:avLst/>
          </a:prstGeom>
          <a:noFill/>
          <a:ln w="12700">
            <a:solidFill>
              <a:schemeClr val="tx1"/>
            </a:solidFill>
          </a:ln>
        </p:spPr>
        <p:txBody>
          <a:bodyPr wrap="square" rtlCol="0">
            <a:spAutoFit/>
          </a:bodyPr>
          <a:lstStyle/>
          <a:p>
            <a:r>
              <a:rPr lang="en-US"/>
              <a:t>Deep</a:t>
            </a:r>
            <a:r>
              <a:rPr lang="zh-CN" altLang="en-US"/>
              <a:t> </a:t>
            </a:r>
            <a:r>
              <a:rPr lang="en-US" altLang="zh-CN"/>
              <a:t>Learning</a:t>
            </a:r>
            <a:r>
              <a:rPr lang="zh-CN" altLang="en-US"/>
              <a:t> </a:t>
            </a:r>
            <a:r>
              <a:rPr lang="en-US" altLang="zh-CN"/>
              <a:t>Network</a:t>
            </a:r>
            <a:endParaRPr lang="en-US"/>
          </a:p>
        </p:txBody>
      </p:sp>
      <p:sp>
        <p:nvSpPr>
          <p:cNvPr id="16" name="Rectangle 15">
            <a:extLst>
              <a:ext uri="{FF2B5EF4-FFF2-40B4-BE49-F238E27FC236}">
                <a16:creationId xmlns:a16="http://schemas.microsoft.com/office/drawing/2014/main" id="{EFF5ED11-3C78-634C-85E3-D8FA4349C853}"/>
              </a:ext>
            </a:extLst>
          </p:cNvPr>
          <p:cNvSpPr/>
          <p:nvPr/>
        </p:nvSpPr>
        <p:spPr>
          <a:xfrm>
            <a:off x="4575801" y="4359453"/>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Predicted</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Memory</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Region</a:t>
            </a:r>
            <a:endParaRPr lang="en-US" sz="2400">
              <a:solidFill>
                <a:schemeClr val="tx1"/>
              </a:solidFill>
              <a:latin typeface="Avenir Next Condensed Medium" panose="020B0506020202020204" pitchFamily="34" charset="0"/>
            </a:endParaRPr>
          </a:p>
        </p:txBody>
      </p:sp>
      <p:sp>
        <p:nvSpPr>
          <p:cNvPr id="17" name="Left Brace 16">
            <a:extLst>
              <a:ext uri="{FF2B5EF4-FFF2-40B4-BE49-F238E27FC236}">
                <a16:creationId xmlns:a16="http://schemas.microsoft.com/office/drawing/2014/main" id="{31714C6D-A447-FC4A-A640-618152F49618}"/>
              </a:ext>
            </a:extLst>
          </p:cNvPr>
          <p:cNvSpPr/>
          <p:nvPr/>
        </p:nvSpPr>
        <p:spPr>
          <a:xfrm rot="16200000">
            <a:off x="6023297" y="3586216"/>
            <a:ext cx="426929" cy="3238291"/>
          </a:xfrm>
          <a:prstGeom prst="leftBrace">
            <a:avLst>
              <a:gd name="adj1" fmla="val 2695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E6260158-D728-544A-9B6E-3FFFCE4C6939}"/>
              </a:ext>
            </a:extLst>
          </p:cNvPr>
          <p:cNvSpPr txBox="1"/>
          <p:nvPr/>
        </p:nvSpPr>
        <p:spPr>
          <a:xfrm>
            <a:off x="4511633" y="5484551"/>
            <a:ext cx="3524430" cy="707886"/>
          </a:xfrm>
          <a:prstGeom prst="rect">
            <a:avLst/>
          </a:prstGeom>
          <a:noFill/>
        </p:spPr>
        <p:txBody>
          <a:bodyPr wrap="square" rtlCol="0">
            <a:spAutoFit/>
          </a:bodyPr>
          <a:lstStyle/>
          <a:p>
            <a:r>
              <a:rPr lang="en-US" altLang="zh-CN" sz="2000"/>
              <a:t>2.</a:t>
            </a:r>
            <a:r>
              <a:rPr lang="zh-CN" altLang="en-US" sz="2000"/>
              <a:t> </a:t>
            </a:r>
            <a:r>
              <a:rPr lang="en-US" altLang="zh-CN" sz="2000"/>
              <a:t>Predict</a:t>
            </a:r>
            <a:r>
              <a:rPr lang="zh-CN" altLang="en-US" sz="2000"/>
              <a:t> </a:t>
            </a:r>
            <a:r>
              <a:rPr lang="en-US" altLang="zh-CN" sz="2000"/>
              <a:t>Memory</a:t>
            </a:r>
            <a:r>
              <a:rPr lang="zh-CN" altLang="en-US" sz="2000"/>
              <a:t> </a:t>
            </a:r>
            <a:r>
              <a:rPr lang="en-US" altLang="zh-CN" sz="2000"/>
              <a:t>Region</a:t>
            </a:r>
            <a:r>
              <a:rPr lang="zh-CN" altLang="en-US" sz="2000"/>
              <a:t> </a:t>
            </a:r>
            <a:r>
              <a:rPr lang="en-US" altLang="zh-CN" sz="2000"/>
              <a:t>with</a:t>
            </a:r>
            <a:r>
              <a:rPr lang="zh-CN" altLang="en-US" sz="2000"/>
              <a:t> </a:t>
            </a:r>
            <a:r>
              <a:rPr lang="en-US" altLang="zh-CN" sz="2000"/>
              <a:t>trained</a:t>
            </a:r>
            <a:r>
              <a:rPr lang="zh-CN" altLang="en-US" sz="2000"/>
              <a:t> </a:t>
            </a:r>
            <a:r>
              <a:rPr lang="en-US" altLang="zh-CN" sz="2000"/>
              <a:t>Deep</a:t>
            </a:r>
            <a:r>
              <a:rPr lang="zh-CN" altLang="en-US" sz="2000"/>
              <a:t> </a:t>
            </a:r>
            <a:r>
              <a:rPr lang="en-US" altLang="zh-CN" sz="2000"/>
              <a:t>Learning</a:t>
            </a:r>
            <a:r>
              <a:rPr lang="zh-CN" altLang="en-US" sz="2000"/>
              <a:t> </a:t>
            </a:r>
            <a:r>
              <a:rPr lang="en-US" altLang="zh-CN" sz="2000"/>
              <a:t>Model</a:t>
            </a:r>
            <a:endParaRPr lang="en-US" sz="2000"/>
          </a:p>
        </p:txBody>
      </p:sp>
      <p:sp>
        <p:nvSpPr>
          <p:cNvPr id="19" name="Left Brace 18">
            <a:extLst>
              <a:ext uri="{FF2B5EF4-FFF2-40B4-BE49-F238E27FC236}">
                <a16:creationId xmlns:a16="http://schemas.microsoft.com/office/drawing/2014/main" id="{E3037FD5-5A13-AE4F-8348-4BD185CF9DEE}"/>
              </a:ext>
            </a:extLst>
          </p:cNvPr>
          <p:cNvSpPr/>
          <p:nvPr/>
        </p:nvSpPr>
        <p:spPr>
          <a:xfrm rot="16200000">
            <a:off x="9822290" y="3607980"/>
            <a:ext cx="426929" cy="3194765"/>
          </a:xfrm>
          <a:prstGeom prst="leftBrace">
            <a:avLst>
              <a:gd name="adj1" fmla="val 33166"/>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1A62C1B8-F4CB-4B47-AC9E-C9D146164FE2}"/>
              </a:ext>
            </a:extLst>
          </p:cNvPr>
          <p:cNvSpPr txBox="1"/>
          <p:nvPr/>
        </p:nvSpPr>
        <p:spPr>
          <a:xfrm>
            <a:off x="8405656" y="5502879"/>
            <a:ext cx="3524430" cy="707886"/>
          </a:xfrm>
          <a:prstGeom prst="rect">
            <a:avLst/>
          </a:prstGeom>
          <a:noFill/>
        </p:spPr>
        <p:txBody>
          <a:bodyPr wrap="square" rtlCol="0">
            <a:spAutoFit/>
          </a:bodyPr>
          <a:lstStyle/>
          <a:p>
            <a:r>
              <a:rPr lang="en-US" altLang="zh-CN" sz="2000"/>
              <a:t>3.</a:t>
            </a:r>
            <a:r>
              <a:rPr lang="zh-CN" altLang="en-US" sz="2000"/>
              <a:t> </a:t>
            </a:r>
            <a:r>
              <a:rPr lang="en-US" altLang="zh-CN" sz="2000"/>
              <a:t>Integrate and facilitate VSA</a:t>
            </a:r>
            <a:r>
              <a:rPr lang="zh-CN" altLang="en-US" sz="2000"/>
              <a:t> </a:t>
            </a:r>
            <a:r>
              <a:rPr lang="en-US" altLang="zh-CN" sz="2000"/>
              <a:t>with</a:t>
            </a:r>
            <a:r>
              <a:rPr lang="zh-CN" altLang="en-US" sz="2000"/>
              <a:t> </a:t>
            </a:r>
            <a:r>
              <a:rPr lang="en-US" altLang="zh-CN" sz="2000"/>
              <a:t>predicted</a:t>
            </a:r>
            <a:r>
              <a:rPr lang="zh-CN" altLang="en-US" sz="2000"/>
              <a:t> </a:t>
            </a:r>
            <a:r>
              <a:rPr lang="en-US" altLang="zh-CN" sz="2000"/>
              <a:t>Memory</a:t>
            </a:r>
            <a:r>
              <a:rPr lang="zh-CN" altLang="en-US" sz="2000"/>
              <a:t> </a:t>
            </a:r>
            <a:r>
              <a:rPr lang="en-US" altLang="zh-CN" sz="2000"/>
              <a:t>Region</a:t>
            </a:r>
            <a:endParaRPr lang="en-US" sz="2000"/>
          </a:p>
        </p:txBody>
      </p:sp>
      <p:cxnSp>
        <p:nvCxnSpPr>
          <p:cNvPr id="22" name="Straight Arrow Connector 21">
            <a:extLst>
              <a:ext uri="{FF2B5EF4-FFF2-40B4-BE49-F238E27FC236}">
                <a16:creationId xmlns:a16="http://schemas.microsoft.com/office/drawing/2014/main" id="{4B1607A6-CE8A-344B-912D-1251EF450505}"/>
              </a:ext>
            </a:extLst>
          </p:cNvPr>
          <p:cNvCxnSpPr>
            <a:cxnSpLocks/>
            <a:stCxn id="10" idx="3"/>
            <a:endCxn id="15" idx="1"/>
          </p:cNvCxnSpPr>
          <p:nvPr/>
        </p:nvCxnSpPr>
        <p:spPr>
          <a:xfrm>
            <a:off x="3464299" y="3538016"/>
            <a:ext cx="1469394" cy="0"/>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E12B588F-F261-C34C-A1C9-70E97E9962CF}"/>
              </a:ext>
            </a:extLst>
          </p:cNvPr>
          <p:cNvSpPr/>
          <p:nvPr/>
        </p:nvSpPr>
        <p:spPr>
          <a:xfrm>
            <a:off x="8438371" y="2139747"/>
            <a:ext cx="3108960"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Predicted</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Memory</a:t>
            </a:r>
            <a:r>
              <a:rPr lang="zh-CN" altLang="en-US" sz="2400">
                <a:solidFill>
                  <a:schemeClr val="tx1"/>
                </a:solidFill>
                <a:latin typeface="Avenir Next Condensed Medium" panose="020B0506020202020204" pitchFamily="34" charset="0"/>
              </a:rPr>
              <a:t> </a:t>
            </a:r>
            <a:r>
              <a:rPr lang="en-US" altLang="zh-CN" sz="2400">
                <a:solidFill>
                  <a:schemeClr val="tx1"/>
                </a:solidFill>
                <a:latin typeface="Avenir Next Condensed Medium" panose="020B0506020202020204" pitchFamily="34" charset="0"/>
              </a:rPr>
              <a:t>Region</a:t>
            </a:r>
            <a:endParaRPr lang="en-US" sz="2400">
              <a:solidFill>
                <a:schemeClr val="tx1"/>
              </a:solidFill>
              <a:latin typeface="Avenir Next Condensed Medium" panose="020B0506020202020204" pitchFamily="34" charset="0"/>
            </a:endParaRPr>
          </a:p>
        </p:txBody>
      </p:sp>
      <p:sp>
        <p:nvSpPr>
          <p:cNvPr id="25" name="Rectangle 24">
            <a:extLst>
              <a:ext uri="{FF2B5EF4-FFF2-40B4-BE49-F238E27FC236}">
                <a16:creationId xmlns:a16="http://schemas.microsoft.com/office/drawing/2014/main" id="{0183DD7E-80BC-4F40-9030-F697424E11E8}"/>
              </a:ext>
            </a:extLst>
          </p:cNvPr>
          <p:cNvSpPr/>
          <p:nvPr/>
        </p:nvSpPr>
        <p:spPr>
          <a:xfrm>
            <a:off x="8437740" y="4361688"/>
            <a:ext cx="3108961" cy="5486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Medium" panose="020B0506020202020204" pitchFamily="34" charset="0"/>
              </a:rPr>
              <a:t>Value-set Analysis</a:t>
            </a:r>
            <a:endParaRPr lang="en-US" sz="2400">
              <a:solidFill>
                <a:schemeClr val="tx1"/>
              </a:solidFill>
              <a:latin typeface="Avenir Next Condensed Medium" panose="020B0506020202020204" pitchFamily="34" charset="0"/>
            </a:endParaRPr>
          </a:p>
        </p:txBody>
      </p:sp>
      <p:sp>
        <p:nvSpPr>
          <p:cNvPr id="26" name="Down Arrow 25">
            <a:extLst>
              <a:ext uri="{FF2B5EF4-FFF2-40B4-BE49-F238E27FC236}">
                <a16:creationId xmlns:a16="http://schemas.microsoft.com/office/drawing/2014/main" id="{FE14E383-9A00-0E45-854D-3B1AF101D0E1}"/>
              </a:ext>
            </a:extLst>
          </p:cNvPr>
          <p:cNvSpPr/>
          <p:nvPr/>
        </p:nvSpPr>
        <p:spPr>
          <a:xfrm>
            <a:off x="9704540" y="2957565"/>
            <a:ext cx="575991" cy="1212049"/>
          </a:xfrm>
          <a:prstGeom prst="downArrow">
            <a:avLst>
              <a:gd name="adj1" fmla="val 50000"/>
              <a:gd name="adj2" fmla="val 786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8BA4FF49-3700-1845-916F-E561E5F55E11}"/>
              </a:ext>
            </a:extLst>
          </p:cNvPr>
          <p:cNvCxnSpPr>
            <a:cxnSpLocks/>
            <a:stCxn id="16" idx="3"/>
            <a:endCxn id="24" idx="1"/>
          </p:cNvCxnSpPr>
          <p:nvPr/>
        </p:nvCxnSpPr>
        <p:spPr>
          <a:xfrm flipV="1">
            <a:off x="7684761" y="2414067"/>
            <a:ext cx="753610" cy="221970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30" name="Down Arrow 29">
            <a:extLst>
              <a:ext uri="{FF2B5EF4-FFF2-40B4-BE49-F238E27FC236}">
                <a16:creationId xmlns:a16="http://schemas.microsoft.com/office/drawing/2014/main" id="{6EDF7552-ECDE-614D-9979-317085DFA657}"/>
              </a:ext>
            </a:extLst>
          </p:cNvPr>
          <p:cNvSpPr/>
          <p:nvPr/>
        </p:nvSpPr>
        <p:spPr>
          <a:xfrm>
            <a:off x="2148712" y="2804581"/>
            <a:ext cx="237995" cy="520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a:extLst>
              <a:ext uri="{FF2B5EF4-FFF2-40B4-BE49-F238E27FC236}">
                <a16:creationId xmlns:a16="http://schemas.microsoft.com/office/drawing/2014/main" id="{9DB50DD3-A69B-A340-80D0-E3293672E5B2}"/>
              </a:ext>
            </a:extLst>
          </p:cNvPr>
          <p:cNvSpPr/>
          <p:nvPr/>
        </p:nvSpPr>
        <p:spPr>
          <a:xfrm rot="10800000">
            <a:off x="2148712" y="3801772"/>
            <a:ext cx="237995" cy="520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a:extLst>
              <a:ext uri="{FF2B5EF4-FFF2-40B4-BE49-F238E27FC236}">
                <a16:creationId xmlns:a16="http://schemas.microsoft.com/office/drawing/2014/main" id="{B9E144E1-8A01-A945-92D5-8EA1A1CFC997}"/>
              </a:ext>
            </a:extLst>
          </p:cNvPr>
          <p:cNvSpPr/>
          <p:nvPr/>
        </p:nvSpPr>
        <p:spPr>
          <a:xfrm>
            <a:off x="6011284" y="3794083"/>
            <a:ext cx="237995" cy="520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Down Arrow 32">
            <a:extLst>
              <a:ext uri="{FF2B5EF4-FFF2-40B4-BE49-F238E27FC236}">
                <a16:creationId xmlns:a16="http://schemas.microsoft.com/office/drawing/2014/main" id="{57F38A67-DD44-C84E-BAD7-90F61C3701DA}"/>
              </a:ext>
            </a:extLst>
          </p:cNvPr>
          <p:cNvSpPr/>
          <p:nvPr/>
        </p:nvSpPr>
        <p:spPr>
          <a:xfrm>
            <a:off x="6011284" y="2786221"/>
            <a:ext cx="237995" cy="5205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124BF4F0-1209-B843-95CC-13BDC2148114}"/>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1490631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Overview</a:t>
            </a:r>
            <a:r>
              <a:rPr lang="zh-CN" altLang="en-US"/>
              <a:t> </a:t>
            </a:r>
            <a:r>
              <a:rPr lang="en-US" altLang="zh-CN"/>
              <a:t>of</a:t>
            </a:r>
            <a:r>
              <a:rPr lang="zh-CN" altLang="en-US"/>
              <a:t> </a:t>
            </a:r>
            <a:r>
              <a:rPr lang="en-US" altLang="zh-CN"/>
              <a:t>Solution</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5</a:t>
            </a:fld>
            <a:endParaRPr lang="en-US"/>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6" name="TextBox 15">
            <a:extLst>
              <a:ext uri="{FF2B5EF4-FFF2-40B4-BE49-F238E27FC236}">
                <a16:creationId xmlns:a16="http://schemas.microsoft.com/office/drawing/2014/main" id="{C035309A-E192-0E41-BEFC-3E6CB977EFB2}"/>
              </a:ext>
            </a:extLst>
          </p:cNvPr>
          <p:cNvSpPr txBox="1"/>
          <p:nvPr/>
        </p:nvSpPr>
        <p:spPr>
          <a:xfrm>
            <a:off x="838198" y="4371989"/>
            <a:ext cx="3474720" cy="677108"/>
          </a:xfrm>
          <a:prstGeom prst="rect">
            <a:avLst/>
          </a:prstGeom>
          <a:noFill/>
        </p:spPr>
        <p:txBody>
          <a:bodyPr wrap="square" rtlCol="0">
            <a:spAutoFit/>
          </a:bodyPr>
          <a:lstStyle/>
          <a:p>
            <a:r>
              <a:rPr lang="en-US" altLang="zh-CN" sz="2000" i="1">
                <a:latin typeface="Avenir Next Condensed Medium" panose="020B0506020202020204" pitchFamily="34" charset="0"/>
                <a:cs typeface="Calibri"/>
              </a:rPr>
              <a:t>Hardware-assisted</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binary</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fuzzing</a:t>
            </a:r>
          </a:p>
          <a:p>
            <a:pPr marL="342900" indent="-342900">
              <a:buFont typeface="Wingdings" pitchFamily="2" charset="2"/>
              <a:buChar char="v"/>
            </a:pPr>
            <a:r>
              <a:rPr lang="en-US" altLang="zh-CN">
                <a:solidFill>
                  <a:srgbClr val="FF0000"/>
                </a:solidFill>
                <a:latin typeface="Avenir Next Condensed" panose="020B0506020202020204" pitchFamily="34" charset="0"/>
                <a:cs typeface="Calibri"/>
              </a:rPr>
              <a:t>AsiaCCS’19</a:t>
            </a:r>
            <a:endParaRPr lang="en-US">
              <a:solidFill>
                <a:srgbClr val="FF0000"/>
              </a:solidFill>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3"/>
          <a:stretch>
            <a:fillRect/>
          </a:stretch>
        </p:blipFill>
        <p:spPr>
          <a:xfrm>
            <a:off x="2045954" y="1910170"/>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4"/>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5"/>
          <a:stretch>
            <a:fillRect/>
          </a:stretch>
        </p:blipFill>
        <p:spPr>
          <a:xfrm>
            <a:off x="2032363" y="3023918"/>
            <a:ext cx="1058320" cy="738664"/>
          </a:xfrm>
          <a:prstGeom prst="rect">
            <a:avLst/>
          </a:prstGeom>
        </p:spPr>
      </p:pic>
      <p:sp>
        <p:nvSpPr>
          <p:cNvPr id="38" name="Rounded Rectangle 37">
            <a:extLst>
              <a:ext uri="{FF2B5EF4-FFF2-40B4-BE49-F238E27FC236}">
                <a16:creationId xmlns:a16="http://schemas.microsoft.com/office/drawing/2014/main" id="{E6EEF83F-1C87-694C-BC6E-D1870E5F180C}"/>
              </a:ext>
            </a:extLst>
          </p:cNvPr>
          <p:cNvSpPr/>
          <p:nvPr/>
        </p:nvSpPr>
        <p:spPr>
          <a:xfrm>
            <a:off x="5026525" y="4940423"/>
            <a:ext cx="6327276" cy="95938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a:solidFill>
                  <a:srgbClr val="FF0000"/>
                </a:solidFill>
                <a:latin typeface="Avenir Next Condensed Medium" panose="020B0506020202020204" pitchFamily="34" charset="0"/>
              </a:rPr>
              <a:t>T</a:t>
            </a:r>
            <a:r>
              <a:rPr lang="en-US" sz="2800" i="1">
                <a:solidFill>
                  <a:srgbClr val="FF0000"/>
                </a:solidFill>
                <a:latin typeface="Avenir Next Condensed Medium" panose="020B0506020202020204" pitchFamily="34" charset="0"/>
              </a:rPr>
              <a:t>esting teams cannot discover all possible vulnerabilities before</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a</a:t>
            </a:r>
            <a:r>
              <a:rPr lang="en-US" sz="2800" i="1">
                <a:solidFill>
                  <a:srgbClr val="FF0000"/>
                </a:solidFill>
                <a:latin typeface="Avenir Next Condensed Medium" panose="020B0506020202020204" pitchFamily="34" charset="0"/>
              </a:rPr>
              <a:t> software release</a:t>
            </a:r>
          </a:p>
        </p:txBody>
      </p:sp>
      <p:grpSp>
        <p:nvGrpSpPr>
          <p:cNvPr id="43" name="Group 42">
            <a:extLst>
              <a:ext uri="{FF2B5EF4-FFF2-40B4-BE49-F238E27FC236}">
                <a16:creationId xmlns:a16="http://schemas.microsoft.com/office/drawing/2014/main" id="{16E940BF-DC44-BD44-8C04-12D54F8BAE88}"/>
              </a:ext>
            </a:extLst>
          </p:cNvPr>
          <p:cNvGrpSpPr/>
          <p:nvPr/>
        </p:nvGrpSpPr>
        <p:grpSpPr>
          <a:xfrm>
            <a:off x="648825" y="5078599"/>
            <a:ext cx="3537288" cy="1477328"/>
            <a:chOff x="648825" y="4947967"/>
            <a:chExt cx="3537288" cy="1477328"/>
          </a:xfrm>
        </p:grpSpPr>
        <p:grpSp>
          <p:nvGrpSpPr>
            <p:cNvPr id="42" name="Group 41">
              <a:extLst>
                <a:ext uri="{FF2B5EF4-FFF2-40B4-BE49-F238E27FC236}">
                  <a16:creationId xmlns:a16="http://schemas.microsoft.com/office/drawing/2014/main" id="{92B97C95-176E-5540-A7E3-96D610CCFB16}"/>
                </a:ext>
              </a:extLst>
            </p:cNvPr>
            <p:cNvGrpSpPr/>
            <p:nvPr/>
          </p:nvGrpSpPr>
          <p:grpSpPr>
            <a:xfrm>
              <a:off x="648825" y="4999896"/>
              <a:ext cx="1422945" cy="1321680"/>
              <a:chOff x="765084" y="5036712"/>
              <a:chExt cx="1422945" cy="1321680"/>
            </a:xfrm>
          </p:grpSpPr>
          <p:sp>
            <p:nvSpPr>
              <p:cNvPr id="39" name="Rectangle 38">
                <a:extLst>
                  <a:ext uri="{FF2B5EF4-FFF2-40B4-BE49-F238E27FC236}">
                    <a16:creationId xmlns:a16="http://schemas.microsoft.com/office/drawing/2014/main" id="{FE0CE15E-7346-AE45-98B1-A9DC5D73D0EB}"/>
                  </a:ext>
                </a:extLst>
              </p:cNvPr>
              <p:cNvSpPr/>
              <p:nvPr/>
            </p:nvSpPr>
            <p:spPr>
              <a:xfrm>
                <a:off x="765084" y="5622678"/>
                <a:ext cx="1422945" cy="73571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panose="020B0506020202020204" pitchFamily="34" charset="0"/>
                  </a:rPr>
                  <a:t>The Crowd</a:t>
                </a:r>
                <a:endParaRPr lang="en-US" sz="2400">
                  <a:solidFill>
                    <a:schemeClr val="tx1"/>
                  </a:solidFill>
                  <a:latin typeface="Avenir Next Condensed" panose="020B0506020202020204" pitchFamily="34" charset="0"/>
                </a:endParaRPr>
              </a:p>
            </p:txBody>
          </p:sp>
          <p:pic>
            <p:nvPicPr>
              <p:cNvPr id="40" name="Picture 39">
                <a:extLst>
                  <a:ext uri="{FF2B5EF4-FFF2-40B4-BE49-F238E27FC236}">
                    <a16:creationId xmlns:a16="http://schemas.microsoft.com/office/drawing/2014/main" id="{8BAAA498-7A7A-2B47-91B7-F7309A3CD67D}"/>
                  </a:ext>
                </a:extLst>
              </p:cNvPr>
              <p:cNvPicPr>
                <a:picLocks noChangeAspect="1"/>
              </p:cNvPicPr>
              <p:nvPr/>
            </p:nvPicPr>
            <p:blipFill>
              <a:blip r:embed="rId6"/>
              <a:stretch>
                <a:fillRect/>
              </a:stretch>
            </p:blipFill>
            <p:spPr>
              <a:xfrm>
                <a:off x="1073274" y="5036712"/>
                <a:ext cx="748424" cy="748424"/>
              </a:xfrm>
              <a:prstGeom prst="rect">
                <a:avLst/>
              </a:prstGeom>
            </p:spPr>
          </p:pic>
        </p:grpSp>
        <p:sp>
          <p:nvSpPr>
            <p:cNvPr id="41" name="TextBox 40">
              <a:extLst>
                <a:ext uri="{FF2B5EF4-FFF2-40B4-BE49-F238E27FC236}">
                  <a16:creationId xmlns:a16="http://schemas.microsoft.com/office/drawing/2014/main" id="{BEC6AE34-9AA3-FC49-94EB-ED457527FB93}"/>
                </a:ext>
              </a:extLst>
            </p:cNvPr>
            <p:cNvSpPr txBox="1"/>
            <p:nvPr/>
          </p:nvSpPr>
          <p:spPr>
            <a:xfrm>
              <a:off x="2071770" y="4947967"/>
              <a:ext cx="2114343" cy="1477328"/>
            </a:xfrm>
            <a:prstGeom prst="rect">
              <a:avLst/>
            </a:prstGeom>
            <a:noFill/>
          </p:spPr>
          <p:txBody>
            <a:bodyPr wrap="square" rtlCol="0">
              <a:spAutoFit/>
            </a:bodyPr>
            <a:lstStyle/>
            <a:p>
              <a:pPr marL="285750" indent="-285750">
                <a:buFont typeface="Wingdings" pitchFamily="2" charset="2"/>
                <a:buChar char="ü"/>
              </a:pPr>
              <a:r>
                <a:rPr lang="en-US" altLang="zh-CN">
                  <a:latin typeface="Avenir Next Condensed" panose="020B0506020202020204" pitchFamily="34" charset="0"/>
                </a:rPr>
                <a:t>White-hat</a:t>
              </a:r>
              <a:r>
                <a:rPr lang="zh-CN" altLang="en-US">
                  <a:latin typeface="Avenir Next Condensed" panose="020B0506020202020204" pitchFamily="34" charset="0"/>
                </a:rPr>
                <a:t> </a:t>
              </a:r>
              <a:r>
                <a:rPr lang="en-US" altLang="zh-CN">
                  <a:latin typeface="Avenir Next Condensed" panose="020B0506020202020204" pitchFamily="34" charset="0"/>
                </a:rPr>
                <a:t>Hackers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Analysts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Researchers</a:t>
              </a:r>
            </a:p>
            <a:p>
              <a:pPr marL="285750" indent="-285750">
                <a:buFont typeface="Wingdings" pitchFamily="2" charset="2"/>
                <a:buChar char="ü"/>
              </a:pPr>
              <a:r>
                <a:rPr lang="en-US" altLang="zh-CN">
                  <a:latin typeface="Avenir Next Condensed" panose="020B0506020202020204" pitchFamily="34" charset="0"/>
                </a:rPr>
                <a:t>……</a:t>
              </a:r>
            </a:p>
            <a:p>
              <a:pPr marL="285750" indent="-285750">
                <a:buFont typeface="Wingdings" pitchFamily="2" charset="2"/>
                <a:buChar char="ü"/>
              </a:pPr>
              <a:r>
                <a:rPr lang="en-US" altLang="zh-CN">
                  <a:latin typeface="Avenir Next Condensed" panose="020B0506020202020204" pitchFamily="34" charset="0"/>
                </a:rPr>
                <a:t>Normal</a:t>
              </a:r>
              <a:r>
                <a:rPr lang="zh-CN" altLang="en-US">
                  <a:latin typeface="Avenir Next Condensed" panose="020B0506020202020204" pitchFamily="34" charset="0"/>
                </a:rPr>
                <a:t> </a:t>
              </a:r>
              <a:r>
                <a:rPr lang="en-US" altLang="zh-CN">
                  <a:latin typeface="Avenir Next Condensed" panose="020B0506020202020204" pitchFamily="34" charset="0"/>
                </a:rPr>
                <a:t>Users</a:t>
              </a:r>
              <a:endParaRPr lang="en-US">
                <a:latin typeface="Avenir Next Condensed" panose="020B0506020202020204" pitchFamily="34" charset="0"/>
              </a:endParaRPr>
            </a:p>
          </p:txBody>
        </p:sp>
      </p:grpSp>
      <p:pic>
        <p:nvPicPr>
          <p:cNvPr id="4" name="Picture 3">
            <a:extLst>
              <a:ext uri="{FF2B5EF4-FFF2-40B4-BE49-F238E27FC236}">
                <a16:creationId xmlns:a16="http://schemas.microsoft.com/office/drawing/2014/main" id="{DBEB4789-2D52-F44A-AFB4-8590CA16A0A7}"/>
              </a:ext>
            </a:extLst>
          </p:cNvPr>
          <p:cNvPicPr>
            <a:picLocks noChangeAspect="1"/>
          </p:cNvPicPr>
          <p:nvPr/>
        </p:nvPicPr>
        <p:blipFill>
          <a:blip r:embed="rId7"/>
          <a:stretch>
            <a:fillRect/>
          </a:stretch>
        </p:blipFill>
        <p:spPr>
          <a:xfrm>
            <a:off x="4038600" y="4227125"/>
            <a:ext cx="987924" cy="821212"/>
          </a:xfrm>
          <a:prstGeom prst="rect">
            <a:avLst/>
          </a:prstGeom>
        </p:spPr>
      </p:pic>
    </p:spTree>
    <p:extLst>
      <p:ext uri="{BB962C8B-B14F-4D97-AF65-F5344CB8AC3E}">
        <p14:creationId xmlns:p14="http://schemas.microsoft.com/office/powerpoint/2010/main" val="113112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1"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checkerboard(across)">
                                      <p:cBhvr>
                                        <p:cTn id="17" dur="500"/>
                                        <p:tgtEl>
                                          <p:spTgt spid="38"/>
                                        </p:tgtEl>
                                      </p:cBhvr>
                                    </p:animEffect>
                                  </p:childTnLst>
                                </p:cTn>
                              </p:par>
                              <p:par>
                                <p:cTn id="18" presetID="1" presetClass="entr" presetSubtype="0" fill="hold" nodeType="withEffect">
                                  <p:stCondLst>
                                    <p:cond delay="1000"/>
                                  </p:stCondLst>
                                  <p:childTnLst>
                                    <p:set>
                                      <p:cBhvr>
                                        <p:cTn id="1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8" grpId="1"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2C9E-062A-144F-A276-736749D3CBE3}"/>
              </a:ext>
            </a:extLst>
          </p:cNvPr>
          <p:cNvSpPr>
            <a:spLocks noGrp="1"/>
          </p:cNvSpPr>
          <p:nvPr>
            <p:ph type="title"/>
          </p:nvPr>
        </p:nvSpPr>
        <p:spPr/>
        <p:txBody>
          <a:bodyPr/>
          <a:lstStyle/>
          <a:p>
            <a:r>
              <a:rPr lang="en-US" altLang="zh-CN"/>
              <a:t>Our</a:t>
            </a:r>
            <a:r>
              <a:rPr lang="zh-CN" altLang="en-US"/>
              <a:t> </a:t>
            </a:r>
            <a:r>
              <a:rPr lang="en-US" altLang="zh-CN"/>
              <a:t>Neural</a:t>
            </a:r>
            <a:r>
              <a:rPr lang="zh-CN" altLang="en-US"/>
              <a:t> </a:t>
            </a:r>
            <a:r>
              <a:rPr lang="en-US" altLang="zh-CN"/>
              <a:t>Network</a:t>
            </a:r>
            <a:r>
              <a:rPr lang="zh-CN" altLang="en-US"/>
              <a:t> </a:t>
            </a:r>
            <a:r>
              <a:rPr lang="en-US" altLang="zh-CN"/>
              <a:t>Architecture</a:t>
            </a:r>
            <a:endParaRPr lang="en-US"/>
          </a:p>
        </p:txBody>
      </p:sp>
      <p:sp>
        <p:nvSpPr>
          <p:cNvPr id="5" name="Footer Placeholder 4">
            <a:extLst>
              <a:ext uri="{FF2B5EF4-FFF2-40B4-BE49-F238E27FC236}">
                <a16:creationId xmlns:a16="http://schemas.microsoft.com/office/drawing/2014/main" id="{77F9E805-A190-634C-A780-235EBF19E76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0AB304B-134C-7A49-8642-B9CD53881EAE}"/>
              </a:ext>
            </a:extLst>
          </p:cNvPr>
          <p:cNvSpPr>
            <a:spLocks noGrp="1"/>
          </p:cNvSpPr>
          <p:nvPr>
            <p:ph type="sldNum" sz="quarter" idx="12"/>
          </p:nvPr>
        </p:nvSpPr>
        <p:spPr/>
        <p:txBody>
          <a:bodyPr/>
          <a:lstStyle/>
          <a:p>
            <a:fld id="{F8061FB7-9699-2F4A-B4E4-1A11C5385D5F}" type="slidenum">
              <a:rPr lang="en-US" smtClean="0"/>
              <a:pPr/>
              <a:t>50</a:t>
            </a:fld>
            <a:endParaRPr lang="en-US"/>
          </a:p>
        </p:txBody>
      </p:sp>
      <p:pic>
        <p:nvPicPr>
          <p:cNvPr id="9" name="Picture 8">
            <a:extLst>
              <a:ext uri="{FF2B5EF4-FFF2-40B4-BE49-F238E27FC236}">
                <a16:creationId xmlns:a16="http://schemas.microsoft.com/office/drawing/2014/main" id="{D5F01470-8E0E-A64B-BE7C-7FDC69B8DB5D}"/>
              </a:ext>
            </a:extLst>
          </p:cNvPr>
          <p:cNvPicPr>
            <a:picLocks noChangeAspect="1"/>
          </p:cNvPicPr>
          <p:nvPr/>
        </p:nvPicPr>
        <p:blipFill>
          <a:blip r:embed="rId2"/>
          <a:stretch>
            <a:fillRect/>
          </a:stretch>
        </p:blipFill>
        <p:spPr>
          <a:xfrm>
            <a:off x="1200672" y="1580329"/>
            <a:ext cx="9787893" cy="4442099"/>
          </a:xfrm>
          <a:prstGeom prst="rect">
            <a:avLst/>
          </a:prstGeom>
        </p:spPr>
      </p:pic>
      <p:grpSp>
        <p:nvGrpSpPr>
          <p:cNvPr id="10" name="Group 9">
            <a:extLst>
              <a:ext uri="{FF2B5EF4-FFF2-40B4-BE49-F238E27FC236}">
                <a16:creationId xmlns:a16="http://schemas.microsoft.com/office/drawing/2014/main" id="{78FC09C7-D9B9-024C-8A46-33AA9DE72303}"/>
              </a:ext>
            </a:extLst>
          </p:cNvPr>
          <p:cNvGrpSpPr/>
          <p:nvPr/>
        </p:nvGrpSpPr>
        <p:grpSpPr>
          <a:xfrm>
            <a:off x="1220447" y="1580329"/>
            <a:ext cx="10133352" cy="3230043"/>
            <a:chOff x="1220447" y="1580329"/>
            <a:chExt cx="10133352" cy="3230043"/>
          </a:xfrm>
        </p:grpSpPr>
        <p:sp>
          <p:nvSpPr>
            <p:cNvPr id="11" name="Rectangle 10">
              <a:extLst>
                <a:ext uri="{FF2B5EF4-FFF2-40B4-BE49-F238E27FC236}">
                  <a16:creationId xmlns:a16="http://schemas.microsoft.com/office/drawing/2014/main" id="{90030DD0-FC89-6D45-95A4-7032E29F432D}"/>
                </a:ext>
              </a:extLst>
            </p:cNvPr>
            <p:cNvSpPr/>
            <p:nvPr/>
          </p:nvSpPr>
          <p:spPr>
            <a:xfrm>
              <a:off x="3263462" y="1596095"/>
              <a:ext cx="8090337" cy="3214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8359E0-7DA7-AC48-BA02-DFBC0FC0F9A2}"/>
                </a:ext>
              </a:extLst>
            </p:cNvPr>
            <p:cNvSpPr/>
            <p:nvPr/>
          </p:nvSpPr>
          <p:spPr>
            <a:xfrm>
              <a:off x="1220447" y="1580329"/>
              <a:ext cx="2023241" cy="32142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9054892-5C4D-ED4A-AD36-CC259EBE5AA9}"/>
              </a:ext>
            </a:extLst>
          </p:cNvPr>
          <p:cNvGrpSpPr/>
          <p:nvPr/>
        </p:nvGrpSpPr>
        <p:grpSpPr>
          <a:xfrm>
            <a:off x="1233510" y="1434663"/>
            <a:ext cx="10133352" cy="2569789"/>
            <a:chOff x="1220447" y="1434663"/>
            <a:chExt cx="10133352" cy="2569789"/>
          </a:xfrm>
        </p:grpSpPr>
        <p:sp>
          <p:nvSpPr>
            <p:cNvPr id="14" name="Rectangle 13">
              <a:extLst>
                <a:ext uri="{FF2B5EF4-FFF2-40B4-BE49-F238E27FC236}">
                  <a16:creationId xmlns:a16="http://schemas.microsoft.com/office/drawing/2014/main" id="{3857AA0C-B7DD-9B40-9DC4-9D8DC26B8282}"/>
                </a:ext>
              </a:extLst>
            </p:cNvPr>
            <p:cNvSpPr/>
            <p:nvPr/>
          </p:nvSpPr>
          <p:spPr>
            <a:xfrm>
              <a:off x="3263462" y="1434663"/>
              <a:ext cx="8090337" cy="25697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E30CB44-44C9-6E4F-B4C0-75095892A723}"/>
                </a:ext>
              </a:extLst>
            </p:cNvPr>
            <p:cNvSpPr/>
            <p:nvPr/>
          </p:nvSpPr>
          <p:spPr>
            <a:xfrm>
              <a:off x="1220447" y="1643394"/>
              <a:ext cx="2023241" cy="2114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797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500"/>
                                        <p:tgtEl>
                                          <p:spTgt spid="13"/>
                                        </p:tgtEl>
                                      </p:cBhvr>
                                    </p:animEffect>
                                    <p:set>
                                      <p:cBhvr>
                                        <p:cTn id="1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2C9E-062A-144F-A276-736749D3CBE3}"/>
              </a:ext>
            </a:extLst>
          </p:cNvPr>
          <p:cNvSpPr>
            <a:spLocks noGrp="1"/>
          </p:cNvSpPr>
          <p:nvPr>
            <p:ph type="title"/>
          </p:nvPr>
        </p:nvSpPr>
        <p:spPr/>
        <p:txBody>
          <a:bodyPr/>
          <a:lstStyle/>
          <a:p>
            <a:r>
              <a:rPr lang="en-US" altLang="zh-CN"/>
              <a:t>Our</a:t>
            </a:r>
            <a:r>
              <a:rPr lang="zh-CN" altLang="en-US"/>
              <a:t> </a:t>
            </a:r>
            <a:r>
              <a:rPr lang="en-US" altLang="zh-CN"/>
              <a:t>Neural</a:t>
            </a:r>
            <a:r>
              <a:rPr lang="zh-CN" altLang="en-US"/>
              <a:t> </a:t>
            </a:r>
            <a:r>
              <a:rPr lang="en-US" altLang="zh-CN"/>
              <a:t>Network</a:t>
            </a:r>
            <a:r>
              <a:rPr lang="zh-CN" altLang="en-US"/>
              <a:t> </a:t>
            </a:r>
            <a:r>
              <a:rPr lang="en-US" altLang="zh-CN"/>
              <a:t>Architecture</a:t>
            </a:r>
            <a:r>
              <a:rPr lang="zh-CN" altLang="en-US"/>
              <a:t> </a:t>
            </a:r>
            <a:r>
              <a:rPr lang="en-US" altLang="zh-CN"/>
              <a:t>(cont.)</a:t>
            </a:r>
            <a:endParaRPr lang="en-US"/>
          </a:p>
        </p:txBody>
      </p:sp>
      <p:sp>
        <p:nvSpPr>
          <p:cNvPr id="5" name="Footer Placeholder 4">
            <a:extLst>
              <a:ext uri="{FF2B5EF4-FFF2-40B4-BE49-F238E27FC236}">
                <a16:creationId xmlns:a16="http://schemas.microsoft.com/office/drawing/2014/main" id="{77F9E805-A190-634C-A780-235EBF19E762}"/>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20AB304B-134C-7A49-8642-B9CD53881EAE}"/>
              </a:ext>
            </a:extLst>
          </p:cNvPr>
          <p:cNvSpPr>
            <a:spLocks noGrp="1"/>
          </p:cNvSpPr>
          <p:nvPr>
            <p:ph type="sldNum" sz="quarter" idx="12"/>
          </p:nvPr>
        </p:nvSpPr>
        <p:spPr/>
        <p:txBody>
          <a:bodyPr/>
          <a:lstStyle/>
          <a:p>
            <a:fld id="{F8061FB7-9699-2F4A-B4E4-1A11C5385D5F}" type="slidenum">
              <a:rPr lang="en-US" smtClean="0"/>
              <a:pPr/>
              <a:t>51</a:t>
            </a:fld>
            <a:endParaRPr lang="en-US"/>
          </a:p>
        </p:txBody>
      </p:sp>
      <p:sp>
        <p:nvSpPr>
          <p:cNvPr id="26" name="Content Placeholder 12">
            <a:extLst>
              <a:ext uri="{FF2B5EF4-FFF2-40B4-BE49-F238E27FC236}">
                <a16:creationId xmlns:a16="http://schemas.microsoft.com/office/drawing/2014/main" id="{3F4B1832-BDCB-F848-8950-AFB0698B75D1}"/>
              </a:ext>
            </a:extLst>
          </p:cNvPr>
          <p:cNvSpPr>
            <a:spLocks noGrp="1"/>
          </p:cNvSpPr>
          <p:nvPr>
            <p:ph sz="half" idx="1"/>
          </p:nvPr>
        </p:nvSpPr>
        <p:spPr>
          <a:xfrm>
            <a:off x="838200" y="1825625"/>
            <a:ext cx="4658436" cy="4351338"/>
          </a:xfrm>
        </p:spPr>
        <p:txBody>
          <a:bodyPr/>
          <a:lstStyle/>
          <a:p>
            <a:r>
              <a:rPr lang="en-US">
                <a:latin typeface="Avenir Next Condensed" panose="020B0506020202020204" pitchFamily="34" charset="0"/>
              </a:rPr>
              <a:t>Instruction Embedding (IE)</a:t>
            </a:r>
          </a:p>
          <a:p>
            <a:pPr lvl="1">
              <a:buFont typeface="Wingdings" pitchFamily="2" charset="2"/>
              <a:buChar char="Ø"/>
            </a:pPr>
            <a:r>
              <a:rPr lang="en-US">
                <a:latin typeface="Avenir Next Condensed" panose="020B0506020202020204" pitchFamily="34" charset="0"/>
              </a:rPr>
              <a:t>Use a word embedding to encode machine code </a:t>
            </a:r>
          </a:p>
          <a:p>
            <a:pPr lvl="1">
              <a:buFont typeface="Wingdings" pitchFamily="2" charset="2"/>
              <a:buChar char="Ø"/>
            </a:pPr>
            <a:r>
              <a:rPr lang="en-US">
                <a:latin typeface="Avenir Next Condensed" panose="020B0506020202020204" pitchFamily="34" charset="0"/>
              </a:rPr>
              <a:t>Use a bi-directional LSTM to generate instruction embeddings</a:t>
            </a:r>
          </a:p>
          <a:p>
            <a:r>
              <a:rPr lang="en-US">
                <a:latin typeface="Avenir Next Condensed" panose="020B0506020202020204" pitchFamily="34" charset="0"/>
              </a:rPr>
              <a:t>Identification network</a:t>
            </a:r>
          </a:p>
          <a:p>
            <a:pPr lvl="1">
              <a:buFont typeface="Wingdings" pitchFamily="2" charset="2"/>
              <a:buChar char="Ø"/>
            </a:pPr>
            <a:r>
              <a:rPr lang="en-US">
                <a:latin typeface="Avenir Next Condensed" panose="020B0506020202020204" pitchFamily="34" charset="0"/>
              </a:rPr>
              <a:t>Utilize a bi-directional LSTM to predict the region that an instruction accesses</a:t>
            </a:r>
          </a:p>
        </p:txBody>
      </p:sp>
      <p:pic>
        <p:nvPicPr>
          <p:cNvPr id="27" name="Content Placeholder 6">
            <a:extLst>
              <a:ext uri="{FF2B5EF4-FFF2-40B4-BE49-F238E27FC236}">
                <a16:creationId xmlns:a16="http://schemas.microsoft.com/office/drawing/2014/main" id="{74579C2B-1D91-D845-A22A-2472F9D7FD93}"/>
              </a:ext>
            </a:extLst>
          </p:cNvPr>
          <p:cNvPicPr>
            <a:picLocks noChangeAspect="1"/>
          </p:cNvPicPr>
          <p:nvPr/>
        </p:nvPicPr>
        <p:blipFill>
          <a:blip r:embed="rId2"/>
          <a:stretch>
            <a:fillRect/>
          </a:stretch>
        </p:blipFill>
        <p:spPr>
          <a:xfrm>
            <a:off x="5502166" y="1365685"/>
            <a:ext cx="4921470" cy="4990665"/>
          </a:xfrm>
          <a:prstGeom prst="rect">
            <a:avLst/>
          </a:prstGeom>
        </p:spPr>
      </p:pic>
      <p:sp>
        <p:nvSpPr>
          <p:cNvPr id="28" name="Left Brace 27">
            <a:extLst>
              <a:ext uri="{FF2B5EF4-FFF2-40B4-BE49-F238E27FC236}">
                <a16:creationId xmlns:a16="http://schemas.microsoft.com/office/drawing/2014/main" id="{A2E74B22-70BE-EE42-994F-E16B62E6D49A}"/>
              </a:ext>
            </a:extLst>
          </p:cNvPr>
          <p:cNvSpPr/>
          <p:nvPr/>
        </p:nvSpPr>
        <p:spPr>
          <a:xfrm rot="10800000">
            <a:off x="10273862" y="1889267"/>
            <a:ext cx="409904" cy="1058885"/>
          </a:xfrm>
          <a:prstGeom prst="leftBrace">
            <a:avLst>
              <a:gd name="adj1" fmla="val 77564"/>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8D77CADF-36C6-0940-B265-1821E4585135}"/>
              </a:ext>
            </a:extLst>
          </p:cNvPr>
          <p:cNvSpPr/>
          <p:nvPr/>
        </p:nvSpPr>
        <p:spPr>
          <a:xfrm rot="10800000">
            <a:off x="10273862" y="3471850"/>
            <a:ext cx="409904" cy="1058885"/>
          </a:xfrm>
          <a:prstGeom prst="leftBrace">
            <a:avLst>
              <a:gd name="adj1" fmla="val 81410"/>
              <a:gd name="adj2" fmla="val 50000"/>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TextBox 29">
            <a:extLst>
              <a:ext uri="{FF2B5EF4-FFF2-40B4-BE49-F238E27FC236}">
                <a16:creationId xmlns:a16="http://schemas.microsoft.com/office/drawing/2014/main" id="{F010A7ED-D76A-BE49-BA17-2C50D8915B0B}"/>
              </a:ext>
            </a:extLst>
          </p:cNvPr>
          <p:cNvSpPr txBox="1"/>
          <p:nvPr/>
        </p:nvSpPr>
        <p:spPr>
          <a:xfrm>
            <a:off x="10429166" y="1889268"/>
            <a:ext cx="1849268" cy="830997"/>
          </a:xfrm>
          <a:prstGeom prst="rect">
            <a:avLst/>
          </a:prstGeom>
          <a:noFill/>
          <a:ln>
            <a:noFill/>
          </a:ln>
        </p:spPr>
        <p:txBody>
          <a:bodyPr wrap="square" rtlCol="0">
            <a:spAutoFit/>
          </a:bodyPr>
          <a:lstStyle/>
          <a:p>
            <a:pPr algn="ctr"/>
            <a:r>
              <a:rPr lang="en-US" sz="2400">
                <a:latin typeface="Avenir Next Condensed" panose="020B0506020202020204" pitchFamily="34" charset="0"/>
              </a:rPr>
              <a:t>Bi-directional LSTM</a:t>
            </a:r>
          </a:p>
        </p:txBody>
      </p:sp>
      <p:sp>
        <p:nvSpPr>
          <p:cNvPr id="31" name="TextBox 30">
            <a:extLst>
              <a:ext uri="{FF2B5EF4-FFF2-40B4-BE49-F238E27FC236}">
                <a16:creationId xmlns:a16="http://schemas.microsoft.com/office/drawing/2014/main" id="{DC05B78F-5EA8-B54C-BD15-029E9D4ED7CF}"/>
              </a:ext>
            </a:extLst>
          </p:cNvPr>
          <p:cNvSpPr txBox="1"/>
          <p:nvPr/>
        </p:nvSpPr>
        <p:spPr>
          <a:xfrm>
            <a:off x="10478814" y="3541348"/>
            <a:ext cx="1849268" cy="830997"/>
          </a:xfrm>
          <a:prstGeom prst="rect">
            <a:avLst/>
          </a:prstGeom>
          <a:noFill/>
        </p:spPr>
        <p:txBody>
          <a:bodyPr wrap="square" rtlCol="0">
            <a:spAutoFit/>
          </a:bodyPr>
          <a:lstStyle/>
          <a:p>
            <a:pPr algn="ctr"/>
            <a:r>
              <a:rPr lang="en-US" sz="2400">
                <a:solidFill>
                  <a:schemeClr val="accent1"/>
                </a:solidFill>
                <a:latin typeface="Avenir Next Condensed" panose="020B0506020202020204" pitchFamily="34" charset="0"/>
              </a:rPr>
              <a:t>Bi-directional LSTM</a:t>
            </a:r>
          </a:p>
        </p:txBody>
      </p:sp>
      <p:sp>
        <p:nvSpPr>
          <p:cNvPr id="32" name="Left Brace 31">
            <a:extLst>
              <a:ext uri="{FF2B5EF4-FFF2-40B4-BE49-F238E27FC236}">
                <a16:creationId xmlns:a16="http://schemas.microsoft.com/office/drawing/2014/main" id="{C9DB1CAA-95C1-1942-9F8D-03B54177FB91}"/>
              </a:ext>
            </a:extLst>
          </p:cNvPr>
          <p:cNvSpPr/>
          <p:nvPr/>
        </p:nvSpPr>
        <p:spPr>
          <a:xfrm rot="10800000">
            <a:off x="10347297" y="5111386"/>
            <a:ext cx="263034" cy="284494"/>
          </a:xfrm>
          <a:prstGeom prst="leftBrace">
            <a:avLst>
              <a:gd name="adj1" fmla="val 81410"/>
              <a:gd name="adj2" fmla="val 50000"/>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507ADFD4-BF61-CA45-863C-3CA3BE185AFF}"/>
              </a:ext>
            </a:extLst>
          </p:cNvPr>
          <p:cNvSpPr txBox="1"/>
          <p:nvPr/>
        </p:nvSpPr>
        <p:spPr>
          <a:xfrm>
            <a:off x="10526387" y="4838134"/>
            <a:ext cx="1849268" cy="830997"/>
          </a:xfrm>
          <a:prstGeom prst="rect">
            <a:avLst/>
          </a:prstGeom>
          <a:noFill/>
        </p:spPr>
        <p:txBody>
          <a:bodyPr wrap="square" rtlCol="0">
            <a:spAutoFit/>
          </a:bodyPr>
          <a:lstStyle/>
          <a:p>
            <a:pPr algn="ctr"/>
            <a:r>
              <a:rPr lang="en-US" sz="2400">
                <a:solidFill>
                  <a:srgbClr val="00B050"/>
                </a:solidFill>
                <a:latin typeface="Avenir Next Condensed" panose="020B0506020202020204" pitchFamily="34" charset="0"/>
              </a:rPr>
              <a:t>Word embedding</a:t>
            </a:r>
          </a:p>
        </p:txBody>
      </p:sp>
      <p:sp>
        <p:nvSpPr>
          <p:cNvPr id="34" name="Rectangle 33">
            <a:extLst>
              <a:ext uri="{FF2B5EF4-FFF2-40B4-BE49-F238E27FC236}">
                <a16:creationId xmlns:a16="http://schemas.microsoft.com/office/drawing/2014/main" id="{6B448A0A-8073-A34E-B018-DE8F9C4A9D94}"/>
              </a:ext>
            </a:extLst>
          </p:cNvPr>
          <p:cNvSpPr/>
          <p:nvPr/>
        </p:nvSpPr>
        <p:spPr>
          <a:xfrm>
            <a:off x="6936828" y="1889267"/>
            <a:ext cx="3200400" cy="1058885"/>
          </a:xfrm>
          <a:prstGeom prst="rect">
            <a:avLst/>
          </a:prstGeom>
          <a:solidFill>
            <a:schemeClr val="accent1">
              <a:alpha val="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89621E5-D9C4-0B4C-88E2-13CC494B777A}"/>
              </a:ext>
            </a:extLst>
          </p:cNvPr>
          <p:cNvSpPr/>
          <p:nvPr/>
        </p:nvSpPr>
        <p:spPr>
          <a:xfrm>
            <a:off x="5753101" y="3471851"/>
            <a:ext cx="4418010" cy="1058885"/>
          </a:xfrm>
          <a:prstGeom prst="rect">
            <a:avLst/>
          </a:prstGeom>
          <a:solidFill>
            <a:schemeClr val="accent1">
              <a:alpha val="0"/>
            </a:schemeClr>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04DAC7D-C36F-4A48-AFFB-3D8A77BDC222}"/>
              </a:ext>
            </a:extLst>
          </p:cNvPr>
          <p:cNvSpPr/>
          <p:nvPr/>
        </p:nvSpPr>
        <p:spPr>
          <a:xfrm>
            <a:off x="5747571" y="5083120"/>
            <a:ext cx="4418010" cy="344656"/>
          </a:xfrm>
          <a:prstGeom prst="rect">
            <a:avLst/>
          </a:prstGeom>
          <a:solidFill>
            <a:schemeClr val="accent1">
              <a:alpha val="0"/>
            </a:schemeClr>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A50EF73-8124-8345-8C09-C8BE6F64DFD1}"/>
              </a:ext>
            </a:extLst>
          </p:cNvPr>
          <p:cNvSpPr/>
          <p:nvPr/>
        </p:nvSpPr>
        <p:spPr>
          <a:xfrm>
            <a:off x="5522036" y="3370248"/>
            <a:ext cx="4777226" cy="29203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A357174-1A6E-F442-8288-D8455FC8AD5B}"/>
              </a:ext>
            </a:extLst>
          </p:cNvPr>
          <p:cNvSpPr/>
          <p:nvPr/>
        </p:nvSpPr>
        <p:spPr>
          <a:xfrm>
            <a:off x="6629399" y="1329827"/>
            <a:ext cx="3669863" cy="18867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44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3BF7-B672-1244-986B-B7A80BC135BC}"/>
              </a:ext>
            </a:extLst>
          </p:cNvPr>
          <p:cNvSpPr>
            <a:spLocks noGrp="1"/>
          </p:cNvSpPr>
          <p:nvPr>
            <p:ph type="title"/>
          </p:nvPr>
        </p:nvSpPr>
        <p:spPr/>
        <p:txBody>
          <a:bodyPr/>
          <a:lstStyle/>
          <a:p>
            <a:r>
              <a:rPr lang="en-US" altLang="zh-CN"/>
              <a:t>Evaluation</a:t>
            </a:r>
            <a:endParaRPr lang="en-US"/>
          </a:p>
        </p:txBody>
      </p:sp>
      <p:sp>
        <p:nvSpPr>
          <p:cNvPr id="5" name="Footer Placeholder 4">
            <a:extLst>
              <a:ext uri="{FF2B5EF4-FFF2-40B4-BE49-F238E27FC236}">
                <a16:creationId xmlns:a16="http://schemas.microsoft.com/office/drawing/2014/main" id="{6E9C7496-20F4-0F46-99BC-282B6FCB330F}"/>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C6CA972-5C52-C64A-8C20-346136BF6FF9}"/>
              </a:ext>
            </a:extLst>
          </p:cNvPr>
          <p:cNvSpPr>
            <a:spLocks noGrp="1"/>
          </p:cNvSpPr>
          <p:nvPr>
            <p:ph type="sldNum" sz="quarter" idx="12"/>
          </p:nvPr>
        </p:nvSpPr>
        <p:spPr/>
        <p:txBody>
          <a:bodyPr/>
          <a:lstStyle/>
          <a:p>
            <a:fld id="{F8061FB7-9699-2F4A-B4E4-1A11C5385D5F}" type="slidenum">
              <a:rPr lang="en-US" smtClean="0"/>
              <a:pPr/>
              <a:t>52</a:t>
            </a:fld>
            <a:endParaRPr lang="en-US"/>
          </a:p>
        </p:txBody>
      </p:sp>
      <p:sp>
        <p:nvSpPr>
          <p:cNvPr id="7" name="Content Placeholder 2">
            <a:extLst>
              <a:ext uri="{FF2B5EF4-FFF2-40B4-BE49-F238E27FC236}">
                <a16:creationId xmlns:a16="http://schemas.microsoft.com/office/drawing/2014/main" id="{61BCDA66-2F9E-0D48-9C53-557504A37CE7}"/>
              </a:ext>
            </a:extLst>
          </p:cNvPr>
          <p:cNvSpPr txBox="1">
            <a:spLocks/>
          </p:cNvSpPr>
          <p:nvPr/>
        </p:nvSpPr>
        <p:spPr>
          <a:xfrm>
            <a:off x="838200" y="1825625"/>
            <a:ext cx="566190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t>Our</a:t>
            </a:r>
            <a:r>
              <a:rPr lang="zh-CN" altLang="en-US"/>
              <a:t> </a:t>
            </a:r>
            <a:r>
              <a:rPr lang="en-US" altLang="zh-CN"/>
              <a:t>Experiment</a:t>
            </a:r>
            <a:r>
              <a:rPr lang="zh-CN" altLang="en-US"/>
              <a:t> </a:t>
            </a:r>
            <a:r>
              <a:rPr lang="en-US" altLang="zh-CN"/>
              <a:t>Database</a:t>
            </a:r>
            <a:r>
              <a:rPr lang="zh-CN" altLang="en-US"/>
              <a:t> </a:t>
            </a:r>
            <a:r>
              <a:rPr lang="en-US" altLang="zh-CN"/>
              <a:t>includes:</a:t>
            </a:r>
            <a:endParaRPr lang="en-US"/>
          </a:p>
          <a:p>
            <a:r>
              <a:rPr lang="en-US"/>
              <a:t>Training set </a:t>
            </a:r>
          </a:p>
          <a:p>
            <a:pPr lvl="1">
              <a:buFont typeface="Wingdings" pitchFamily="2" charset="2"/>
              <a:buChar char="Ø"/>
            </a:pPr>
            <a:r>
              <a:rPr lang="en-US"/>
              <a:t> </a:t>
            </a:r>
            <a:r>
              <a:rPr lang="en-US">
                <a:solidFill>
                  <a:srgbClr val="FF0000"/>
                </a:solidFill>
              </a:rPr>
              <a:t>~50 million lines of instructions and their memory accesses</a:t>
            </a:r>
            <a:r>
              <a:rPr lang="en-US"/>
              <a:t> (generated from the test cases of 78 unique programs)</a:t>
            </a:r>
          </a:p>
          <a:p>
            <a:r>
              <a:rPr lang="en-US"/>
              <a:t>Testing set</a:t>
            </a:r>
          </a:p>
          <a:p>
            <a:pPr lvl="1">
              <a:buFont typeface="Wingdings" pitchFamily="2" charset="2"/>
              <a:buChar char="Ø"/>
            </a:pPr>
            <a:r>
              <a:rPr lang="en-US">
                <a:solidFill>
                  <a:srgbClr val="FF0000"/>
                </a:solidFill>
              </a:rPr>
              <a:t>~1.6 million lines of instructions and their memory accesses </a:t>
            </a:r>
            <a:r>
              <a:rPr lang="en-US"/>
              <a:t>(generated from the </a:t>
            </a:r>
            <a:r>
              <a:rPr lang="en-US" err="1"/>
              <a:t>PoC</a:t>
            </a:r>
            <a:r>
              <a:rPr lang="en-US"/>
              <a:t> program</a:t>
            </a:r>
            <a:r>
              <a:rPr lang="en-US" altLang="zh-CN"/>
              <a:t>s</a:t>
            </a:r>
            <a:r>
              <a:rPr lang="en-US"/>
              <a:t> of 40 real-world vulnerabilities)</a:t>
            </a:r>
          </a:p>
        </p:txBody>
      </p:sp>
      <p:grpSp>
        <p:nvGrpSpPr>
          <p:cNvPr id="12" name="Group 11">
            <a:extLst>
              <a:ext uri="{FF2B5EF4-FFF2-40B4-BE49-F238E27FC236}">
                <a16:creationId xmlns:a16="http://schemas.microsoft.com/office/drawing/2014/main" id="{9AC06621-9792-D942-B85C-3952EAF5411C}"/>
              </a:ext>
            </a:extLst>
          </p:cNvPr>
          <p:cNvGrpSpPr/>
          <p:nvPr/>
        </p:nvGrpSpPr>
        <p:grpSpPr>
          <a:xfrm>
            <a:off x="6500106" y="1825625"/>
            <a:ext cx="4853694" cy="4245668"/>
            <a:chOff x="6216786" y="1630196"/>
            <a:chExt cx="4853694" cy="4245668"/>
          </a:xfrm>
        </p:grpSpPr>
        <p:pic>
          <p:nvPicPr>
            <p:cNvPr id="10" name="Picture 9">
              <a:extLst>
                <a:ext uri="{FF2B5EF4-FFF2-40B4-BE49-F238E27FC236}">
                  <a16:creationId xmlns:a16="http://schemas.microsoft.com/office/drawing/2014/main" id="{19D12E8B-AB21-A046-9DDB-C23D80C81093}"/>
                </a:ext>
              </a:extLst>
            </p:cNvPr>
            <p:cNvPicPr>
              <a:picLocks noChangeAspect="1"/>
            </p:cNvPicPr>
            <p:nvPr/>
          </p:nvPicPr>
          <p:blipFill rotWithShape="1">
            <a:blip r:embed="rId2"/>
            <a:srcRect t="52203"/>
            <a:stretch/>
          </p:blipFill>
          <p:spPr>
            <a:xfrm>
              <a:off x="8648597" y="1648358"/>
              <a:ext cx="2421883" cy="4227506"/>
            </a:xfrm>
            <a:prstGeom prst="rect">
              <a:avLst/>
            </a:prstGeom>
          </p:spPr>
        </p:pic>
        <p:pic>
          <p:nvPicPr>
            <p:cNvPr id="9" name="Picture 8">
              <a:extLst>
                <a:ext uri="{FF2B5EF4-FFF2-40B4-BE49-F238E27FC236}">
                  <a16:creationId xmlns:a16="http://schemas.microsoft.com/office/drawing/2014/main" id="{72676FE2-F75E-7A46-8B58-EE185A5DE79D}"/>
                </a:ext>
              </a:extLst>
            </p:cNvPr>
            <p:cNvPicPr>
              <a:picLocks/>
            </p:cNvPicPr>
            <p:nvPr/>
          </p:nvPicPr>
          <p:blipFill rotWithShape="1">
            <a:blip r:embed="rId2"/>
            <a:srcRect t="4940" b="47569"/>
            <a:stretch/>
          </p:blipFill>
          <p:spPr>
            <a:xfrm>
              <a:off x="6216786" y="1630196"/>
              <a:ext cx="2431811" cy="4206240"/>
            </a:xfrm>
            <a:prstGeom prst="rect">
              <a:avLst/>
            </a:prstGeom>
          </p:spPr>
        </p:pic>
        <p:sp>
          <p:nvSpPr>
            <p:cNvPr id="11" name="Rectangle 10">
              <a:extLst>
                <a:ext uri="{FF2B5EF4-FFF2-40B4-BE49-F238E27FC236}">
                  <a16:creationId xmlns:a16="http://schemas.microsoft.com/office/drawing/2014/main" id="{38929F8A-F188-A741-B843-923D028D02C1}"/>
                </a:ext>
              </a:extLst>
            </p:cNvPr>
            <p:cNvSpPr/>
            <p:nvPr/>
          </p:nvSpPr>
          <p:spPr>
            <a:xfrm>
              <a:off x="6216786" y="1646238"/>
              <a:ext cx="4853694" cy="4229626"/>
            </a:xfrm>
            <a:prstGeom prst="rect">
              <a:avLst/>
            </a:prstGeom>
            <a:noFill/>
            <a:ln w="444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433809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0156C-F18D-AB44-B632-9D6C1A05CF77}"/>
              </a:ext>
            </a:extLst>
          </p:cNvPr>
          <p:cNvSpPr>
            <a:spLocks noGrp="1"/>
          </p:cNvSpPr>
          <p:nvPr>
            <p:ph type="title"/>
          </p:nvPr>
        </p:nvSpPr>
        <p:spPr/>
        <p:txBody>
          <a:bodyPr/>
          <a:lstStyle/>
          <a:p>
            <a:r>
              <a:rPr lang="en-US" altLang="zh-CN"/>
              <a:t>Evaluation</a:t>
            </a:r>
            <a:r>
              <a:rPr lang="zh-CN" altLang="en-US"/>
              <a:t> </a:t>
            </a:r>
            <a:r>
              <a:rPr lang="en-US" altLang="zh-CN"/>
              <a:t>(cont.)</a:t>
            </a:r>
            <a:endParaRPr lang="en-US"/>
          </a:p>
        </p:txBody>
      </p:sp>
      <p:sp>
        <p:nvSpPr>
          <p:cNvPr id="5" name="Footer Placeholder 4">
            <a:extLst>
              <a:ext uri="{FF2B5EF4-FFF2-40B4-BE49-F238E27FC236}">
                <a16:creationId xmlns:a16="http://schemas.microsoft.com/office/drawing/2014/main" id="{1BAB0555-65CD-1D41-B343-863D7B80192A}"/>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AA55FDE8-C01B-FF42-96FA-DA8548040CCE}"/>
              </a:ext>
            </a:extLst>
          </p:cNvPr>
          <p:cNvSpPr>
            <a:spLocks noGrp="1"/>
          </p:cNvSpPr>
          <p:nvPr>
            <p:ph type="sldNum" sz="quarter" idx="12"/>
          </p:nvPr>
        </p:nvSpPr>
        <p:spPr/>
        <p:txBody>
          <a:bodyPr/>
          <a:lstStyle/>
          <a:p>
            <a:fld id="{F8061FB7-9699-2F4A-B4E4-1A11C5385D5F}" type="slidenum">
              <a:rPr lang="en-US" smtClean="0"/>
              <a:pPr/>
              <a:t>53</a:t>
            </a:fld>
            <a:endParaRPr lang="en-US"/>
          </a:p>
        </p:txBody>
      </p:sp>
      <p:sp>
        <p:nvSpPr>
          <p:cNvPr id="7" name="Content Placeholder 5">
            <a:extLst>
              <a:ext uri="{FF2B5EF4-FFF2-40B4-BE49-F238E27FC236}">
                <a16:creationId xmlns:a16="http://schemas.microsoft.com/office/drawing/2014/main" id="{0E294590-F9F7-AA4E-92BB-BFA479B1C954}"/>
              </a:ext>
            </a:extLst>
          </p:cNvPr>
          <p:cNvSpPr txBox="1">
            <a:spLocks/>
          </p:cNvSpPr>
          <p:nvPr/>
        </p:nvSpPr>
        <p:spPr>
          <a:xfrm>
            <a:off x="838200" y="1825625"/>
            <a:ext cx="5181600" cy="2553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Next Condensed" panose="020B0506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Next Condensed" panose="020B0506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Next Condensed" panose="020B0506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Next Condensed" panose="020B0506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Experiment </a:t>
            </a:r>
            <a:r>
              <a:rPr lang="en-US" altLang="zh-CN"/>
              <a:t>R</a:t>
            </a:r>
            <a:r>
              <a:rPr lang="en-US"/>
              <a:t>esult</a:t>
            </a:r>
          </a:p>
          <a:p>
            <a:pPr lvl="1">
              <a:buFont typeface="Wingdings" pitchFamily="2" charset="2"/>
              <a:buChar char="Ø"/>
            </a:pPr>
            <a:r>
              <a:rPr lang="en-US"/>
              <a:t>Execution trace length stored in a core dump influences alias analysis</a:t>
            </a:r>
          </a:p>
          <a:p>
            <a:pPr lvl="1">
              <a:buFont typeface="Wingdings" pitchFamily="2" charset="2"/>
              <a:buChar char="Ø"/>
            </a:pPr>
            <a:r>
              <a:rPr lang="en-US"/>
              <a:t>In comparison with VSA, DEEPVSA is more effective in finding the root cause of software crashes</a:t>
            </a:r>
          </a:p>
        </p:txBody>
      </p:sp>
      <p:pic>
        <p:nvPicPr>
          <p:cNvPr id="8" name="Content Placeholder 8">
            <a:extLst>
              <a:ext uri="{FF2B5EF4-FFF2-40B4-BE49-F238E27FC236}">
                <a16:creationId xmlns:a16="http://schemas.microsoft.com/office/drawing/2014/main" id="{76EC267D-C1EF-2D4A-A1E3-CB2E646C4092}"/>
              </a:ext>
            </a:extLst>
          </p:cNvPr>
          <p:cNvPicPr>
            <a:picLocks noChangeAspect="1"/>
          </p:cNvPicPr>
          <p:nvPr/>
        </p:nvPicPr>
        <p:blipFill>
          <a:blip r:embed="rId2"/>
          <a:stretch>
            <a:fillRect/>
          </a:stretch>
        </p:blipFill>
        <p:spPr>
          <a:xfrm>
            <a:off x="6096000" y="1333917"/>
            <a:ext cx="5638189" cy="3314251"/>
          </a:xfrm>
          <a:prstGeom prst="rect">
            <a:avLst/>
          </a:prstGeom>
        </p:spPr>
      </p:pic>
      <p:graphicFrame>
        <p:nvGraphicFramePr>
          <p:cNvPr id="9" name="Table 8">
            <a:extLst>
              <a:ext uri="{FF2B5EF4-FFF2-40B4-BE49-F238E27FC236}">
                <a16:creationId xmlns:a16="http://schemas.microsoft.com/office/drawing/2014/main" id="{F8307ED0-492A-3D46-99EB-42C7EF498B69}"/>
              </a:ext>
            </a:extLst>
          </p:cNvPr>
          <p:cNvGraphicFramePr>
            <a:graphicFrameLocks noGrp="1"/>
          </p:cNvGraphicFramePr>
          <p:nvPr/>
        </p:nvGraphicFramePr>
        <p:xfrm>
          <a:off x="1636296" y="4712336"/>
          <a:ext cx="8447505" cy="1464627"/>
        </p:xfrm>
        <a:graphic>
          <a:graphicData uri="http://schemas.openxmlformats.org/drawingml/2006/table">
            <a:tbl>
              <a:tblPr firstRow="1" bandRow="1">
                <a:tableStyleId>{5C22544A-7EE6-4342-B048-85BDC9FD1C3A}</a:tableStyleId>
              </a:tblPr>
              <a:tblGrid>
                <a:gridCol w="3112167">
                  <a:extLst>
                    <a:ext uri="{9D8B030D-6E8A-4147-A177-3AD203B41FA5}">
                      <a16:colId xmlns:a16="http://schemas.microsoft.com/office/drawing/2014/main" val="1222335200"/>
                    </a:ext>
                  </a:extLst>
                </a:gridCol>
                <a:gridCol w="2667669">
                  <a:extLst>
                    <a:ext uri="{9D8B030D-6E8A-4147-A177-3AD203B41FA5}">
                      <a16:colId xmlns:a16="http://schemas.microsoft.com/office/drawing/2014/main" val="215019021"/>
                    </a:ext>
                  </a:extLst>
                </a:gridCol>
                <a:gridCol w="2667669">
                  <a:extLst>
                    <a:ext uri="{9D8B030D-6E8A-4147-A177-3AD203B41FA5}">
                      <a16:colId xmlns:a16="http://schemas.microsoft.com/office/drawing/2014/main" val="3658965135"/>
                    </a:ext>
                  </a:extLst>
                </a:gridCol>
              </a:tblGrid>
              <a:tr h="422600">
                <a:tc>
                  <a:txBody>
                    <a:bodyPr/>
                    <a:lstStyle/>
                    <a:p>
                      <a:pPr algn="ctr"/>
                      <a:endParaRPr lang="en-US">
                        <a:solidFill>
                          <a:schemeClr val="tx1"/>
                        </a:solidFill>
                        <a:latin typeface="Avenir Next Condensed" panose="020B0506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Avenir Next Condensed" panose="020B0506020202020204" pitchFamily="34" charset="0"/>
                        </a:rPr>
                        <a:t>DEEPVSA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latin typeface="Avenir Next Condensed" panose="020B0506020202020204" pitchFamily="34" charset="0"/>
                        </a:rPr>
                        <a:t>VSA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080905"/>
                  </a:ext>
                </a:extLst>
              </a:tr>
              <a:tr h="1042027">
                <a:tc>
                  <a:txBody>
                    <a:bodyPr/>
                    <a:lstStyle/>
                    <a:p>
                      <a:pPr algn="ctr"/>
                      <a:r>
                        <a:rPr lang="en-US" sz="2000">
                          <a:solidFill>
                            <a:schemeClr val="tx1"/>
                          </a:solidFill>
                          <a:latin typeface="Avenir Next Condensed" panose="020B0506020202020204" pitchFamily="34" charset="0"/>
                        </a:rPr>
                        <a:t>Total # of cases backward taint pinpoints the root cause of the software crash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a:solidFill>
                            <a:schemeClr val="tx1"/>
                          </a:solidFill>
                          <a:latin typeface="Avenir Next Condensed" panose="020B0506020202020204" pitchFamily="34" charset="0"/>
                        </a:rPr>
                        <a:t>37/40</a:t>
                      </a:r>
                      <a:endParaRPr lang="en-US">
                        <a:solidFill>
                          <a:schemeClr val="tx1"/>
                        </a:solidFill>
                        <a:latin typeface="Avenir Next Condensed" panose="020B0506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800">
                          <a:solidFill>
                            <a:schemeClr val="tx1"/>
                          </a:solidFill>
                          <a:latin typeface="Avenir Next Condensed" panose="020B0506020202020204" pitchFamily="34" charset="0"/>
                        </a:rPr>
                        <a:t>31</a:t>
                      </a:r>
                      <a:r>
                        <a:rPr lang="en-US" sz="2800">
                          <a:solidFill>
                            <a:schemeClr val="tx1"/>
                          </a:solidFill>
                          <a:latin typeface="Avenir Next Condensed" panose="020B0506020202020204" pitchFamily="34" charset="0"/>
                        </a:rPr>
                        <a:t>/40</a:t>
                      </a:r>
                      <a:endParaRPr lang="en-US">
                        <a:solidFill>
                          <a:schemeClr val="tx1"/>
                        </a:solidFill>
                        <a:latin typeface="Avenir Next Condensed" panose="020B0506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4083242"/>
                  </a:ext>
                </a:extLst>
              </a:tr>
            </a:tbl>
          </a:graphicData>
        </a:graphic>
      </p:graphicFrame>
    </p:spTree>
    <p:extLst>
      <p:ext uri="{BB962C8B-B14F-4D97-AF65-F5344CB8AC3E}">
        <p14:creationId xmlns:p14="http://schemas.microsoft.com/office/powerpoint/2010/main" val="24875614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DC99-15E8-C246-BEAA-F519960FCE70}"/>
              </a:ext>
            </a:extLst>
          </p:cNvPr>
          <p:cNvSpPr>
            <a:spLocks noGrp="1"/>
          </p:cNvSpPr>
          <p:nvPr>
            <p:ph type="title"/>
          </p:nvPr>
        </p:nvSpPr>
        <p:spPr/>
        <p:txBody>
          <a:bodyPr/>
          <a:lstStyle/>
          <a:p>
            <a:r>
              <a:rPr lang="en-US"/>
              <a:t>Summary</a:t>
            </a:r>
          </a:p>
        </p:txBody>
      </p:sp>
      <p:sp>
        <p:nvSpPr>
          <p:cNvPr id="5" name="Footer Placeholder 4">
            <a:extLst>
              <a:ext uri="{FF2B5EF4-FFF2-40B4-BE49-F238E27FC236}">
                <a16:creationId xmlns:a16="http://schemas.microsoft.com/office/drawing/2014/main" id="{FE6BD523-EABE-0E42-9E99-BFAC3AB3387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E97945F3-23DA-A848-98C2-18F3E18AC860}"/>
              </a:ext>
            </a:extLst>
          </p:cNvPr>
          <p:cNvSpPr>
            <a:spLocks noGrp="1"/>
          </p:cNvSpPr>
          <p:nvPr>
            <p:ph type="sldNum" sz="quarter" idx="12"/>
          </p:nvPr>
        </p:nvSpPr>
        <p:spPr/>
        <p:txBody>
          <a:bodyPr/>
          <a:lstStyle/>
          <a:p>
            <a:fld id="{F8061FB7-9699-2F4A-B4E4-1A11C5385D5F}" type="slidenum">
              <a:rPr lang="en-US" smtClean="0"/>
              <a:pPr/>
              <a:t>54</a:t>
            </a:fld>
            <a:endParaRPr lang="en-US"/>
          </a:p>
        </p:txBody>
      </p:sp>
      <p:sp>
        <p:nvSpPr>
          <p:cNvPr id="7" name="Rounded Rectangle 6">
            <a:extLst>
              <a:ext uri="{FF2B5EF4-FFF2-40B4-BE49-F238E27FC236}">
                <a16:creationId xmlns:a16="http://schemas.microsoft.com/office/drawing/2014/main" id="{0FAB578B-11F4-4042-8D51-83823D64FEB8}"/>
              </a:ext>
            </a:extLst>
          </p:cNvPr>
          <p:cNvSpPr/>
          <p:nvPr/>
        </p:nvSpPr>
        <p:spPr>
          <a:xfrm>
            <a:off x="935044" y="3709990"/>
            <a:ext cx="10418756" cy="108879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chemeClr val="tx1"/>
                </a:solidFill>
                <a:latin typeface="Avenir Next Condensed" panose="020B0506020202020204" pitchFamily="34" charset="0"/>
                <a:cs typeface="Calibri"/>
              </a:rPr>
              <a:t>Conventional VSA suffers from inaccurate alias analysis when an execution trace is incomplete</a:t>
            </a:r>
          </a:p>
        </p:txBody>
      </p:sp>
      <p:sp>
        <p:nvSpPr>
          <p:cNvPr id="8" name="Rounded Rectangle 7">
            <a:extLst>
              <a:ext uri="{FF2B5EF4-FFF2-40B4-BE49-F238E27FC236}">
                <a16:creationId xmlns:a16="http://schemas.microsoft.com/office/drawing/2014/main" id="{AAD2BAB9-500E-0848-B2BE-F621C31C5A58}"/>
              </a:ext>
            </a:extLst>
          </p:cNvPr>
          <p:cNvSpPr/>
          <p:nvPr/>
        </p:nvSpPr>
        <p:spPr>
          <a:xfrm>
            <a:off x="935044" y="5067462"/>
            <a:ext cx="10418756" cy="108879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a:solidFill>
                  <a:schemeClr val="tx1"/>
                </a:solidFill>
                <a:latin typeface="Avenir Next Condensed" panose="020B0506020202020204" pitchFamily="34" charset="0"/>
                <a:cs typeface="Calibri"/>
              </a:rPr>
              <a:t>VSA combined with deep learning (DEEPVSA) could improve</a:t>
            </a:r>
            <a:r>
              <a:rPr lang="zh-CN" altLang="en-US" sz="2800">
                <a:solidFill>
                  <a:schemeClr val="tx1"/>
                </a:solidFill>
                <a:latin typeface="Avenir Next Condensed" panose="020B0506020202020204" pitchFamily="34" charset="0"/>
                <a:cs typeface="Calibri"/>
              </a:rPr>
              <a:t> </a:t>
            </a:r>
            <a:r>
              <a:rPr lang="en-US" altLang="zh-CN" sz="2800">
                <a:solidFill>
                  <a:schemeClr val="tx1"/>
                </a:solidFill>
                <a:latin typeface="Avenir Next Condensed" panose="020B0506020202020204" pitchFamily="34" charset="0"/>
                <a:cs typeface="Calibri"/>
              </a:rPr>
              <a:t>memory alias analysis at binary level and thus facilitate software failure diagnosis</a:t>
            </a:r>
          </a:p>
        </p:txBody>
      </p:sp>
      <p:pic>
        <p:nvPicPr>
          <p:cNvPr id="9" name="Picture 8">
            <a:extLst>
              <a:ext uri="{FF2B5EF4-FFF2-40B4-BE49-F238E27FC236}">
                <a16:creationId xmlns:a16="http://schemas.microsoft.com/office/drawing/2014/main" id="{744DD623-C95C-FC45-864D-6F9C43E35E35}"/>
              </a:ext>
            </a:extLst>
          </p:cNvPr>
          <p:cNvPicPr>
            <a:picLocks noChangeAspect="1"/>
          </p:cNvPicPr>
          <p:nvPr/>
        </p:nvPicPr>
        <p:blipFill>
          <a:blip r:embed="rId2"/>
          <a:stretch>
            <a:fillRect/>
          </a:stretch>
        </p:blipFill>
        <p:spPr>
          <a:xfrm>
            <a:off x="3089666" y="1234630"/>
            <a:ext cx="1951804" cy="1951804"/>
          </a:xfrm>
          <a:prstGeom prst="rect">
            <a:avLst/>
          </a:prstGeom>
        </p:spPr>
      </p:pic>
      <p:pic>
        <p:nvPicPr>
          <p:cNvPr id="10" name="Picture 9">
            <a:extLst>
              <a:ext uri="{FF2B5EF4-FFF2-40B4-BE49-F238E27FC236}">
                <a16:creationId xmlns:a16="http://schemas.microsoft.com/office/drawing/2014/main" id="{333F9283-9570-CD49-B10E-173217286D0D}"/>
              </a:ext>
            </a:extLst>
          </p:cNvPr>
          <p:cNvPicPr>
            <a:picLocks noChangeAspect="1"/>
          </p:cNvPicPr>
          <p:nvPr/>
        </p:nvPicPr>
        <p:blipFill rotWithShape="1">
          <a:blip r:embed="rId3">
            <a:extLst>
              <a:ext uri="{28A0092B-C50C-407E-A947-70E740481C1C}">
                <a14:useLocalDpi xmlns:a14="http://schemas.microsoft.com/office/drawing/2010/main" val="0"/>
              </a:ext>
            </a:extLst>
          </a:blip>
          <a:srcRect l="24083" t="19015" r="32637" b="11296"/>
          <a:stretch/>
        </p:blipFill>
        <p:spPr>
          <a:xfrm>
            <a:off x="935044" y="1462917"/>
            <a:ext cx="1089282" cy="1517806"/>
          </a:xfrm>
          <a:prstGeom prst="rect">
            <a:avLst/>
          </a:prstGeom>
          <a:ln w="9525">
            <a:solidFill>
              <a:srgbClr val="FF0000"/>
            </a:solidFill>
          </a:ln>
        </p:spPr>
      </p:pic>
      <p:grpSp>
        <p:nvGrpSpPr>
          <p:cNvPr id="14" name="Group 13">
            <a:extLst>
              <a:ext uri="{FF2B5EF4-FFF2-40B4-BE49-F238E27FC236}">
                <a16:creationId xmlns:a16="http://schemas.microsoft.com/office/drawing/2014/main" id="{BFE1777C-BD82-6443-ADD4-8F396D3723EB}"/>
              </a:ext>
            </a:extLst>
          </p:cNvPr>
          <p:cNvGrpSpPr/>
          <p:nvPr/>
        </p:nvGrpSpPr>
        <p:grpSpPr>
          <a:xfrm>
            <a:off x="7407422" y="1730482"/>
            <a:ext cx="838184" cy="977788"/>
            <a:chOff x="9909872" y="2231756"/>
            <a:chExt cx="1031931" cy="4124594"/>
          </a:xfrm>
        </p:grpSpPr>
        <p:sp>
          <p:nvSpPr>
            <p:cNvPr id="15" name="Rectangle 14">
              <a:extLst>
                <a:ext uri="{FF2B5EF4-FFF2-40B4-BE49-F238E27FC236}">
                  <a16:creationId xmlns:a16="http://schemas.microsoft.com/office/drawing/2014/main" id="{2CF4AAF1-1788-6649-B09C-7AD63291FEEC}"/>
                </a:ext>
              </a:extLst>
            </p:cNvPr>
            <p:cNvSpPr/>
            <p:nvPr/>
          </p:nvSpPr>
          <p:spPr>
            <a:xfrm>
              <a:off x="9909873" y="2231756"/>
              <a:ext cx="1031929" cy="1332853"/>
            </a:xfrm>
            <a:prstGeom prst="rect">
              <a:avLst/>
            </a:prstGeom>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Condensed" panose="020B0506020202020204" pitchFamily="34" charset="0"/>
                </a:rPr>
                <a:t>STACK</a:t>
              </a:r>
            </a:p>
          </p:txBody>
        </p:sp>
        <p:sp>
          <p:nvSpPr>
            <p:cNvPr id="16" name="Rectangle 15">
              <a:extLst>
                <a:ext uri="{FF2B5EF4-FFF2-40B4-BE49-F238E27FC236}">
                  <a16:creationId xmlns:a16="http://schemas.microsoft.com/office/drawing/2014/main" id="{6343027D-EDA3-B84C-8CFF-60CF11B42BC0}"/>
                </a:ext>
              </a:extLst>
            </p:cNvPr>
            <p:cNvSpPr/>
            <p:nvPr/>
          </p:nvSpPr>
          <p:spPr>
            <a:xfrm>
              <a:off x="9909873" y="3564610"/>
              <a:ext cx="1031929" cy="1443979"/>
            </a:xfrm>
            <a:prstGeom prst="rect">
              <a:avLst/>
            </a:prstGeom>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Condensed" panose="020B0506020202020204" pitchFamily="34" charset="0"/>
                </a:rPr>
                <a:t>HEAP</a:t>
              </a:r>
            </a:p>
          </p:txBody>
        </p:sp>
        <p:sp>
          <p:nvSpPr>
            <p:cNvPr id="17" name="Rectangle 16">
              <a:extLst>
                <a:ext uri="{FF2B5EF4-FFF2-40B4-BE49-F238E27FC236}">
                  <a16:creationId xmlns:a16="http://schemas.microsoft.com/office/drawing/2014/main" id="{CFA36146-041A-EB46-BCFE-2A3F1271AD82}"/>
                </a:ext>
              </a:extLst>
            </p:cNvPr>
            <p:cNvSpPr/>
            <p:nvPr/>
          </p:nvSpPr>
          <p:spPr>
            <a:xfrm>
              <a:off x="9909872" y="5023496"/>
              <a:ext cx="1031931" cy="1332854"/>
            </a:xfrm>
            <a:prstGeom prst="rect">
              <a:avLst/>
            </a:prstGeom>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Avenir Next Condensed" panose="020B0506020202020204" pitchFamily="34" charset="0"/>
                </a:rPr>
                <a:t>GLOBAL</a:t>
              </a:r>
            </a:p>
          </p:txBody>
        </p:sp>
      </p:grpSp>
      <p:sp>
        <p:nvSpPr>
          <p:cNvPr id="21" name="Right Arrow 20">
            <a:extLst>
              <a:ext uri="{FF2B5EF4-FFF2-40B4-BE49-F238E27FC236}">
                <a16:creationId xmlns:a16="http://schemas.microsoft.com/office/drawing/2014/main" id="{629A7591-A25D-194B-89F6-66B11E8ABED9}"/>
              </a:ext>
            </a:extLst>
          </p:cNvPr>
          <p:cNvSpPr/>
          <p:nvPr/>
        </p:nvSpPr>
        <p:spPr>
          <a:xfrm>
            <a:off x="8602065" y="2005756"/>
            <a:ext cx="724420" cy="432128"/>
          </a:xfrm>
          <a:prstGeom prst="rightArrow">
            <a:avLst>
              <a:gd name="adj1" fmla="val 50000"/>
              <a:gd name="adj2" fmla="val 68400"/>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4B2887B-9328-D443-9F62-DE12664FB41A}"/>
              </a:ext>
            </a:extLst>
          </p:cNvPr>
          <p:cNvSpPr txBox="1"/>
          <p:nvPr/>
        </p:nvSpPr>
        <p:spPr>
          <a:xfrm>
            <a:off x="3211713" y="3017192"/>
            <a:ext cx="1917513" cy="369332"/>
          </a:xfrm>
          <a:prstGeom prst="rect">
            <a:avLst/>
          </a:prstGeom>
          <a:noFill/>
        </p:spPr>
        <p:txBody>
          <a:bodyPr wrap="none" rtlCol="0">
            <a:spAutoFit/>
          </a:bodyPr>
          <a:lstStyle/>
          <a:p>
            <a:r>
              <a:rPr lang="en-US">
                <a:latin typeface="Avenir Next Condensed" panose="020B0506020202020204" pitchFamily="34" charset="0"/>
              </a:rPr>
              <a:t>Deep Neural Net</a:t>
            </a:r>
            <a:r>
              <a:rPr lang="en-US" altLang="zh-CN">
                <a:latin typeface="Avenir Next Condensed" panose="020B0506020202020204" pitchFamily="34" charset="0"/>
              </a:rPr>
              <a:t>work</a:t>
            </a:r>
            <a:endParaRPr lang="en-US">
              <a:latin typeface="Avenir Next Condensed" panose="020B0506020202020204" pitchFamily="34" charset="0"/>
            </a:endParaRPr>
          </a:p>
        </p:txBody>
      </p:sp>
      <p:sp>
        <p:nvSpPr>
          <p:cNvPr id="23" name="TextBox 22">
            <a:extLst>
              <a:ext uri="{FF2B5EF4-FFF2-40B4-BE49-F238E27FC236}">
                <a16:creationId xmlns:a16="http://schemas.microsoft.com/office/drawing/2014/main" id="{B9D4785E-F284-8B4F-9A3B-64F04C310324}"/>
              </a:ext>
            </a:extLst>
          </p:cNvPr>
          <p:cNvSpPr txBox="1"/>
          <p:nvPr/>
        </p:nvSpPr>
        <p:spPr>
          <a:xfrm>
            <a:off x="863527" y="3027540"/>
            <a:ext cx="1349890" cy="369332"/>
          </a:xfrm>
          <a:prstGeom prst="rect">
            <a:avLst/>
          </a:prstGeom>
          <a:noFill/>
        </p:spPr>
        <p:txBody>
          <a:bodyPr wrap="square" rtlCol="0">
            <a:spAutoFit/>
          </a:bodyPr>
          <a:lstStyle/>
          <a:p>
            <a:r>
              <a:rPr lang="en-US" altLang="zh-CN">
                <a:latin typeface="Avenir Next Condensed" panose="020B0506020202020204" pitchFamily="34" charset="0"/>
              </a:rPr>
              <a:t>Ground</a:t>
            </a:r>
            <a:r>
              <a:rPr lang="zh-CN" altLang="en-US">
                <a:latin typeface="Avenir Next Condensed" panose="020B0506020202020204" pitchFamily="34" charset="0"/>
              </a:rPr>
              <a:t> </a:t>
            </a:r>
            <a:r>
              <a:rPr lang="en-US" altLang="zh-CN">
                <a:latin typeface="Avenir Next Condensed" panose="020B0506020202020204" pitchFamily="34" charset="0"/>
              </a:rPr>
              <a:t>Truth</a:t>
            </a:r>
            <a:endParaRPr lang="en-US">
              <a:latin typeface="Avenir Next Condensed" panose="020B0506020202020204" pitchFamily="34" charset="0"/>
            </a:endParaRPr>
          </a:p>
        </p:txBody>
      </p:sp>
      <p:sp>
        <p:nvSpPr>
          <p:cNvPr id="24" name="TextBox 23">
            <a:extLst>
              <a:ext uri="{FF2B5EF4-FFF2-40B4-BE49-F238E27FC236}">
                <a16:creationId xmlns:a16="http://schemas.microsoft.com/office/drawing/2014/main" id="{5463E8AC-E77A-FF41-8415-DD373AD4E35F}"/>
              </a:ext>
            </a:extLst>
          </p:cNvPr>
          <p:cNvSpPr txBox="1"/>
          <p:nvPr/>
        </p:nvSpPr>
        <p:spPr>
          <a:xfrm>
            <a:off x="6217250" y="3001768"/>
            <a:ext cx="2315955" cy="369332"/>
          </a:xfrm>
          <a:prstGeom prst="rect">
            <a:avLst/>
          </a:prstGeom>
          <a:noFill/>
        </p:spPr>
        <p:txBody>
          <a:bodyPr wrap="none" rtlCol="0">
            <a:spAutoFit/>
          </a:bodyPr>
          <a:lstStyle/>
          <a:p>
            <a:r>
              <a:rPr lang="en-US" altLang="zh-CN">
                <a:latin typeface="Avenir Next Condensed" panose="020B0506020202020204" pitchFamily="34" charset="0"/>
              </a:rPr>
              <a:t>Predicted</a:t>
            </a:r>
            <a:r>
              <a:rPr lang="zh-CN" altLang="en-US">
                <a:latin typeface="Avenir Next Condensed" panose="020B0506020202020204" pitchFamily="34" charset="0"/>
              </a:rPr>
              <a:t> </a:t>
            </a:r>
            <a:r>
              <a:rPr lang="en-US" altLang="zh-CN">
                <a:latin typeface="Avenir Next Condensed" panose="020B0506020202020204" pitchFamily="34" charset="0"/>
              </a:rPr>
              <a:t>m</a:t>
            </a:r>
            <a:r>
              <a:rPr lang="en-US">
                <a:latin typeface="Avenir Next Condensed" panose="020B0506020202020204" pitchFamily="34" charset="0"/>
              </a:rPr>
              <a:t>emory regions</a:t>
            </a:r>
          </a:p>
        </p:txBody>
      </p:sp>
      <p:sp>
        <p:nvSpPr>
          <p:cNvPr id="25" name="TextBox 24">
            <a:extLst>
              <a:ext uri="{FF2B5EF4-FFF2-40B4-BE49-F238E27FC236}">
                <a16:creationId xmlns:a16="http://schemas.microsoft.com/office/drawing/2014/main" id="{9A1DB24D-62A4-3A42-935B-75E5082ECF64}"/>
              </a:ext>
            </a:extLst>
          </p:cNvPr>
          <p:cNvSpPr txBox="1"/>
          <p:nvPr/>
        </p:nvSpPr>
        <p:spPr>
          <a:xfrm>
            <a:off x="10286024" y="2936735"/>
            <a:ext cx="497252" cy="369332"/>
          </a:xfrm>
          <a:prstGeom prst="rect">
            <a:avLst/>
          </a:prstGeom>
          <a:noFill/>
        </p:spPr>
        <p:txBody>
          <a:bodyPr wrap="none" rtlCol="0">
            <a:spAutoFit/>
          </a:bodyPr>
          <a:lstStyle/>
          <a:p>
            <a:r>
              <a:rPr lang="en-US">
                <a:latin typeface="Avenir Next Condensed" panose="020B0506020202020204" pitchFamily="34" charset="0"/>
              </a:rPr>
              <a:t>VSA</a:t>
            </a:r>
          </a:p>
        </p:txBody>
      </p:sp>
      <p:pic>
        <p:nvPicPr>
          <p:cNvPr id="26" name="Picture 25">
            <a:extLst>
              <a:ext uri="{FF2B5EF4-FFF2-40B4-BE49-F238E27FC236}">
                <a16:creationId xmlns:a16="http://schemas.microsoft.com/office/drawing/2014/main" id="{88BBB5CA-1C84-824C-B1A2-CCE065B9DA98}"/>
              </a:ext>
            </a:extLst>
          </p:cNvPr>
          <p:cNvPicPr>
            <a:picLocks noChangeAspect="1"/>
          </p:cNvPicPr>
          <p:nvPr/>
        </p:nvPicPr>
        <p:blipFill>
          <a:blip r:embed="rId4"/>
          <a:stretch>
            <a:fillRect/>
          </a:stretch>
        </p:blipFill>
        <p:spPr>
          <a:xfrm>
            <a:off x="9715500" y="1556116"/>
            <a:ext cx="1638300" cy="1231900"/>
          </a:xfrm>
          <a:prstGeom prst="rect">
            <a:avLst/>
          </a:prstGeom>
          <a:ln w="25400">
            <a:solidFill>
              <a:srgbClr val="FF0000"/>
            </a:solidFill>
          </a:ln>
        </p:spPr>
      </p:pic>
      <p:pic>
        <p:nvPicPr>
          <p:cNvPr id="27" name="Picture 26">
            <a:extLst>
              <a:ext uri="{FF2B5EF4-FFF2-40B4-BE49-F238E27FC236}">
                <a16:creationId xmlns:a16="http://schemas.microsoft.com/office/drawing/2014/main" id="{DA422848-DB2C-714A-A2D0-485212D13D94}"/>
              </a:ext>
            </a:extLst>
          </p:cNvPr>
          <p:cNvPicPr>
            <a:picLocks noChangeAspect="1"/>
          </p:cNvPicPr>
          <p:nvPr/>
        </p:nvPicPr>
        <p:blipFill rotWithShape="1">
          <a:blip r:embed="rId3">
            <a:extLst>
              <a:ext uri="{28A0092B-C50C-407E-A947-70E740481C1C}">
                <a14:useLocalDpi xmlns:a14="http://schemas.microsoft.com/office/drawing/2010/main" val="0"/>
              </a:ext>
            </a:extLst>
          </a:blip>
          <a:srcRect l="24083" t="19015" r="32637" b="11296"/>
          <a:stretch/>
        </p:blipFill>
        <p:spPr>
          <a:xfrm>
            <a:off x="6285946" y="1445568"/>
            <a:ext cx="1089282" cy="1517806"/>
          </a:xfrm>
          <a:prstGeom prst="rect">
            <a:avLst/>
          </a:prstGeom>
          <a:ln w="25400">
            <a:solidFill>
              <a:srgbClr val="FF0000"/>
            </a:solidFill>
          </a:ln>
        </p:spPr>
      </p:pic>
      <p:sp>
        <p:nvSpPr>
          <p:cNvPr id="28" name="Right Arrow 27">
            <a:extLst>
              <a:ext uri="{FF2B5EF4-FFF2-40B4-BE49-F238E27FC236}">
                <a16:creationId xmlns:a16="http://schemas.microsoft.com/office/drawing/2014/main" id="{CC1A2E57-FB76-DA4D-9242-FE203BB6F428}"/>
              </a:ext>
            </a:extLst>
          </p:cNvPr>
          <p:cNvSpPr/>
          <p:nvPr/>
        </p:nvSpPr>
        <p:spPr>
          <a:xfrm>
            <a:off x="5160403" y="2001545"/>
            <a:ext cx="724420" cy="432128"/>
          </a:xfrm>
          <a:prstGeom prst="rightArrow">
            <a:avLst>
              <a:gd name="adj1" fmla="val 50000"/>
              <a:gd name="adj2" fmla="val 68400"/>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2012A505-8E99-E94C-ACC3-1D11AD42C093}"/>
              </a:ext>
            </a:extLst>
          </p:cNvPr>
          <p:cNvSpPr/>
          <p:nvPr/>
        </p:nvSpPr>
        <p:spPr>
          <a:xfrm>
            <a:off x="2253173" y="2011365"/>
            <a:ext cx="724420" cy="432128"/>
          </a:xfrm>
          <a:prstGeom prst="rightArrow">
            <a:avLst>
              <a:gd name="adj1" fmla="val 50000"/>
              <a:gd name="adj2" fmla="val 68400"/>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650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E507E-3EC7-0F4F-82B0-A558E9E996F6}"/>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85CFA8E0-1490-034B-A20A-983909936137}"/>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5" name="Slide Number Placeholder 4">
            <a:extLst>
              <a:ext uri="{FF2B5EF4-FFF2-40B4-BE49-F238E27FC236}">
                <a16:creationId xmlns:a16="http://schemas.microsoft.com/office/drawing/2014/main" id="{CD3219BF-AC30-AA4F-B044-F7A7162F2239}"/>
              </a:ext>
            </a:extLst>
          </p:cNvPr>
          <p:cNvSpPr>
            <a:spLocks noGrp="1"/>
          </p:cNvSpPr>
          <p:nvPr>
            <p:ph type="sldNum" sz="quarter" idx="12"/>
          </p:nvPr>
        </p:nvSpPr>
        <p:spPr/>
        <p:txBody>
          <a:bodyPr/>
          <a:lstStyle/>
          <a:p>
            <a:fld id="{F8061FB7-9699-2F4A-B4E4-1A11C5385D5F}" type="slidenum">
              <a:rPr lang="en-US" smtClean="0"/>
              <a:pPr/>
              <a:t>55</a:t>
            </a:fld>
            <a:endParaRPr lang="en-US"/>
          </a:p>
        </p:txBody>
      </p:sp>
      <p:pic>
        <p:nvPicPr>
          <p:cNvPr id="10" name="图片 8" descr="图片包含 文字&#10;&#10;已生成极高可信度的说明">
            <a:extLst>
              <a:ext uri="{FF2B5EF4-FFF2-40B4-BE49-F238E27FC236}">
                <a16:creationId xmlns:a16="http://schemas.microsoft.com/office/drawing/2014/main" id="{DDB90957-A3AB-ED46-A8EA-B00F6C5AAA82}"/>
              </a:ext>
            </a:extLst>
          </p:cNvPr>
          <p:cNvPicPr>
            <a:picLocks noChangeAspect="1"/>
          </p:cNvPicPr>
          <p:nvPr/>
        </p:nvPicPr>
        <p:blipFill>
          <a:blip r:embed="rId3"/>
          <a:stretch>
            <a:fillRect/>
          </a:stretch>
        </p:blipFill>
        <p:spPr>
          <a:xfrm>
            <a:off x="838200" y="4730862"/>
            <a:ext cx="978639" cy="656083"/>
          </a:xfrm>
          <a:prstGeom prst="rect">
            <a:avLst/>
          </a:prstGeom>
        </p:spPr>
      </p:pic>
      <p:pic>
        <p:nvPicPr>
          <p:cNvPr id="11" name="图片 6">
            <a:extLst>
              <a:ext uri="{FF2B5EF4-FFF2-40B4-BE49-F238E27FC236}">
                <a16:creationId xmlns:a16="http://schemas.microsoft.com/office/drawing/2014/main" id="{3323369C-739F-2B49-B755-2E067BAABCF1}"/>
              </a:ext>
            </a:extLst>
          </p:cNvPr>
          <p:cNvPicPr>
            <a:picLocks noChangeAspect="1"/>
          </p:cNvPicPr>
          <p:nvPr/>
        </p:nvPicPr>
        <p:blipFill>
          <a:blip r:embed="rId4"/>
          <a:stretch>
            <a:fillRect/>
          </a:stretch>
        </p:blipFill>
        <p:spPr>
          <a:xfrm>
            <a:off x="5153749" y="3568631"/>
            <a:ext cx="775883" cy="949844"/>
          </a:xfrm>
          <a:prstGeom prst="rect">
            <a:avLst/>
          </a:prstGeom>
        </p:spPr>
      </p:pic>
      <p:sp>
        <p:nvSpPr>
          <p:cNvPr id="12" name="Rectangle 11">
            <a:extLst>
              <a:ext uri="{FF2B5EF4-FFF2-40B4-BE49-F238E27FC236}">
                <a16:creationId xmlns:a16="http://schemas.microsoft.com/office/drawing/2014/main" id="{7CB77F74-7669-1048-81FD-29ED7A5DB42F}"/>
              </a:ext>
            </a:extLst>
          </p:cNvPr>
          <p:cNvSpPr/>
          <p:nvPr/>
        </p:nvSpPr>
        <p:spPr>
          <a:xfrm>
            <a:off x="6196486" y="5519896"/>
            <a:ext cx="822958"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15</a:t>
            </a:r>
            <a:endParaRPr lang="en-US" sz="2400">
              <a:solidFill>
                <a:schemeClr val="tx1"/>
              </a:solidFill>
            </a:endParaRPr>
          </a:p>
        </p:txBody>
      </p:sp>
      <p:sp>
        <p:nvSpPr>
          <p:cNvPr id="13" name="Rectangle 12">
            <a:extLst>
              <a:ext uri="{FF2B5EF4-FFF2-40B4-BE49-F238E27FC236}">
                <a16:creationId xmlns:a16="http://schemas.microsoft.com/office/drawing/2014/main" id="{C57A48AD-58ED-F149-A4EB-66461AD57EC0}"/>
              </a:ext>
            </a:extLst>
          </p:cNvPr>
          <p:cNvSpPr/>
          <p:nvPr/>
        </p:nvSpPr>
        <p:spPr>
          <a:xfrm>
            <a:off x="7262758" y="5519896"/>
            <a:ext cx="822958" cy="4092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16</a:t>
            </a:r>
            <a:endParaRPr lang="en-US" sz="2400">
              <a:solidFill>
                <a:schemeClr val="tx1"/>
              </a:solidFill>
            </a:endParaRPr>
          </a:p>
        </p:txBody>
      </p:sp>
      <p:sp>
        <p:nvSpPr>
          <p:cNvPr id="14" name="Rectangle 13">
            <a:extLst>
              <a:ext uri="{FF2B5EF4-FFF2-40B4-BE49-F238E27FC236}">
                <a16:creationId xmlns:a16="http://schemas.microsoft.com/office/drawing/2014/main" id="{1D5B0E48-2798-4F4B-84A4-E9AD64B40412}"/>
              </a:ext>
            </a:extLst>
          </p:cNvPr>
          <p:cNvSpPr/>
          <p:nvPr/>
        </p:nvSpPr>
        <p:spPr>
          <a:xfrm>
            <a:off x="8329030" y="5506401"/>
            <a:ext cx="822957"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17</a:t>
            </a:r>
            <a:endParaRPr lang="en-US" sz="2400">
              <a:solidFill>
                <a:schemeClr val="tx1"/>
              </a:solidFill>
            </a:endParaRPr>
          </a:p>
        </p:txBody>
      </p:sp>
      <p:sp>
        <p:nvSpPr>
          <p:cNvPr id="15" name="Rectangle 14">
            <a:extLst>
              <a:ext uri="{FF2B5EF4-FFF2-40B4-BE49-F238E27FC236}">
                <a16:creationId xmlns:a16="http://schemas.microsoft.com/office/drawing/2014/main" id="{770C3A37-BB13-7048-BDFA-CFFA998B91BF}"/>
              </a:ext>
            </a:extLst>
          </p:cNvPr>
          <p:cNvSpPr/>
          <p:nvPr/>
        </p:nvSpPr>
        <p:spPr>
          <a:xfrm>
            <a:off x="5130213" y="5530984"/>
            <a:ext cx="822959"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14</a:t>
            </a:r>
            <a:endParaRPr lang="en-US" sz="2400">
              <a:solidFill>
                <a:schemeClr val="tx1"/>
              </a:solidFill>
            </a:endParaRPr>
          </a:p>
        </p:txBody>
      </p:sp>
      <p:sp>
        <p:nvSpPr>
          <p:cNvPr id="16" name="Rectangle 15">
            <a:extLst>
              <a:ext uri="{FF2B5EF4-FFF2-40B4-BE49-F238E27FC236}">
                <a16:creationId xmlns:a16="http://schemas.microsoft.com/office/drawing/2014/main" id="{E50433EB-25BE-D346-8EDC-DAF7D4B7975F}"/>
              </a:ext>
            </a:extLst>
          </p:cNvPr>
          <p:cNvSpPr/>
          <p:nvPr/>
        </p:nvSpPr>
        <p:spPr>
          <a:xfrm>
            <a:off x="4063939" y="5506401"/>
            <a:ext cx="82296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13</a:t>
            </a:r>
            <a:endParaRPr lang="en-US" sz="2400">
              <a:solidFill>
                <a:schemeClr val="tx1"/>
              </a:solidFill>
            </a:endParaRPr>
          </a:p>
        </p:txBody>
      </p:sp>
      <p:sp>
        <p:nvSpPr>
          <p:cNvPr id="17" name="Rectangle 16">
            <a:extLst>
              <a:ext uri="{FF2B5EF4-FFF2-40B4-BE49-F238E27FC236}">
                <a16:creationId xmlns:a16="http://schemas.microsoft.com/office/drawing/2014/main" id="{89C8B5BA-54DD-BE43-9063-4BC8A1C3526E}"/>
              </a:ext>
            </a:extLst>
          </p:cNvPr>
          <p:cNvSpPr/>
          <p:nvPr/>
        </p:nvSpPr>
        <p:spPr>
          <a:xfrm>
            <a:off x="2991604" y="5509895"/>
            <a:ext cx="82296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12</a:t>
            </a:r>
            <a:endParaRPr lang="en-US" sz="2400">
              <a:solidFill>
                <a:schemeClr val="tx1"/>
              </a:solidFill>
            </a:endParaRPr>
          </a:p>
        </p:txBody>
      </p:sp>
      <p:sp>
        <p:nvSpPr>
          <p:cNvPr id="18" name="Rectangle 17">
            <a:extLst>
              <a:ext uri="{FF2B5EF4-FFF2-40B4-BE49-F238E27FC236}">
                <a16:creationId xmlns:a16="http://schemas.microsoft.com/office/drawing/2014/main" id="{373FB3F9-21A3-F242-B63B-A14621300A9F}"/>
              </a:ext>
            </a:extLst>
          </p:cNvPr>
          <p:cNvSpPr/>
          <p:nvPr/>
        </p:nvSpPr>
        <p:spPr>
          <a:xfrm>
            <a:off x="1980189" y="5530984"/>
            <a:ext cx="82296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11</a:t>
            </a:r>
            <a:endParaRPr lang="en-US" sz="2400">
              <a:solidFill>
                <a:schemeClr val="tx1"/>
              </a:solidFill>
            </a:endParaRPr>
          </a:p>
        </p:txBody>
      </p:sp>
      <p:sp>
        <p:nvSpPr>
          <p:cNvPr id="19" name="Rectangle 18">
            <a:extLst>
              <a:ext uri="{FF2B5EF4-FFF2-40B4-BE49-F238E27FC236}">
                <a16:creationId xmlns:a16="http://schemas.microsoft.com/office/drawing/2014/main" id="{D5F99138-8826-634F-AC76-DFACEBB5AF4C}"/>
              </a:ext>
            </a:extLst>
          </p:cNvPr>
          <p:cNvSpPr/>
          <p:nvPr/>
        </p:nvSpPr>
        <p:spPr>
          <a:xfrm>
            <a:off x="838200" y="5509895"/>
            <a:ext cx="822960"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a:t>
            </a:r>
            <a:r>
              <a:rPr lang="en-US" sz="2400">
                <a:solidFill>
                  <a:schemeClr val="tx1"/>
                </a:solidFill>
              </a:rPr>
              <a:t>0</a:t>
            </a:r>
          </a:p>
        </p:txBody>
      </p:sp>
      <p:sp>
        <p:nvSpPr>
          <p:cNvPr id="20" name="Rectangle 19">
            <a:extLst>
              <a:ext uri="{FF2B5EF4-FFF2-40B4-BE49-F238E27FC236}">
                <a16:creationId xmlns:a16="http://schemas.microsoft.com/office/drawing/2014/main" id="{19044EAC-ED94-8848-B383-7260780BCEDE}"/>
              </a:ext>
            </a:extLst>
          </p:cNvPr>
          <p:cNvSpPr/>
          <p:nvPr/>
        </p:nvSpPr>
        <p:spPr>
          <a:xfrm>
            <a:off x="10942322" y="5506401"/>
            <a:ext cx="822956"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19</a:t>
            </a:r>
            <a:endParaRPr lang="en-US" sz="2400">
              <a:solidFill>
                <a:schemeClr val="tx1"/>
              </a:solidFill>
            </a:endParaRPr>
          </a:p>
        </p:txBody>
      </p:sp>
      <p:sp>
        <p:nvSpPr>
          <p:cNvPr id="21" name="Rectangle 20">
            <a:extLst>
              <a:ext uri="{FF2B5EF4-FFF2-40B4-BE49-F238E27FC236}">
                <a16:creationId xmlns:a16="http://schemas.microsoft.com/office/drawing/2014/main" id="{D4D1F549-6989-434B-883E-6C73A623F8D5}"/>
              </a:ext>
            </a:extLst>
          </p:cNvPr>
          <p:cNvSpPr/>
          <p:nvPr/>
        </p:nvSpPr>
        <p:spPr>
          <a:xfrm>
            <a:off x="9733959" y="5519896"/>
            <a:ext cx="822956" cy="4114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20</a:t>
            </a:r>
            <a:r>
              <a:rPr lang="en-US" altLang="zh-CN" sz="2400">
                <a:solidFill>
                  <a:schemeClr val="tx1"/>
                </a:solidFill>
              </a:rPr>
              <a:t>18</a:t>
            </a:r>
            <a:endParaRPr lang="en-US" sz="2400">
              <a:solidFill>
                <a:schemeClr val="tx1"/>
              </a:solidFill>
            </a:endParaRPr>
          </a:p>
        </p:txBody>
      </p:sp>
      <p:pic>
        <p:nvPicPr>
          <p:cNvPr id="23" name="图片 6" descr="图片包含 物体&#10;&#10;已生成极高可信度的说明">
            <a:extLst>
              <a:ext uri="{FF2B5EF4-FFF2-40B4-BE49-F238E27FC236}">
                <a16:creationId xmlns:a16="http://schemas.microsoft.com/office/drawing/2014/main" id="{65A19283-BCBC-AB45-9DAB-05A6B1B58F8D}"/>
              </a:ext>
            </a:extLst>
          </p:cNvPr>
          <p:cNvPicPr>
            <a:picLocks noChangeAspect="1"/>
          </p:cNvPicPr>
          <p:nvPr/>
        </p:nvPicPr>
        <p:blipFill>
          <a:blip r:embed="rId5"/>
          <a:stretch>
            <a:fillRect/>
          </a:stretch>
        </p:blipFill>
        <p:spPr>
          <a:xfrm>
            <a:off x="5147014" y="4526535"/>
            <a:ext cx="789355" cy="841650"/>
          </a:xfrm>
          <a:prstGeom prst="rect">
            <a:avLst/>
          </a:prstGeom>
        </p:spPr>
      </p:pic>
      <p:pic>
        <p:nvPicPr>
          <p:cNvPr id="24" name="图片 4">
            <a:extLst>
              <a:ext uri="{FF2B5EF4-FFF2-40B4-BE49-F238E27FC236}">
                <a16:creationId xmlns:a16="http://schemas.microsoft.com/office/drawing/2014/main" id="{7D0EAD1C-31B8-A84A-9EA0-7D8A60ABA5D6}"/>
              </a:ext>
            </a:extLst>
          </p:cNvPr>
          <p:cNvPicPr>
            <a:picLocks noChangeAspect="1"/>
          </p:cNvPicPr>
          <p:nvPr/>
        </p:nvPicPr>
        <p:blipFill>
          <a:blip r:embed="rId6"/>
          <a:stretch>
            <a:fillRect/>
          </a:stretch>
        </p:blipFill>
        <p:spPr>
          <a:xfrm>
            <a:off x="8207372" y="3919531"/>
            <a:ext cx="1066271" cy="599777"/>
          </a:xfrm>
          <a:prstGeom prst="rect">
            <a:avLst/>
          </a:prstGeom>
        </p:spPr>
      </p:pic>
      <p:pic>
        <p:nvPicPr>
          <p:cNvPr id="26" name="Picture 25">
            <a:extLst>
              <a:ext uri="{FF2B5EF4-FFF2-40B4-BE49-F238E27FC236}">
                <a16:creationId xmlns:a16="http://schemas.microsoft.com/office/drawing/2014/main" id="{3548B5C0-57FE-074A-92AF-420B89A5C8CD}"/>
              </a:ext>
            </a:extLst>
          </p:cNvPr>
          <p:cNvPicPr>
            <a:picLocks noChangeAspect="1"/>
          </p:cNvPicPr>
          <p:nvPr/>
        </p:nvPicPr>
        <p:blipFill>
          <a:blip r:embed="rId7"/>
          <a:stretch>
            <a:fillRect/>
          </a:stretch>
        </p:blipFill>
        <p:spPr>
          <a:xfrm>
            <a:off x="8207372" y="4688623"/>
            <a:ext cx="1071031" cy="599777"/>
          </a:xfrm>
          <a:prstGeom prst="rect">
            <a:avLst/>
          </a:prstGeom>
        </p:spPr>
      </p:pic>
      <p:pic>
        <p:nvPicPr>
          <p:cNvPr id="27" name="Picture 26">
            <a:extLst>
              <a:ext uri="{FF2B5EF4-FFF2-40B4-BE49-F238E27FC236}">
                <a16:creationId xmlns:a16="http://schemas.microsoft.com/office/drawing/2014/main" id="{3D5806FF-BB43-5545-88D4-DF3AF1CAE16D}"/>
              </a:ext>
            </a:extLst>
          </p:cNvPr>
          <p:cNvPicPr>
            <a:picLocks noChangeAspect="1"/>
          </p:cNvPicPr>
          <p:nvPr/>
        </p:nvPicPr>
        <p:blipFill>
          <a:blip r:embed="rId8"/>
          <a:stretch>
            <a:fillRect/>
          </a:stretch>
        </p:blipFill>
        <p:spPr>
          <a:xfrm>
            <a:off x="7184021" y="4311407"/>
            <a:ext cx="901695" cy="976993"/>
          </a:xfrm>
          <a:prstGeom prst="rect">
            <a:avLst/>
          </a:prstGeom>
        </p:spPr>
      </p:pic>
      <p:sp>
        <p:nvSpPr>
          <p:cNvPr id="28" name="TextBox 27">
            <a:extLst>
              <a:ext uri="{FF2B5EF4-FFF2-40B4-BE49-F238E27FC236}">
                <a16:creationId xmlns:a16="http://schemas.microsoft.com/office/drawing/2014/main" id="{6C461E8E-FFBA-E74C-892E-B21662B4B27D}"/>
              </a:ext>
            </a:extLst>
          </p:cNvPr>
          <p:cNvSpPr txBox="1"/>
          <p:nvPr/>
        </p:nvSpPr>
        <p:spPr>
          <a:xfrm>
            <a:off x="9547923" y="4968075"/>
            <a:ext cx="1195027" cy="400110"/>
          </a:xfrm>
          <a:prstGeom prst="rect">
            <a:avLst/>
          </a:prstGeom>
          <a:noFill/>
        </p:spPr>
        <p:txBody>
          <a:bodyPr wrap="square" rtlCol="0">
            <a:spAutoFit/>
          </a:bodyPr>
          <a:lstStyle/>
          <a:p>
            <a:r>
              <a:rPr lang="en-US" sz="2000" i="1">
                <a:solidFill>
                  <a:srgbClr val="FF0000"/>
                </a:solidFill>
                <a:latin typeface="Avenir Next Condensed" panose="020B0506020202020204" pitchFamily="34" charset="0"/>
              </a:rPr>
              <a:t>Double Kill</a:t>
            </a:r>
          </a:p>
        </p:txBody>
      </p:sp>
      <p:sp>
        <p:nvSpPr>
          <p:cNvPr id="29" name="TextBox 28">
            <a:extLst>
              <a:ext uri="{FF2B5EF4-FFF2-40B4-BE49-F238E27FC236}">
                <a16:creationId xmlns:a16="http://schemas.microsoft.com/office/drawing/2014/main" id="{3179C485-FF74-A34B-8179-7F1A0C61CE34}"/>
              </a:ext>
            </a:extLst>
          </p:cNvPr>
          <p:cNvSpPr txBox="1"/>
          <p:nvPr/>
        </p:nvSpPr>
        <p:spPr>
          <a:xfrm>
            <a:off x="8125549" y="2690250"/>
            <a:ext cx="1179968" cy="400110"/>
          </a:xfrm>
          <a:prstGeom prst="rect">
            <a:avLst/>
          </a:prstGeom>
          <a:noFill/>
        </p:spPr>
        <p:txBody>
          <a:bodyPr wrap="square" rtlCol="0">
            <a:spAutoFit/>
          </a:bodyPr>
          <a:lstStyle/>
          <a:p>
            <a:r>
              <a:rPr lang="en-US" sz="2000" i="1">
                <a:solidFill>
                  <a:srgbClr val="FF0000"/>
                </a:solidFill>
                <a:latin typeface="Avenir Next Condensed" panose="020B0506020202020204" pitchFamily="34" charset="0"/>
              </a:rPr>
              <a:t>Stack Clash</a:t>
            </a:r>
          </a:p>
        </p:txBody>
      </p:sp>
      <p:pic>
        <p:nvPicPr>
          <p:cNvPr id="30" name="Picture 29">
            <a:extLst>
              <a:ext uri="{FF2B5EF4-FFF2-40B4-BE49-F238E27FC236}">
                <a16:creationId xmlns:a16="http://schemas.microsoft.com/office/drawing/2014/main" id="{C3530EE6-6148-D443-A251-FCAFF33E4567}"/>
              </a:ext>
            </a:extLst>
          </p:cNvPr>
          <p:cNvPicPr>
            <a:picLocks noChangeAspect="1"/>
          </p:cNvPicPr>
          <p:nvPr/>
        </p:nvPicPr>
        <p:blipFill>
          <a:blip r:embed="rId9"/>
          <a:stretch>
            <a:fillRect/>
          </a:stretch>
        </p:blipFill>
        <p:spPr>
          <a:xfrm>
            <a:off x="10885042" y="4609858"/>
            <a:ext cx="939520" cy="678542"/>
          </a:xfrm>
          <a:prstGeom prst="rect">
            <a:avLst/>
          </a:prstGeom>
        </p:spPr>
      </p:pic>
      <p:sp>
        <p:nvSpPr>
          <p:cNvPr id="31" name="TextBox 30">
            <a:extLst>
              <a:ext uri="{FF2B5EF4-FFF2-40B4-BE49-F238E27FC236}">
                <a16:creationId xmlns:a16="http://schemas.microsoft.com/office/drawing/2014/main" id="{0F183A9C-A282-F543-A11A-8DBE7A77AA87}"/>
              </a:ext>
            </a:extLst>
          </p:cNvPr>
          <p:cNvSpPr txBox="1"/>
          <p:nvPr/>
        </p:nvSpPr>
        <p:spPr>
          <a:xfrm>
            <a:off x="3784886" y="4968075"/>
            <a:ext cx="1381065" cy="400110"/>
          </a:xfrm>
          <a:prstGeom prst="rect">
            <a:avLst/>
          </a:prstGeom>
          <a:noFill/>
        </p:spPr>
        <p:txBody>
          <a:bodyPr wrap="square" rtlCol="0">
            <a:spAutoFit/>
          </a:bodyPr>
          <a:lstStyle/>
          <a:p>
            <a:r>
              <a:rPr lang="en-US" sz="2000" i="1">
                <a:solidFill>
                  <a:srgbClr val="FF0000"/>
                </a:solidFill>
                <a:latin typeface="Avenir Next Condensed" panose="020B0506020202020204" pitchFamily="34" charset="0"/>
              </a:rPr>
              <a:t>Double </a:t>
            </a:r>
            <a:r>
              <a:rPr lang="en-US" altLang="zh-CN" sz="2000" i="1">
                <a:solidFill>
                  <a:srgbClr val="FF0000"/>
                </a:solidFill>
                <a:latin typeface="Avenir Next Condensed" panose="020B0506020202020204" pitchFamily="34" charset="0"/>
              </a:rPr>
              <a:t>Fetch</a:t>
            </a:r>
            <a:endParaRPr lang="en-US" sz="2000" i="1">
              <a:solidFill>
                <a:srgbClr val="FF0000"/>
              </a:solidFill>
              <a:latin typeface="Avenir Next Condensed" panose="020B0506020202020204" pitchFamily="34" charset="0"/>
            </a:endParaRPr>
          </a:p>
        </p:txBody>
      </p:sp>
      <p:pic>
        <p:nvPicPr>
          <p:cNvPr id="32" name="Picture 31">
            <a:extLst>
              <a:ext uri="{FF2B5EF4-FFF2-40B4-BE49-F238E27FC236}">
                <a16:creationId xmlns:a16="http://schemas.microsoft.com/office/drawing/2014/main" id="{44307667-72A2-1045-8AEF-A4BA5EB336FB}"/>
              </a:ext>
            </a:extLst>
          </p:cNvPr>
          <p:cNvPicPr>
            <a:picLocks noChangeAspect="1"/>
          </p:cNvPicPr>
          <p:nvPr/>
        </p:nvPicPr>
        <p:blipFill>
          <a:blip r:embed="rId10"/>
          <a:stretch>
            <a:fillRect/>
          </a:stretch>
        </p:blipFill>
        <p:spPr>
          <a:xfrm>
            <a:off x="7607478" y="3019686"/>
            <a:ext cx="2216111" cy="810577"/>
          </a:xfrm>
          <a:prstGeom prst="rect">
            <a:avLst/>
          </a:prstGeom>
        </p:spPr>
      </p:pic>
      <p:sp>
        <p:nvSpPr>
          <p:cNvPr id="33" name="TextBox 32">
            <a:extLst>
              <a:ext uri="{FF2B5EF4-FFF2-40B4-BE49-F238E27FC236}">
                <a16:creationId xmlns:a16="http://schemas.microsoft.com/office/drawing/2014/main" id="{5A38D4AA-7D04-2C4E-A225-3BA22BCB726C}"/>
              </a:ext>
            </a:extLst>
          </p:cNvPr>
          <p:cNvSpPr txBox="1"/>
          <p:nvPr/>
        </p:nvSpPr>
        <p:spPr>
          <a:xfrm>
            <a:off x="7262758" y="3911297"/>
            <a:ext cx="775883" cy="400110"/>
          </a:xfrm>
          <a:prstGeom prst="rect">
            <a:avLst/>
          </a:prstGeom>
          <a:noFill/>
        </p:spPr>
        <p:txBody>
          <a:bodyPr wrap="square" rtlCol="0">
            <a:spAutoFit/>
          </a:bodyPr>
          <a:lstStyle/>
          <a:p>
            <a:r>
              <a:rPr lang="en-US" sz="2000" i="1" err="1">
                <a:latin typeface="Avenir Next Condensed" panose="020B0506020202020204" pitchFamily="34" charset="0"/>
              </a:rPr>
              <a:t>Mirai</a:t>
            </a:r>
            <a:endParaRPr lang="en-US" sz="2000" i="1">
              <a:latin typeface="Avenir Next Condensed" panose="020B0506020202020204" pitchFamily="34" charset="0"/>
            </a:endParaRPr>
          </a:p>
        </p:txBody>
      </p:sp>
      <p:pic>
        <p:nvPicPr>
          <p:cNvPr id="34" name="Picture 33">
            <a:extLst>
              <a:ext uri="{FF2B5EF4-FFF2-40B4-BE49-F238E27FC236}">
                <a16:creationId xmlns:a16="http://schemas.microsoft.com/office/drawing/2014/main" id="{80BDAD0C-C66A-E54E-BBF1-13457E48DA72}"/>
              </a:ext>
            </a:extLst>
          </p:cNvPr>
          <p:cNvPicPr>
            <a:picLocks noChangeAspect="1"/>
          </p:cNvPicPr>
          <p:nvPr/>
        </p:nvPicPr>
        <p:blipFill>
          <a:blip r:embed="rId11"/>
          <a:stretch>
            <a:fillRect/>
          </a:stretch>
        </p:blipFill>
        <p:spPr>
          <a:xfrm>
            <a:off x="7087337" y="3119496"/>
            <a:ext cx="1095061" cy="703968"/>
          </a:xfrm>
          <a:prstGeom prst="rect">
            <a:avLst/>
          </a:prstGeom>
        </p:spPr>
      </p:pic>
      <p:pic>
        <p:nvPicPr>
          <p:cNvPr id="35" name="Picture 34">
            <a:extLst>
              <a:ext uri="{FF2B5EF4-FFF2-40B4-BE49-F238E27FC236}">
                <a16:creationId xmlns:a16="http://schemas.microsoft.com/office/drawing/2014/main" id="{70A640E5-AEC5-814E-83B2-B5A33E569A78}"/>
              </a:ext>
            </a:extLst>
          </p:cNvPr>
          <p:cNvPicPr>
            <a:picLocks noChangeAspect="1"/>
          </p:cNvPicPr>
          <p:nvPr/>
        </p:nvPicPr>
        <p:blipFill>
          <a:blip r:embed="rId12"/>
          <a:stretch>
            <a:fillRect/>
          </a:stretch>
        </p:blipFill>
        <p:spPr>
          <a:xfrm>
            <a:off x="8207371" y="1540157"/>
            <a:ext cx="1066271" cy="1066271"/>
          </a:xfrm>
          <a:prstGeom prst="rect">
            <a:avLst/>
          </a:prstGeom>
        </p:spPr>
      </p:pic>
      <p:pic>
        <p:nvPicPr>
          <p:cNvPr id="36" name="Picture 35">
            <a:extLst>
              <a:ext uri="{FF2B5EF4-FFF2-40B4-BE49-F238E27FC236}">
                <a16:creationId xmlns:a16="http://schemas.microsoft.com/office/drawing/2014/main" id="{3BC2CBD8-4538-9F41-96D7-3FFE9CEF4F5A}"/>
              </a:ext>
            </a:extLst>
          </p:cNvPr>
          <p:cNvPicPr>
            <a:picLocks noChangeAspect="1"/>
          </p:cNvPicPr>
          <p:nvPr/>
        </p:nvPicPr>
        <p:blipFill>
          <a:blip r:embed="rId13"/>
          <a:stretch>
            <a:fillRect/>
          </a:stretch>
        </p:blipFill>
        <p:spPr>
          <a:xfrm>
            <a:off x="6255698" y="4562786"/>
            <a:ext cx="754676" cy="810578"/>
          </a:xfrm>
          <a:prstGeom prst="rect">
            <a:avLst/>
          </a:prstGeom>
        </p:spPr>
      </p:pic>
      <p:pic>
        <p:nvPicPr>
          <p:cNvPr id="37" name="Picture 36">
            <a:extLst>
              <a:ext uri="{FF2B5EF4-FFF2-40B4-BE49-F238E27FC236}">
                <a16:creationId xmlns:a16="http://schemas.microsoft.com/office/drawing/2014/main" id="{493C7968-9BE4-6342-B526-9506502A677F}"/>
              </a:ext>
            </a:extLst>
          </p:cNvPr>
          <p:cNvPicPr>
            <a:picLocks noChangeAspect="1"/>
          </p:cNvPicPr>
          <p:nvPr/>
        </p:nvPicPr>
        <p:blipFill>
          <a:blip r:embed="rId14"/>
          <a:stretch>
            <a:fillRect/>
          </a:stretch>
        </p:blipFill>
        <p:spPr>
          <a:xfrm>
            <a:off x="7159944" y="2162852"/>
            <a:ext cx="949845" cy="949845"/>
          </a:xfrm>
          <a:prstGeom prst="rect">
            <a:avLst/>
          </a:prstGeom>
        </p:spPr>
      </p:pic>
      <p:pic>
        <p:nvPicPr>
          <p:cNvPr id="38" name="Picture 37">
            <a:extLst>
              <a:ext uri="{FF2B5EF4-FFF2-40B4-BE49-F238E27FC236}">
                <a16:creationId xmlns:a16="http://schemas.microsoft.com/office/drawing/2014/main" id="{5C36E9C2-B0ED-9D43-A525-19E603B7F742}"/>
              </a:ext>
            </a:extLst>
          </p:cNvPr>
          <p:cNvPicPr>
            <a:picLocks noChangeAspect="1"/>
          </p:cNvPicPr>
          <p:nvPr/>
        </p:nvPicPr>
        <p:blipFill>
          <a:blip r:embed="rId15"/>
          <a:stretch>
            <a:fillRect/>
          </a:stretch>
        </p:blipFill>
        <p:spPr>
          <a:xfrm>
            <a:off x="7211689" y="1337026"/>
            <a:ext cx="846353" cy="841651"/>
          </a:xfrm>
          <a:prstGeom prst="rect">
            <a:avLst/>
          </a:prstGeom>
        </p:spPr>
      </p:pic>
      <p:pic>
        <p:nvPicPr>
          <p:cNvPr id="39" name="Picture 38">
            <a:extLst>
              <a:ext uri="{FF2B5EF4-FFF2-40B4-BE49-F238E27FC236}">
                <a16:creationId xmlns:a16="http://schemas.microsoft.com/office/drawing/2014/main" id="{6A5CF0F3-8002-9042-8A69-4055F4A80758}"/>
              </a:ext>
            </a:extLst>
          </p:cNvPr>
          <p:cNvPicPr>
            <a:picLocks noChangeAspect="1"/>
          </p:cNvPicPr>
          <p:nvPr/>
        </p:nvPicPr>
        <p:blipFill>
          <a:blip r:embed="rId16"/>
          <a:stretch>
            <a:fillRect/>
          </a:stretch>
        </p:blipFill>
        <p:spPr>
          <a:xfrm>
            <a:off x="10818284" y="3957075"/>
            <a:ext cx="1071032" cy="599778"/>
          </a:xfrm>
          <a:prstGeom prst="rect">
            <a:avLst/>
          </a:prstGeom>
        </p:spPr>
      </p:pic>
      <p:sp>
        <p:nvSpPr>
          <p:cNvPr id="40" name="TextBox 39">
            <a:extLst>
              <a:ext uri="{FF2B5EF4-FFF2-40B4-BE49-F238E27FC236}">
                <a16:creationId xmlns:a16="http://schemas.microsoft.com/office/drawing/2014/main" id="{820E7FEA-D16D-4147-A4AF-7C586637959F}"/>
              </a:ext>
            </a:extLst>
          </p:cNvPr>
          <p:cNvSpPr txBox="1"/>
          <p:nvPr/>
        </p:nvSpPr>
        <p:spPr>
          <a:xfrm>
            <a:off x="5983561" y="3826704"/>
            <a:ext cx="1359040" cy="707886"/>
          </a:xfrm>
          <a:prstGeom prst="rect">
            <a:avLst/>
          </a:prstGeom>
          <a:noFill/>
        </p:spPr>
        <p:txBody>
          <a:bodyPr wrap="square" rtlCol="0">
            <a:spAutoFit/>
          </a:bodyPr>
          <a:lstStyle/>
          <a:p>
            <a:pPr algn="ctr"/>
            <a:r>
              <a:rPr lang="en-US" sz="2000" i="1">
                <a:solidFill>
                  <a:srgbClr val="FF0000"/>
                </a:solidFill>
                <a:latin typeface="Avenir Next Condensed" panose="020B0506020202020204" pitchFamily="34" charset="0"/>
              </a:rPr>
              <a:t>Java Deserialize</a:t>
            </a:r>
          </a:p>
        </p:txBody>
      </p:sp>
      <p:pic>
        <p:nvPicPr>
          <p:cNvPr id="43" name="Picture 42">
            <a:extLst>
              <a:ext uri="{FF2B5EF4-FFF2-40B4-BE49-F238E27FC236}">
                <a16:creationId xmlns:a16="http://schemas.microsoft.com/office/drawing/2014/main" id="{69099C26-D2B8-BC4A-B8C6-69C69BC212A8}"/>
              </a:ext>
            </a:extLst>
          </p:cNvPr>
          <p:cNvPicPr>
            <a:picLocks noChangeAspect="1"/>
          </p:cNvPicPr>
          <p:nvPr/>
        </p:nvPicPr>
        <p:blipFill>
          <a:blip r:embed="rId17"/>
          <a:stretch>
            <a:fillRect/>
          </a:stretch>
        </p:blipFill>
        <p:spPr>
          <a:xfrm>
            <a:off x="9311303" y="1523765"/>
            <a:ext cx="1955800" cy="1028700"/>
          </a:xfrm>
          <a:prstGeom prst="rect">
            <a:avLst/>
          </a:prstGeom>
        </p:spPr>
      </p:pic>
    </p:spTree>
    <p:extLst>
      <p:ext uri="{BB962C8B-B14F-4D97-AF65-F5344CB8AC3E}">
        <p14:creationId xmlns:p14="http://schemas.microsoft.com/office/powerpoint/2010/main" val="16299623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Overview</a:t>
            </a:r>
            <a:r>
              <a:rPr lang="zh-CN" altLang="en-US"/>
              <a:t> </a:t>
            </a:r>
            <a:r>
              <a:rPr lang="en-US" altLang="zh-CN"/>
              <a:t>of</a:t>
            </a:r>
            <a:r>
              <a:rPr lang="zh-CN" altLang="en-US"/>
              <a:t> </a:t>
            </a:r>
            <a:r>
              <a:rPr lang="en-US" altLang="zh-CN"/>
              <a:t>Solution</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56</a:t>
            </a:fld>
            <a:endParaRPr lang="en-US"/>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6" name="TextBox 15">
            <a:extLst>
              <a:ext uri="{FF2B5EF4-FFF2-40B4-BE49-F238E27FC236}">
                <a16:creationId xmlns:a16="http://schemas.microsoft.com/office/drawing/2014/main" id="{C035309A-E192-0E41-BEFC-3E6CB977EFB2}"/>
              </a:ext>
            </a:extLst>
          </p:cNvPr>
          <p:cNvSpPr txBox="1"/>
          <p:nvPr/>
        </p:nvSpPr>
        <p:spPr>
          <a:xfrm>
            <a:off x="838198" y="4371989"/>
            <a:ext cx="3474720" cy="677108"/>
          </a:xfrm>
          <a:prstGeom prst="rect">
            <a:avLst/>
          </a:prstGeom>
          <a:noFill/>
        </p:spPr>
        <p:txBody>
          <a:bodyPr wrap="square" rtlCol="0">
            <a:spAutoFit/>
          </a:bodyPr>
          <a:lstStyle/>
          <a:p>
            <a:r>
              <a:rPr lang="en-US" altLang="zh-CN" sz="2000" i="1">
                <a:latin typeface="Avenir Next Condensed Medium" panose="020B0506020202020204" pitchFamily="34" charset="0"/>
                <a:cs typeface="Calibri"/>
              </a:rPr>
              <a:t>Hardware-assisted</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binary</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fuzzing</a:t>
            </a:r>
          </a:p>
          <a:p>
            <a:pPr marL="342900" indent="-342900">
              <a:buFont typeface="Wingdings" pitchFamily="2" charset="2"/>
              <a:buChar char="v"/>
            </a:pPr>
            <a:r>
              <a:rPr lang="en-US" altLang="zh-CN">
                <a:solidFill>
                  <a:srgbClr val="FF0000"/>
                </a:solidFill>
                <a:latin typeface="Avenir Next Condensed" panose="020B0506020202020204" pitchFamily="34" charset="0"/>
                <a:cs typeface="Calibri"/>
              </a:rPr>
              <a:t>AsiaCCS’19</a:t>
            </a:r>
            <a:endParaRPr lang="en-US">
              <a:solidFill>
                <a:srgbClr val="FF0000"/>
              </a:solidFill>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3"/>
          <a:stretch>
            <a:fillRect/>
          </a:stretch>
        </p:blipFill>
        <p:spPr>
          <a:xfrm>
            <a:off x="2045954" y="1910170"/>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4"/>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5"/>
          <a:stretch>
            <a:fillRect/>
          </a:stretch>
        </p:blipFill>
        <p:spPr>
          <a:xfrm>
            <a:off x="2032363" y="3023918"/>
            <a:ext cx="1058320" cy="738664"/>
          </a:xfrm>
          <a:prstGeom prst="rect">
            <a:avLst/>
          </a:prstGeom>
        </p:spPr>
      </p:pic>
      <p:sp>
        <p:nvSpPr>
          <p:cNvPr id="38" name="Rounded Rectangle 37">
            <a:extLst>
              <a:ext uri="{FF2B5EF4-FFF2-40B4-BE49-F238E27FC236}">
                <a16:creationId xmlns:a16="http://schemas.microsoft.com/office/drawing/2014/main" id="{E6EEF83F-1C87-694C-BC6E-D1870E5F180C}"/>
              </a:ext>
            </a:extLst>
          </p:cNvPr>
          <p:cNvSpPr/>
          <p:nvPr/>
        </p:nvSpPr>
        <p:spPr>
          <a:xfrm>
            <a:off x="4552444" y="4931230"/>
            <a:ext cx="6801356" cy="959388"/>
          </a:xfrm>
          <a:prstGeom prst="roundRect">
            <a:avLst/>
          </a:prstGeom>
          <a:solidFill>
            <a:schemeClr val="accent5">
              <a:lumMod val="40000"/>
              <a:lumOff val="6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a:solidFill>
                  <a:srgbClr val="FF0000"/>
                </a:solidFill>
                <a:latin typeface="Avenir Next Condensed Medium" panose="020B0506020202020204" pitchFamily="34" charset="0"/>
              </a:rPr>
              <a:t>T</a:t>
            </a:r>
            <a:r>
              <a:rPr lang="en-US" sz="2800" i="1">
                <a:solidFill>
                  <a:srgbClr val="FF0000"/>
                </a:solidFill>
                <a:latin typeface="Avenir Next Condensed Medium" panose="020B0506020202020204" pitchFamily="34" charset="0"/>
              </a:rPr>
              <a:t>esting teams cannot discover all possible vulnerabilities before</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a</a:t>
            </a:r>
            <a:r>
              <a:rPr lang="en-US" sz="2800" i="1">
                <a:solidFill>
                  <a:srgbClr val="FF0000"/>
                </a:solidFill>
                <a:latin typeface="Avenir Next Condensed Medium" panose="020B0506020202020204" pitchFamily="34" charset="0"/>
              </a:rPr>
              <a:t> software release</a:t>
            </a:r>
          </a:p>
        </p:txBody>
      </p:sp>
      <p:grpSp>
        <p:nvGrpSpPr>
          <p:cNvPr id="43" name="Group 42">
            <a:extLst>
              <a:ext uri="{FF2B5EF4-FFF2-40B4-BE49-F238E27FC236}">
                <a16:creationId xmlns:a16="http://schemas.microsoft.com/office/drawing/2014/main" id="{16E940BF-DC44-BD44-8C04-12D54F8BAE88}"/>
              </a:ext>
            </a:extLst>
          </p:cNvPr>
          <p:cNvGrpSpPr/>
          <p:nvPr/>
        </p:nvGrpSpPr>
        <p:grpSpPr>
          <a:xfrm>
            <a:off x="648825" y="5078599"/>
            <a:ext cx="3537288" cy="1477328"/>
            <a:chOff x="648825" y="4947967"/>
            <a:chExt cx="3537288" cy="1477328"/>
          </a:xfrm>
        </p:grpSpPr>
        <p:grpSp>
          <p:nvGrpSpPr>
            <p:cNvPr id="42" name="Group 41">
              <a:extLst>
                <a:ext uri="{FF2B5EF4-FFF2-40B4-BE49-F238E27FC236}">
                  <a16:creationId xmlns:a16="http://schemas.microsoft.com/office/drawing/2014/main" id="{92B97C95-176E-5540-A7E3-96D610CCFB16}"/>
                </a:ext>
              </a:extLst>
            </p:cNvPr>
            <p:cNvGrpSpPr/>
            <p:nvPr/>
          </p:nvGrpSpPr>
          <p:grpSpPr>
            <a:xfrm>
              <a:off x="648825" y="4999896"/>
              <a:ext cx="1422945" cy="1321680"/>
              <a:chOff x="765084" y="5036712"/>
              <a:chExt cx="1422945" cy="1321680"/>
            </a:xfrm>
          </p:grpSpPr>
          <p:sp>
            <p:nvSpPr>
              <p:cNvPr id="39" name="Rectangle 38">
                <a:extLst>
                  <a:ext uri="{FF2B5EF4-FFF2-40B4-BE49-F238E27FC236}">
                    <a16:creationId xmlns:a16="http://schemas.microsoft.com/office/drawing/2014/main" id="{FE0CE15E-7346-AE45-98B1-A9DC5D73D0EB}"/>
                  </a:ext>
                </a:extLst>
              </p:cNvPr>
              <p:cNvSpPr/>
              <p:nvPr/>
            </p:nvSpPr>
            <p:spPr>
              <a:xfrm>
                <a:off x="765084" y="5622678"/>
                <a:ext cx="1422945" cy="73571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panose="020B0506020202020204" pitchFamily="34" charset="0"/>
                  </a:rPr>
                  <a:t>The Crowd</a:t>
                </a:r>
                <a:endParaRPr lang="en-US" sz="2400">
                  <a:solidFill>
                    <a:schemeClr val="tx1"/>
                  </a:solidFill>
                  <a:latin typeface="Avenir Next Condensed" panose="020B0506020202020204" pitchFamily="34" charset="0"/>
                </a:endParaRPr>
              </a:p>
            </p:txBody>
          </p:sp>
          <p:pic>
            <p:nvPicPr>
              <p:cNvPr id="40" name="Picture 39">
                <a:extLst>
                  <a:ext uri="{FF2B5EF4-FFF2-40B4-BE49-F238E27FC236}">
                    <a16:creationId xmlns:a16="http://schemas.microsoft.com/office/drawing/2014/main" id="{8BAAA498-7A7A-2B47-91B7-F7309A3CD67D}"/>
                  </a:ext>
                </a:extLst>
              </p:cNvPr>
              <p:cNvPicPr>
                <a:picLocks noChangeAspect="1"/>
              </p:cNvPicPr>
              <p:nvPr/>
            </p:nvPicPr>
            <p:blipFill>
              <a:blip r:embed="rId6"/>
              <a:stretch>
                <a:fillRect/>
              </a:stretch>
            </p:blipFill>
            <p:spPr>
              <a:xfrm>
                <a:off x="1073274" y="5036712"/>
                <a:ext cx="748424" cy="748424"/>
              </a:xfrm>
              <a:prstGeom prst="rect">
                <a:avLst/>
              </a:prstGeom>
            </p:spPr>
          </p:pic>
        </p:grpSp>
        <p:sp>
          <p:nvSpPr>
            <p:cNvPr id="41" name="TextBox 40">
              <a:extLst>
                <a:ext uri="{FF2B5EF4-FFF2-40B4-BE49-F238E27FC236}">
                  <a16:creationId xmlns:a16="http://schemas.microsoft.com/office/drawing/2014/main" id="{BEC6AE34-9AA3-FC49-94EB-ED457527FB93}"/>
                </a:ext>
              </a:extLst>
            </p:cNvPr>
            <p:cNvSpPr txBox="1"/>
            <p:nvPr/>
          </p:nvSpPr>
          <p:spPr>
            <a:xfrm>
              <a:off x="2071770" y="4947967"/>
              <a:ext cx="2114343" cy="1477328"/>
            </a:xfrm>
            <a:prstGeom prst="rect">
              <a:avLst/>
            </a:prstGeom>
            <a:noFill/>
          </p:spPr>
          <p:txBody>
            <a:bodyPr wrap="square" rtlCol="0">
              <a:spAutoFit/>
            </a:bodyPr>
            <a:lstStyle/>
            <a:p>
              <a:pPr marL="285750" indent="-285750">
                <a:buFont typeface="Wingdings" pitchFamily="2" charset="2"/>
                <a:buChar char="ü"/>
              </a:pPr>
              <a:r>
                <a:rPr lang="en-US" altLang="zh-CN">
                  <a:latin typeface="Avenir Next Condensed" panose="020B0506020202020204" pitchFamily="34" charset="0"/>
                </a:rPr>
                <a:t>White-hat</a:t>
              </a:r>
              <a:r>
                <a:rPr lang="zh-CN" altLang="en-US">
                  <a:latin typeface="Avenir Next Condensed" panose="020B0506020202020204" pitchFamily="34" charset="0"/>
                </a:rPr>
                <a:t> </a:t>
              </a:r>
              <a:r>
                <a:rPr lang="en-US" altLang="zh-CN">
                  <a:latin typeface="Avenir Next Condensed" panose="020B0506020202020204" pitchFamily="34" charset="0"/>
                </a:rPr>
                <a:t>Hackers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Analysts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Researchers</a:t>
              </a:r>
            </a:p>
            <a:p>
              <a:pPr marL="285750" indent="-285750">
                <a:buFont typeface="Wingdings" pitchFamily="2" charset="2"/>
                <a:buChar char="ü"/>
              </a:pPr>
              <a:r>
                <a:rPr lang="en-US" altLang="zh-CN">
                  <a:latin typeface="Avenir Next Condensed" panose="020B0506020202020204" pitchFamily="34" charset="0"/>
                </a:rPr>
                <a:t>……</a:t>
              </a:r>
            </a:p>
            <a:p>
              <a:pPr marL="285750" indent="-285750">
                <a:buFont typeface="Wingdings" pitchFamily="2" charset="2"/>
                <a:buChar char="ü"/>
              </a:pPr>
              <a:r>
                <a:rPr lang="en-US" altLang="zh-CN">
                  <a:latin typeface="Avenir Next Condensed" panose="020B0506020202020204" pitchFamily="34" charset="0"/>
                </a:rPr>
                <a:t>Normal</a:t>
              </a:r>
              <a:r>
                <a:rPr lang="zh-CN" altLang="en-US">
                  <a:latin typeface="Avenir Next Condensed" panose="020B0506020202020204" pitchFamily="34" charset="0"/>
                </a:rPr>
                <a:t> </a:t>
              </a:r>
              <a:r>
                <a:rPr lang="en-US" altLang="zh-CN">
                  <a:latin typeface="Avenir Next Condensed" panose="020B0506020202020204" pitchFamily="34" charset="0"/>
                </a:rPr>
                <a:t>Users</a:t>
              </a:r>
              <a:endParaRPr lang="en-US">
                <a:latin typeface="Avenir Next Condensed" panose="020B0506020202020204" pitchFamily="34" charset="0"/>
              </a:endParaRPr>
            </a:p>
          </p:txBody>
        </p:sp>
      </p:grpSp>
    </p:spTree>
    <p:extLst>
      <p:ext uri="{BB962C8B-B14F-4D97-AF65-F5344CB8AC3E}">
        <p14:creationId xmlns:p14="http://schemas.microsoft.com/office/powerpoint/2010/main" val="307872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1"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checkerboard(across)">
                                      <p:cBhvr>
                                        <p:cTn id="12" dur="500"/>
                                        <p:tgtEl>
                                          <p:spTgt spid="38"/>
                                        </p:tgtEl>
                                      </p:cBhvr>
                                    </p:animEffect>
                                  </p:childTnLst>
                                </p:cTn>
                              </p:par>
                              <p:par>
                                <p:cTn id="13" presetID="5" presetClass="exit" presetSubtype="10" fill="hold" grpId="0" nodeType="withEffect">
                                  <p:stCondLst>
                                    <p:cond delay="2000"/>
                                  </p:stCondLst>
                                  <p:childTnLst>
                                    <p:animEffect transition="out" filter="checkerboard(across)">
                                      <p:cBhvr>
                                        <p:cTn id="14" dur="500"/>
                                        <p:tgtEl>
                                          <p:spTgt spid="38"/>
                                        </p:tgtEl>
                                      </p:cBhvr>
                                    </p:animEffect>
                                    <p:set>
                                      <p:cBhvr>
                                        <p:cTn id="15" dur="1" fill="hold">
                                          <p:stCondLst>
                                            <p:cond delay="499"/>
                                          </p:stCondLst>
                                        </p:cTn>
                                        <p:tgtEl>
                                          <p:spTgt spid="38"/>
                                        </p:tgtEl>
                                        <p:attrNameLst>
                                          <p:attrName>style.visibility</p:attrName>
                                        </p:attrNameLst>
                                      </p:cBhvr>
                                      <p:to>
                                        <p:strVal val="hidden"/>
                                      </p:to>
                                    </p:set>
                                  </p:childTnLst>
                                </p:cTn>
                              </p:par>
                              <p:par>
                                <p:cTn id="16" presetID="1" presetClass="entr" presetSubtype="0" fill="hold" nodeType="withEffect">
                                  <p:stCondLst>
                                    <p:cond delay="2500"/>
                                  </p:stCondLst>
                                  <p:childTnLst>
                                    <p:set>
                                      <p:cBhvr>
                                        <p:cTn id="1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8" grpId="0" animBg="1"/>
      <p:bldP spid="38" grpId="1"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FD4F3DD-FBEE-6745-BA03-086EF673170A}"/>
              </a:ext>
            </a:extLst>
          </p:cNvPr>
          <p:cNvPicPr>
            <a:picLocks noChangeAspect="1"/>
          </p:cNvPicPr>
          <p:nvPr/>
        </p:nvPicPr>
        <p:blipFill>
          <a:blip r:embed="rId3"/>
          <a:stretch>
            <a:fillRect/>
          </a:stretch>
        </p:blipFill>
        <p:spPr>
          <a:xfrm>
            <a:off x="3640606" y="1408206"/>
            <a:ext cx="1422400" cy="1422400"/>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Future</a:t>
            </a:r>
            <a:r>
              <a:rPr lang="zh-CN" altLang="en-US"/>
              <a:t> </a:t>
            </a:r>
            <a:r>
              <a:rPr lang="en-US" altLang="zh-CN"/>
              <a:t>Work</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57</a:t>
            </a:fld>
            <a:endParaRPr lang="en-US"/>
          </a:p>
        </p:txBody>
      </p:sp>
      <p:sp>
        <p:nvSpPr>
          <p:cNvPr id="11" name="Chevron 10">
            <a:extLst>
              <a:ext uri="{FF2B5EF4-FFF2-40B4-BE49-F238E27FC236}">
                <a16:creationId xmlns:a16="http://schemas.microsoft.com/office/drawing/2014/main" id="{7E52E6E3-F754-AD44-8685-E7AC3D82EB7F}"/>
              </a:ext>
            </a:extLst>
          </p:cNvPr>
          <p:cNvSpPr/>
          <p:nvPr/>
        </p:nvSpPr>
        <p:spPr>
          <a:xfrm>
            <a:off x="7787638" y="3008973"/>
            <a:ext cx="3566161" cy="738664"/>
          </a:xfrm>
          <a:prstGeom prst="chevron">
            <a:avLst>
              <a:gd name="adj" fmla="val 73725"/>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FA946EFF-AA72-3942-B874-2E00400A52EB}"/>
              </a:ext>
            </a:extLst>
          </p:cNvPr>
          <p:cNvSpPr/>
          <p:nvPr/>
        </p:nvSpPr>
        <p:spPr>
          <a:xfrm>
            <a:off x="4312919" y="3008973"/>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8" name="TextBox 17">
            <a:extLst>
              <a:ext uri="{FF2B5EF4-FFF2-40B4-BE49-F238E27FC236}">
                <a16:creationId xmlns:a16="http://schemas.microsoft.com/office/drawing/2014/main" id="{901A12EE-FCE1-D141-BEF6-19CB84158577}"/>
              </a:ext>
            </a:extLst>
          </p:cNvPr>
          <p:cNvSpPr txBox="1"/>
          <p:nvPr/>
        </p:nvSpPr>
        <p:spPr>
          <a:xfrm>
            <a:off x="4312917" y="3746186"/>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sp>
        <p:nvSpPr>
          <p:cNvPr id="19" name="TextBox 18">
            <a:extLst>
              <a:ext uri="{FF2B5EF4-FFF2-40B4-BE49-F238E27FC236}">
                <a16:creationId xmlns:a16="http://schemas.microsoft.com/office/drawing/2014/main" id="{79B71268-9188-374E-AA1F-05FC9271D86A}"/>
              </a:ext>
            </a:extLst>
          </p:cNvPr>
          <p:cNvSpPr txBox="1"/>
          <p:nvPr/>
        </p:nvSpPr>
        <p:spPr>
          <a:xfrm>
            <a:off x="7787635" y="3762582"/>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Patching</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4"/>
          <a:stretch>
            <a:fillRect/>
          </a:stretch>
        </p:blipFill>
        <p:spPr>
          <a:xfrm>
            <a:off x="2045954" y="1910170"/>
            <a:ext cx="1051563" cy="1051563"/>
          </a:xfrm>
          <a:prstGeom prst="rect">
            <a:avLst/>
          </a:prstGeom>
        </p:spPr>
      </p:pic>
      <p:pic>
        <p:nvPicPr>
          <p:cNvPr id="28" name="Picture 27">
            <a:extLst>
              <a:ext uri="{FF2B5EF4-FFF2-40B4-BE49-F238E27FC236}">
                <a16:creationId xmlns:a16="http://schemas.microsoft.com/office/drawing/2014/main" id="{DA098E6F-8E33-EE4B-8F5A-33E5FD427895}"/>
              </a:ext>
            </a:extLst>
          </p:cNvPr>
          <p:cNvPicPr>
            <a:picLocks noChangeAspect="1"/>
          </p:cNvPicPr>
          <p:nvPr/>
        </p:nvPicPr>
        <p:blipFill>
          <a:blip r:embed="rId4"/>
          <a:stretch>
            <a:fillRect/>
          </a:stretch>
        </p:blipFill>
        <p:spPr>
          <a:xfrm>
            <a:off x="5527298" y="1937096"/>
            <a:ext cx="1051563" cy="1051563"/>
          </a:xfrm>
          <a:prstGeom prst="rect">
            <a:avLst/>
          </a:prstGeom>
        </p:spPr>
      </p:pic>
      <p:pic>
        <p:nvPicPr>
          <p:cNvPr id="31" name="Picture 30">
            <a:extLst>
              <a:ext uri="{FF2B5EF4-FFF2-40B4-BE49-F238E27FC236}">
                <a16:creationId xmlns:a16="http://schemas.microsoft.com/office/drawing/2014/main" id="{1FF5EF7B-DC26-6343-A184-894E00A16456}"/>
              </a:ext>
            </a:extLst>
          </p:cNvPr>
          <p:cNvPicPr>
            <a:picLocks noChangeAspect="1"/>
          </p:cNvPicPr>
          <p:nvPr/>
        </p:nvPicPr>
        <p:blipFill>
          <a:blip r:embed="rId4"/>
          <a:stretch>
            <a:fillRect/>
          </a:stretch>
        </p:blipFill>
        <p:spPr>
          <a:xfrm>
            <a:off x="9179498" y="1910169"/>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5"/>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6"/>
          <a:stretch>
            <a:fillRect/>
          </a:stretch>
        </p:blipFill>
        <p:spPr>
          <a:xfrm>
            <a:off x="2032363" y="3023918"/>
            <a:ext cx="1058320" cy="738664"/>
          </a:xfrm>
          <a:prstGeom prst="rect">
            <a:avLst/>
          </a:prstGeom>
        </p:spPr>
      </p:pic>
      <p:pic>
        <p:nvPicPr>
          <p:cNvPr id="35" name="Picture 34">
            <a:extLst>
              <a:ext uri="{FF2B5EF4-FFF2-40B4-BE49-F238E27FC236}">
                <a16:creationId xmlns:a16="http://schemas.microsoft.com/office/drawing/2014/main" id="{F1568667-4108-FD4F-8A1A-B497174BE4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68585" y="3023216"/>
            <a:ext cx="673388" cy="718298"/>
          </a:xfrm>
          <a:prstGeom prst="rect">
            <a:avLst/>
          </a:prstGeom>
        </p:spPr>
      </p:pic>
      <p:pic>
        <p:nvPicPr>
          <p:cNvPr id="36" name="Picture 35">
            <a:extLst>
              <a:ext uri="{FF2B5EF4-FFF2-40B4-BE49-F238E27FC236}">
                <a16:creationId xmlns:a16="http://schemas.microsoft.com/office/drawing/2014/main" id="{233807FE-68F6-3447-A1DD-29ACDE0CBA9C}"/>
              </a:ext>
            </a:extLst>
          </p:cNvPr>
          <p:cNvPicPr>
            <a:picLocks noChangeAspect="1"/>
          </p:cNvPicPr>
          <p:nvPr/>
        </p:nvPicPr>
        <p:blipFill>
          <a:blip r:embed="rId8"/>
          <a:stretch>
            <a:fillRect/>
          </a:stretch>
        </p:blipFill>
        <p:spPr>
          <a:xfrm>
            <a:off x="5689270" y="3003250"/>
            <a:ext cx="711200" cy="711200"/>
          </a:xfrm>
          <a:prstGeom prst="rect">
            <a:avLst/>
          </a:prstGeom>
        </p:spPr>
      </p:pic>
      <p:pic>
        <p:nvPicPr>
          <p:cNvPr id="37" name="Picture 36">
            <a:extLst>
              <a:ext uri="{FF2B5EF4-FFF2-40B4-BE49-F238E27FC236}">
                <a16:creationId xmlns:a16="http://schemas.microsoft.com/office/drawing/2014/main" id="{B6E48BB8-8C27-4C44-8494-91A91DCA2D98}"/>
              </a:ext>
            </a:extLst>
          </p:cNvPr>
          <p:cNvPicPr>
            <a:picLocks noChangeAspect="1"/>
          </p:cNvPicPr>
          <p:nvPr/>
        </p:nvPicPr>
        <p:blipFill>
          <a:blip r:embed="rId9"/>
          <a:stretch>
            <a:fillRect/>
          </a:stretch>
        </p:blipFill>
        <p:spPr>
          <a:xfrm>
            <a:off x="7256126" y="1554865"/>
            <a:ext cx="1051563" cy="1051563"/>
          </a:xfrm>
          <a:prstGeom prst="rect">
            <a:avLst/>
          </a:prstGeom>
        </p:spPr>
      </p:pic>
      <p:sp>
        <p:nvSpPr>
          <p:cNvPr id="42" name="TextBox 41">
            <a:extLst>
              <a:ext uri="{FF2B5EF4-FFF2-40B4-BE49-F238E27FC236}">
                <a16:creationId xmlns:a16="http://schemas.microsoft.com/office/drawing/2014/main" id="{8A3883B6-CBB8-BE4D-B1C6-A275F7672F50}"/>
              </a:ext>
            </a:extLst>
          </p:cNvPr>
          <p:cNvSpPr txBox="1"/>
          <p:nvPr/>
        </p:nvSpPr>
        <p:spPr>
          <a:xfrm>
            <a:off x="4247601" y="4304275"/>
            <a:ext cx="3566164" cy="1015663"/>
          </a:xfrm>
          <a:prstGeom prst="rect">
            <a:avLst/>
          </a:prstGeom>
          <a:noFill/>
        </p:spPr>
        <p:txBody>
          <a:bodyPr wrap="square" rtlCol="0">
            <a:spAutoFit/>
          </a:bodyPr>
          <a:lstStyle/>
          <a:p>
            <a:r>
              <a:rPr lang="en-US" altLang="zh-CN" sz="2000" i="1">
                <a:latin typeface="Avenir Next Condensed Medium" panose="020B0506020202020204" pitchFamily="34" charset="0"/>
              </a:rPr>
              <a:t>Automatic</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Vulnerability</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Reproduction</a:t>
            </a:r>
          </a:p>
          <a:p>
            <a:pPr marL="342900" indent="-342900">
              <a:buFont typeface="Wingdings" pitchFamily="2" charset="2"/>
              <a:buChar char="v"/>
            </a:pPr>
            <a:r>
              <a:rPr lang="en-US" altLang="zh-CN" sz="2000" i="1">
                <a:latin typeface="Avenir Next Condensed Medium" panose="020B0506020202020204" pitchFamily="34" charset="0"/>
              </a:rPr>
              <a:t>Vulnerability</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Reports</a:t>
            </a:r>
          </a:p>
          <a:p>
            <a:pPr marL="342900" indent="-342900">
              <a:buFont typeface="Wingdings" pitchFamily="2" charset="2"/>
              <a:buChar char="v"/>
            </a:pPr>
            <a:r>
              <a:rPr lang="en-US" altLang="zh-CN" sz="2000" i="1">
                <a:latin typeface="Avenir Next Condensed Medium" panose="020B0506020202020204" pitchFamily="34" charset="0"/>
              </a:rPr>
              <a:t>Software</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Crash</a:t>
            </a:r>
          </a:p>
        </p:txBody>
      </p:sp>
      <p:sp>
        <p:nvSpPr>
          <p:cNvPr id="3" name="Left Brace 2">
            <a:extLst>
              <a:ext uri="{FF2B5EF4-FFF2-40B4-BE49-F238E27FC236}">
                <a16:creationId xmlns:a16="http://schemas.microsoft.com/office/drawing/2014/main" id="{2114688D-322C-E84D-B1E1-DE79B78E780D}"/>
              </a:ext>
            </a:extLst>
          </p:cNvPr>
          <p:cNvSpPr/>
          <p:nvPr/>
        </p:nvSpPr>
        <p:spPr>
          <a:xfrm rot="16200000">
            <a:off x="5928430" y="126709"/>
            <a:ext cx="400109" cy="10408148"/>
          </a:xfrm>
          <a:prstGeom prst="leftBrace">
            <a:avLst>
              <a:gd name="adj1" fmla="val 69549"/>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ounded Rectangle 42">
            <a:extLst>
              <a:ext uri="{FF2B5EF4-FFF2-40B4-BE49-F238E27FC236}">
                <a16:creationId xmlns:a16="http://schemas.microsoft.com/office/drawing/2014/main" id="{78A9AE25-6CBB-CF45-8E2C-2974A07BA3B8}"/>
              </a:ext>
            </a:extLst>
          </p:cNvPr>
          <p:cNvSpPr/>
          <p:nvPr/>
        </p:nvSpPr>
        <p:spPr>
          <a:xfrm>
            <a:off x="3456122" y="5593721"/>
            <a:ext cx="2515504"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latin typeface="Avenir Next Condensed Medium" panose="020B0506020202020204" pitchFamily="34" charset="0"/>
              </a:rPr>
              <a:t>More</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platforms</a:t>
            </a:r>
            <a:endParaRPr lang="en-US" sz="3200">
              <a:solidFill>
                <a:srgbClr val="FF0000"/>
              </a:solidFill>
              <a:latin typeface="Avenir Next Condensed Medium" panose="020B0506020202020204" pitchFamily="34" charset="0"/>
            </a:endParaRPr>
          </a:p>
        </p:txBody>
      </p:sp>
      <p:sp>
        <p:nvSpPr>
          <p:cNvPr id="44" name="Rounded Rectangle 43">
            <a:extLst>
              <a:ext uri="{FF2B5EF4-FFF2-40B4-BE49-F238E27FC236}">
                <a16:creationId xmlns:a16="http://schemas.microsoft.com/office/drawing/2014/main" id="{91F6009C-CDB3-F440-8C0B-1F11511E786A}"/>
              </a:ext>
            </a:extLst>
          </p:cNvPr>
          <p:cNvSpPr/>
          <p:nvPr/>
        </p:nvSpPr>
        <p:spPr>
          <a:xfrm>
            <a:off x="6253033" y="5593721"/>
            <a:ext cx="3402411" cy="68949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FF0000"/>
                </a:solidFill>
                <a:latin typeface="Avenir Next Condensed Medium" panose="020B0506020202020204" pitchFamily="34" charset="0"/>
              </a:rPr>
              <a:t>More</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emerging</a:t>
            </a:r>
            <a:r>
              <a:rPr lang="zh-CN" altLang="en-US" sz="3200">
                <a:solidFill>
                  <a:srgbClr val="FF0000"/>
                </a:solidFill>
                <a:latin typeface="Avenir Next Condensed Medium" panose="020B0506020202020204" pitchFamily="34" charset="0"/>
              </a:rPr>
              <a:t> </a:t>
            </a:r>
            <a:r>
              <a:rPr lang="en-US" altLang="zh-CN" sz="3200">
                <a:solidFill>
                  <a:srgbClr val="FF0000"/>
                </a:solidFill>
                <a:latin typeface="Avenir Next Condensed Medium" panose="020B0506020202020204" pitchFamily="34" charset="0"/>
              </a:rPr>
              <a:t>techs</a:t>
            </a:r>
            <a:endParaRPr lang="en-US" sz="3200">
              <a:solidFill>
                <a:srgbClr val="FF0000"/>
              </a:solidFill>
              <a:latin typeface="Avenir Next Condensed Medium" panose="020B0506020202020204" pitchFamily="34" charset="0"/>
            </a:endParaRPr>
          </a:p>
        </p:txBody>
      </p:sp>
      <p:sp>
        <p:nvSpPr>
          <p:cNvPr id="45" name="TextBox 44">
            <a:extLst>
              <a:ext uri="{FF2B5EF4-FFF2-40B4-BE49-F238E27FC236}">
                <a16:creationId xmlns:a16="http://schemas.microsoft.com/office/drawing/2014/main" id="{2C5E2158-F85C-D944-8391-F78C777B7987}"/>
              </a:ext>
            </a:extLst>
          </p:cNvPr>
          <p:cNvSpPr txBox="1"/>
          <p:nvPr/>
        </p:nvSpPr>
        <p:spPr>
          <a:xfrm>
            <a:off x="7748448" y="4304275"/>
            <a:ext cx="4378235" cy="707886"/>
          </a:xfrm>
          <a:prstGeom prst="rect">
            <a:avLst/>
          </a:prstGeom>
          <a:noFill/>
        </p:spPr>
        <p:txBody>
          <a:bodyPr wrap="square" rtlCol="0">
            <a:spAutoFit/>
          </a:bodyPr>
          <a:lstStyle/>
          <a:p>
            <a:r>
              <a:rPr lang="en-US" altLang="zh-CN" sz="2000" i="1">
                <a:latin typeface="Avenir Next Condensed Medium" panose="020B0506020202020204" pitchFamily="34" charset="0"/>
              </a:rPr>
              <a:t>Patch</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Quality</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Assurance</a:t>
            </a:r>
          </a:p>
          <a:p>
            <a:pPr marL="342900" indent="-342900">
              <a:buFont typeface="Wingdings" pitchFamily="2" charset="2"/>
              <a:buChar char="v"/>
            </a:pPr>
            <a:r>
              <a:rPr lang="en-US" altLang="zh-CN" sz="2000" i="1">
                <a:latin typeface="Avenir Next Condensed Medium" panose="020B0506020202020204" pitchFamily="34" charset="0"/>
              </a:rPr>
              <a:t>Vulnerabilities</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fixed</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without</a:t>
            </a:r>
            <a:r>
              <a:rPr lang="zh-CN" altLang="en-US" sz="2000" i="1">
                <a:latin typeface="Avenir Next Condensed Medium" panose="020B0506020202020204" pitchFamily="34" charset="0"/>
              </a:rPr>
              <a:t> </a:t>
            </a:r>
            <a:r>
              <a:rPr lang="en-US" altLang="zh-CN" sz="2000" i="1">
                <a:latin typeface="Avenir Next Condensed Medium" panose="020B0506020202020204" pitchFamily="34" charset="0"/>
              </a:rPr>
              <a:t>reproduction</a:t>
            </a:r>
          </a:p>
        </p:txBody>
      </p:sp>
      <p:pic>
        <p:nvPicPr>
          <p:cNvPr id="46" name="Picture 45">
            <a:extLst>
              <a:ext uri="{FF2B5EF4-FFF2-40B4-BE49-F238E27FC236}">
                <a16:creationId xmlns:a16="http://schemas.microsoft.com/office/drawing/2014/main" id="{6D3B8943-1443-E541-9EE7-79EEFD0AB326}"/>
              </a:ext>
            </a:extLst>
          </p:cNvPr>
          <p:cNvPicPr>
            <a:picLocks noChangeAspect="1"/>
          </p:cNvPicPr>
          <p:nvPr/>
        </p:nvPicPr>
        <p:blipFill>
          <a:blip r:embed="rId10"/>
          <a:stretch>
            <a:fillRect/>
          </a:stretch>
        </p:blipFill>
        <p:spPr>
          <a:xfrm>
            <a:off x="9898245" y="5545932"/>
            <a:ext cx="1181924" cy="785074"/>
          </a:xfrm>
          <a:prstGeom prst="rect">
            <a:avLst/>
          </a:prstGeom>
        </p:spPr>
      </p:pic>
      <p:pic>
        <p:nvPicPr>
          <p:cNvPr id="4" name="Picture 3">
            <a:extLst>
              <a:ext uri="{FF2B5EF4-FFF2-40B4-BE49-F238E27FC236}">
                <a16:creationId xmlns:a16="http://schemas.microsoft.com/office/drawing/2014/main" id="{02B5513E-37FC-3249-AB7D-5495D07E3D38}"/>
              </a:ext>
            </a:extLst>
          </p:cNvPr>
          <p:cNvPicPr>
            <a:picLocks noChangeAspect="1"/>
          </p:cNvPicPr>
          <p:nvPr/>
        </p:nvPicPr>
        <p:blipFill>
          <a:blip r:embed="rId11"/>
          <a:stretch>
            <a:fillRect/>
          </a:stretch>
        </p:blipFill>
        <p:spPr>
          <a:xfrm>
            <a:off x="2045954" y="5545932"/>
            <a:ext cx="1181924" cy="785074"/>
          </a:xfrm>
          <a:prstGeom prst="rect">
            <a:avLst/>
          </a:prstGeom>
        </p:spPr>
      </p:pic>
      <p:cxnSp>
        <p:nvCxnSpPr>
          <p:cNvPr id="38" name="Straight Connector 37">
            <a:extLst>
              <a:ext uri="{FF2B5EF4-FFF2-40B4-BE49-F238E27FC236}">
                <a16:creationId xmlns:a16="http://schemas.microsoft.com/office/drawing/2014/main" id="{E84B5AE5-D2B9-1F4A-A2B8-B0B9BE422AC9}"/>
              </a:ext>
            </a:extLst>
          </p:cNvPr>
          <p:cNvCxnSpPr>
            <a:cxnSpLocks/>
          </p:cNvCxnSpPr>
          <p:nvPr/>
        </p:nvCxnSpPr>
        <p:spPr>
          <a:xfrm>
            <a:off x="7787635" y="2727702"/>
            <a:ext cx="0" cy="1019382"/>
          </a:xfrm>
          <a:prstGeom prst="line">
            <a:avLst/>
          </a:prstGeom>
          <a:ln w="31750">
            <a:solidFill>
              <a:schemeClr val="accent5">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A5AE779-E997-2D46-A21E-9E0C93E7530F}"/>
              </a:ext>
            </a:extLst>
          </p:cNvPr>
          <p:cNvCxnSpPr>
            <a:cxnSpLocks/>
          </p:cNvCxnSpPr>
          <p:nvPr/>
        </p:nvCxnSpPr>
        <p:spPr>
          <a:xfrm>
            <a:off x="4320810" y="2727702"/>
            <a:ext cx="0" cy="1019382"/>
          </a:xfrm>
          <a:prstGeom prst="line">
            <a:avLst/>
          </a:prstGeom>
          <a:ln w="3175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04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FD4F3DD-FBEE-6745-BA03-086EF673170A}"/>
              </a:ext>
            </a:extLst>
          </p:cNvPr>
          <p:cNvPicPr>
            <a:picLocks noChangeAspect="1"/>
          </p:cNvPicPr>
          <p:nvPr/>
        </p:nvPicPr>
        <p:blipFill>
          <a:blip r:embed="rId3"/>
          <a:stretch>
            <a:fillRect/>
          </a:stretch>
        </p:blipFill>
        <p:spPr>
          <a:xfrm>
            <a:off x="3640606" y="1408206"/>
            <a:ext cx="1422400" cy="1422400"/>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Overview</a:t>
            </a:r>
            <a:r>
              <a:rPr lang="zh-CN" altLang="en-US"/>
              <a:t> </a:t>
            </a:r>
            <a:r>
              <a:rPr lang="en-US" altLang="zh-CN"/>
              <a:t>of</a:t>
            </a:r>
            <a:r>
              <a:rPr lang="zh-CN" altLang="en-US"/>
              <a:t> </a:t>
            </a:r>
            <a:r>
              <a:rPr lang="en-US" altLang="zh-CN"/>
              <a:t>Solution</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6</a:t>
            </a:fld>
            <a:endParaRPr lang="en-US"/>
          </a:p>
        </p:txBody>
      </p:sp>
      <p:sp>
        <p:nvSpPr>
          <p:cNvPr id="12" name="Chevron 11">
            <a:extLst>
              <a:ext uri="{FF2B5EF4-FFF2-40B4-BE49-F238E27FC236}">
                <a16:creationId xmlns:a16="http://schemas.microsoft.com/office/drawing/2014/main" id="{FA946EFF-AA72-3942-B874-2E00400A52EB}"/>
              </a:ext>
            </a:extLst>
          </p:cNvPr>
          <p:cNvSpPr/>
          <p:nvPr/>
        </p:nvSpPr>
        <p:spPr>
          <a:xfrm>
            <a:off x="4312919" y="3008973"/>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6" name="TextBox 15">
            <a:extLst>
              <a:ext uri="{FF2B5EF4-FFF2-40B4-BE49-F238E27FC236}">
                <a16:creationId xmlns:a16="http://schemas.microsoft.com/office/drawing/2014/main" id="{C035309A-E192-0E41-BEFC-3E6CB977EFB2}"/>
              </a:ext>
            </a:extLst>
          </p:cNvPr>
          <p:cNvSpPr txBox="1"/>
          <p:nvPr/>
        </p:nvSpPr>
        <p:spPr>
          <a:xfrm>
            <a:off x="838198" y="4371989"/>
            <a:ext cx="3474720" cy="677108"/>
          </a:xfrm>
          <a:prstGeom prst="rect">
            <a:avLst/>
          </a:prstGeom>
          <a:noFill/>
        </p:spPr>
        <p:txBody>
          <a:bodyPr wrap="square" rtlCol="0">
            <a:spAutoFit/>
          </a:bodyPr>
          <a:lstStyle/>
          <a:p>
            <a:r>
              <a:rPr lang="en-US" altLang="zh-CN" sz="2000" i="1">
                <a:latin typeface="Avenir Next Condensed Medium" panose="020B0506020202020204" pitchFamily="34" charset="0"/>
                <a:cs typeface="Calibri"/>
              </a:rPr>
              <a:t>Hardware-assisted</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binary</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fuzzing</a:t>
            </a:r>
          </a:p>
          <a:p>
            <a:pPr marL="342900" indent="-342900">
              <a:buFont typeface="Wingdings" pitchFamily="2" charset="2"/>
              <a:buChar char="v"/>
            </a:pPr>
            <a:r>
              <a:rPr lang="en-US" altLang="zh-CN">
                <a:solidFill>
                  <a:srgbClr val="FF0000"/>
                </a:solidFill>
                <a:latin typeface="Avenir Next Condensed" panose="020B0506020202020204" pitchFamily="34" charset="0"/>
                <a:cs typeface="Calibri"/>
              </a:rPr>
              <a:t>AsiaCCS’19</a:t>
            </a:r>
            <a:endParaRPr lang="en-US">
              <a:solidFill>
                <a:srgbClr val="FF0000"/>
              </a:solidFill>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8" name="TextBox 17">
            <a:extLst>
              <a:ext uri="{FF2B5EF4-FFF2-40B4-BE49-F238E27FC236}">
                <a16:creationId xmlns:a16="http://schemas.microsoft.com/office/drawing/2014/main" id="{901A12EE-FCE1-D141-BEF6-19CB84158577}"/>
              </a:ext>
            </a:extLst>
          </p:cNvPr>
          <p:cNvSpPr txBox="1"/>
          <p:nvPr/>
        </p:nvSpPr>
        <p:spPr>
          <a:xfrm>
            <a:off x="4312917" y="3746186"/>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2A7566-A829-7E48-AD35-9A9EB79FF281}"/>
              </a:ext>
            </a:extLst>
          </p:cNvPr>
          <p:cNvCxnSpPr>
            <a:cxnSpLocks/>
          </p:cNvCxnSpPr>
          <p:nvPr/>
        </p:nvCxnSpPr>
        <p:spPr>
          <a:xfrm>
            <a:off x="4320810" y="2727702"/>
            <a:ext cx="0" cy="1019382"/>
          </a:xfrm>
          <a:prstGeom prst="line">
            <a:avLst/>
          </a:prstGeom>
          <a:ln w="3175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4"/>
          <a:stretch>
            <a:fillRect/>
          </a:stretch>
        </p:blipFill>
        <p:spPr>
          <a:xfrm>
            <a:off x="2045954" y="1910170"/>
            <a:ext cx="1051563" cy="1051563"/>
          </a:xfrm>
          <a:prstGeom prst="rect">
            <a:avLst/>
          </a:prstGeom>
        </p:spPr>
      </p:pic>
      <p:pic>
        <p:nvPicPr>
          <p:cNvPr id="28" name="Picture 27">
            <a:extLst>
              <a:ext uri="{FF2B5EF4-FFF2-40B4-BE49-F238E27FC236}">
                <a16:creationId xmlns:a16="http://schemas.microsoft.com/office/drawing/2014/main" id="{DA098E6F-8E33-EE4B-8F5A-33E5FD427895}"/>
              </a:ext>
            </a:extLst>
          </p:cNvPr>
          <p:cNvPicPr>
            <a:picLocks noChangeAspect="1"/>
          </p:cNvPicPr>
          <p:nvPr/>
        </p:nvPicPr>
        <p:blipFill>
          <a:blip r:embed="rId4"/>
          <a:stretch>
            <a:fillRect/>
          </a:stretch>
        </p:blipFill>
        <p:spPr>
          <a:xfrm>
            <a:off x="5527298" y="1937096"/>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5"/>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6"/>
          <a:stretch>
            <a:fillRect/>
          </a:stretch>
        </p:blipFill>
        <p:spPr>
          <a:xfrm>
            <a:off x="2032363" y="3023918"/>
            <a:ext cx="1058320" cy="738664"/>
          </a:xfrm>
          <a:prstGeom prst="rect">
            <a:avLst/>
          </a:prstGeom>
        </p:spPr>
      </p:pic>
      <p:pic>
        <p:nvPicPr>
          <p:cNvPr id="36" name="Picture 35">
            <a:extLst>
              <a:ext uri="{FF2B5EF4-FFF2-40B4-BE49-F238E27FC236}">
                <a16:creationId xmlns:a16="http://schemas.microsoft.com/office/drawing/2014/main" id="{233807FE-68F6-3447-A1DD-29ACDE0CBA9C}"/>
              </a:ext>
            </a:extLst>
          </p:cNvPr>
          <p:cNvPicPr>
            <a:picLocks noChangeAspect="1"/>
          </p:cNvPicPr>
          <p:nvPr/>
        </p:nvPicPr>
        <p:blipFill>
          <a:blip r:embed="rId7"/>
          <a:stretch>
            <a:fillRect/>
          </a:stretch>
        </p:blipFill>
        <p:spPr>
          <a:xfrm>
            <a:off x="5689270" y="3003250"/>
            <a:ext cx="711200" cy="711200"/>
          </a:xfrm>
          <a:prstGeom prst="rect">
            <a:avLst/>
          </a:prstGeom>
        </p:spPr>
      </p:pic>
      <p:grpSp>
        <p:nvGrpSpPr>
          <p:cNvPr id="27" name="Group 26">
            <a:extLst>
              <a:ext uri="{FF2B5EF4-FFF2-40B4-BE49-F238E27FC236}">
                <a16:creationId xmlns:a16="http://schemas.microsoft.com/office/drawing/2014/main" id="{A367A252-8FAD-F342-9AB0-6036E351B98D}"/>
              </a:ext>
            </a:extLst>
          </p:cNvPr>
          <p:cNvGrpSpPr/>
          <p:nvPr/>
        </p:nvGrpSpPr>
        <p:grpSpPr>
          <a:xfrm>
            <a:off x="648825" y="5078599"/>
            <a:ext cx="3537288" cy="1477328"/>
            <a:chOff x="648825" y="4947967"/>
            <a:chExt cx="3537288" cy="1477328"/>
          </a:xfrm>
        </p:grpSpPr>
        <p:grpSp>
          <p:nvGrpSpPr>
            <p:cNvPr id="29" name="Group 28">
              <a:extLst>
                <a:ext uri="{FF2B5EF4-FFF2-40B4-BE49-F238E27FC236}">
                  <a16:creationId xmlns:a16="http://schemas.microsoft.com/office/drawing/2014/main" id="{32F68E39-0261-AB4F-974C-224B220A322B}"/>
                </a:ext>
              </a:extLst>
            </p:cNvPr>
            <p:cNvGrpSpPr/>
            <p:nvPr/>
          </p:nvGrpSpPr>
          <p:grpSpPr>
            <a:xfrm>
              <a:off x="648825" y="4999896"/>
              <a:ext cx="1422945" cy="1321680"/>
              <a:chOff x="765084" y="5036712"/>
              <a:chExt cx="1422945" cy="1321680"/>
            </a:xfrm>
          </p:grpSpPr>
          <p:sp>
            <p:nvSpPr>
              <p:cNvPr id="38" name="Rectangle 37">
                <a:extLst>
                  <a:ext uri="{FF2B5EF4-FFF2-40B4-BE49-F238E27FC236}">
                    <a16:creationId xmlns:a16="http://schemas.microsoft.com/office/drawing/2014/main" id="{97B8F3C0-313B-3048-8FD3-AFCEF3A92A15}"/>
                  </a:ext>
                </a:extLst>
              </p:cNvPr>
              <p:cNvSpPr/>
              <p:nvPr/>
            </p:nvSpPr>
            <p:spPr>
              <a:xfrm>
                <a:off x="765084" y="5622678"/>
                <a:ext cx="1422945" cy="73571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panose="020B0506020202020204" pitchFamily="34" charset="0"/>
                  </a:rPr>
                  <a:t>The Crowd</a:t>
                </a:r>
                <a:endParaRPr lang="en-US" sz="2400">
                  <a:solidFill>
                    <a:schemeClr val="tx1"/>
                  </a:solidFill>
                  <a:latin typeface="Avenir Next Condensed" panose="020B0506020202020204" pitchFamily="34" charset="0"/>
                </a:endParaRPr>
              </a:p>
            </p:txBody>
          </p:sp>
          <p:pic>
            <p:nvPicPr>
              <p:cNvPr id="39" name="Picture 38">
                <a:extLst>
                  <a:ext uri="{FF2B5EF4-FFF2-40B4-BE49-F238E27FC236}">
                    <a16:creationId xmlns:a16="http://schemas.microsoft.com/office/drawing/2014/main" id="{7556B7FD-F560-424E-8386-2CA365305175}"/>
                  </a:ext>
                </a:extLst>
              </p:cNvPr>
              <p:cNvPicPr>
                <a:picLocks noChangeAspect="1"/>
              </p:cNvPicPr>
              <p:nvPr/>
            </p:nvPicPr>
            <p:blipFill>
              <a:blip r:embed="rId8"/>
              <a:stretch>
                <a:fillRect/>
              </a:stretch>
            </p:blipFill>
            <p:spPr>
              <a:xfrm>
                <a:off x="1073274" y="5036712"/>
                <a:ext cx="748424" cy="748424"/>
              </a:xfrm>
              <a:prstGeom prst="rect">
                <a:avLst/>
              </a:prstGeom>
            </p:spPr>
          </p:pic>
        </p:grpSp>
        <p:sp>
          <p:nvSpPr>
            <p:cNvPr id="30" name="TextBox 29">
              <a:extLst>
                <a:ext uri="{FF2B5EF4-FFF2-40B4-BE49-F238E27FC236}">
                  <a16:creationId xmlns:a16="http://schemas.microsoft.com/office/drawing/2014/main" id="{8EE112B3-5576-9245-87A2-BC0140ABA7BD}"/>
                </a:ext>
              </a:extLst>
            </p:cNvPr>
            <p:cNvSpPr txBox="1"/>
            <p:nvPr/>
          </p:nvSpPr>
          <p:spPr>
            <a:xfrm>
              <a:off x="2071770" y="4947967"/>
              <a:ext cx="2114343" cy="1477328"/>
            </a:xfrm>
            <a:prstGeom prst="rect">
              <a:avLst/>
            </a:prstGeom>
            <a:noFill/>
          </p:spPr>
          <p:txBody>
            <a:bodyPr wrap="square" rtlCol="0">
              <a:spAutoFit/>
            </a:bodyPr>
            <a:lstStyle/>
            <a:p>
              <a:pPr marL="285750" indent="-285750">
                <a:buFont typeface="Wingdings" pitchFamily="2" charset="2"/>
                <a:buChar char="ü"/>
              </a:pPr>
              <a:r>
                <a:rPr lang="en-US" altLang="zh-CN">
                  <a:latin typeface="Avenir Next Condensed" panose="020B0506020202020204" pitchFamily="34" charset="0"/>
                </a:rPr>
                <a:t>White-hat</a:t>
              </a:r>
              <a:r>
                <a:rPr lang="zh-CN" altLang="en-US">
                  <a:latin typeface="Avenir Next Condensed" panose="020B0506020202020204" pitchFamily="34" charset="0"/>
                </a:rPr>
                <a:t> </a:t>
              </a:r>
              <a:r>
                <a:rPr lang="en-US" altLang="zh-CN">
                  <a:latin typeface="Avenir Next Condensed" panose="020B0506020202020204" pitchFamily="34" charset="0"/>
                </a:rPr>
                <a:t>Hackers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Analysts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Researchers</a:t>
              </a:r>
            </a:p>
            <a:p>
              <a:pPr marL="285750" indent="-285750">
                <a:buFont typeface="Wingdings" pitchFamily="2" charset="2"/>
                <a:buChar char="ü"/>
              </a:pPr>
              <a:r>
                <a:rPr lang="en-US" altLang="zh-CN">
                  <a:latin typeface="Avenir Next Condensed" panose="020B0506020202020204" pitchFamily="34" charset="0"/>
                </a:rPr>
                <a:t>……</a:t>
              </a:r>
            </a:p>
            <a:p>
              <a:pPr marL="285750" indent="-285750">
                <a:buFont typeface="Wingdings" pitchFamily="2" charset="2"/>
                <a:buChar char="ü"/>
              </a:pPr>
              <a:r>
                <a:rPr lang="en-US" altLang="zh-CN">
                  <a:latin typeface="Avenir Next Condensed" panose="020B0506020202020204" pitchFamily="34" charset="0"/>
                </a:rPr>
                <a:t>Normal</a:t>
              </a:r>
              <a:r>
                <a:rPr lang="zh-CN" altLang="en-US">
                  <a:latin typeface="Avenir Next Condensed" panose="020B0506020202020204" pitchFamily="34" charset="0"/>
                </a:rPr>
                <a:t> </a:t>
              </a:r>
              <a:r>
                <a:rPr lang="en-US" altLang="zh-CN">
                  <a:latin typeface="Avenir Next Condensed" panose="020B0506020202020204" pitchFamily="34" charset="0"/>
                </a:rPr>
                <a:t>Users</a:t>
              </a:r>
              <a:endParaRPr lang="en-US">
                <a:latin typeface="Avenir Next Condensed" panose="020B0506020202020204" pitchFamily="34" charset="0"/>
              </a:endParaRPr>
            </a:p>
          </p:txBody>
        </p:sp>
      </p:grpSp>
      <p:grpSp>
        <p:nvGrpSpPr>
          <p:cNvPr id="72" name="Group 71">
            <a:extLst>
              <a:ext uri="{FF2B5EF4-FFF2-40B4-BE49-F238E27FC236}">
                <a16:creationId xmlns:a16="http://schemas.microsoft.com/office/drawing/2014/main" id="{F3D56C5B-0A57-6C4B-BB73-D5F7F7CFC192}"/>
              </a:ext>
            </a:extLst>
          </p:cNvPr>
          <p:cNvGrpSpPr/>
          <p:nvPr/>
        </p:nvGrpSpPr>
        <p:grpSpPr>
          <a:xfrm>
            <a:off x="4398383" y="4257223"/>
            <a:ext cx="6883534" cy="2101164"/>
            <a:chOff x="4643312" y="4257223"/>
            <a:chExt cx="6883534" cy="2101164"/>
          </a:xfrm>
        </p:grpSpPr>
        <p:sp>
          <p:nvSpPr>
            <p:cNvPr id="40" name="Rounded Rectangle 39">
              <a:extLst>
                <a:ext uri="{FF2B5EF4-FFF2-40B4-BE49-F238E27FC236}">
                  <a16:creationId xmlns:a16="http://schemas.microsoft.com/office/drawing/2014/main" id="{BF1C6575-8164-7842-BBC3-12F52E54E6F6}"/>
                </a:ext>
              </a:extLst>
            </p:cNvPr>
            <p:cNvSpPr/>
            <p:nvPr/>
          </p:nvSpPr>
          <p:spPr>
            <a:xfrm>
              <a:off x="7695197" y="4649254"/>
              <a:ext cx="3831649" cy="1447767"/>
            </a:xfrm>
            <a:prstGeom prst="roundRect">
              <a:avLst/>
            </a:prstGeom>
            <a:noFill/>
            <a:ln w="222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829A729-CDAD-7E4F-9BD1-D2715A92AA98}"/>
                </a:ext>
              </a:extLst>
            </p:cNvPr>
            <p:cNvSpPr/>
            <p:nvPr/>
          </p:nvSpPr>
          <p:spPr>
            <a:xfrm>
              <a:off x="7744184" y="4985446"/>
              <a:ext cx="1632041" cy="820937"/>
            </a:xfrm>
            <a:prstGeom prst="rect">
              <a:avLst/>
            </a:prstGeom>
            <a:solidFill>
              <a:srgbClr val="FF84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venir Next Condensed" panose="020B0506020202020204" pitchFamily="34" charset="0"/>
                </a:rPr>
                <a:t>Vulnerability Reproduction</a:t>
              </a:r>
            </a:p>
          </p:txBody>
        </p:sp>
        <p:sp>
          <p:nvSpPr>
            <p:cNvPr id="42" name="Rectangle 41">
              <a:extLst>
                <a:ext uri="{FF2B5EF4-FFF2-40B4-BE49-F238E27FC236}">
                  <a16:creationId xmlns:a16="http://schemas.microsoft.com/office/drawing/2014/main" id="{972085C3-506D-964B-81FD-E0D5C64183EB}"/>
                </a:ext>
              </a:extLst>
            </p:cNvPr>
            <p:cNvSpPr/>
            <p:nvPr/>
          </p:nvSpPr>
          <p:spPr>
            <a:xfrm>
              <a:off x="9837008" y="4985446"/>
              <a:ext cx="1632041" cy="814772"/>
            </a:xfrm>
            <a:prstGeom prst="rect">
              <a:avLst/>
            </a:prstGeom>
            <a:solidFill>
              <a:srgbClr val="FF84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latin typeface="Avenir Next Condensed" panose="020B0506020202020204" pitchFamily="34" charset="0"/>
                </a:rPr>
                <a:t>Root Cause Diagnosis</a:t>
              </a:r>
            </a:p>
          </p:txBody>
        </p:sp>
        <p:pic>
          <p:nvPicPr>
            <p:cNvPr id="45" name="Picture 44">
              <a:extLst>
                <a:ext uri="{FF2B5EF4-FFF2-40B4-BE49-F238E27FC236}">
                  <a16:creationId xmlns:a16="http://schemas.microsoft.com/office/drawing/2014/main" id="{B000A8B1-6C5F-C64F-B9B3-C027ABDF7F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4062" y="5021703"/>
              <a:ext cx="748424" cy="748424"/>
            </a:xfrm>
            <a:prstGeom prst="rect">
              <a:avLst/>
            </a:prstGeom>
          </p:spPr>
        </p:pic>
        <p:cxnSp>
          <p:nvCxnSpPr>
            <p:cNvPr id="46" name="Straight Arrow Connector 45">
              <a:extLst>
                <a:ext uri="{FF2B5EF4-FFF2-40B4-BE49-F238E27FC236}">
                  <a16:creationId xmlns:a16="http://schemas.microsoft.com/office/drawing/2014/main" id="{A78FEB64-75A9-C34D-952C-3509931CD31F}"/>
                </a:ext>
              </a:extLst>
            </p:cNvPr>
            <p:cNvCxnSpPr>
              <a:cxnSpLocks/>
              <a:stCxn id="50" idx="3"/>
              <a:endCxn id="45" idx="1"/>
            </p:cNvCxnSpPr>
            <p:nvPr/>
          </p:nvCxnSpPr>
          <p:spPr>
            <a:xfrm flipV="1">
              <a:off x="5784175" y="5395915"/>
              <a:ext cx="649887" cy="701107"/>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090A30B-3B03-C646-83DE-E4FFC42A6511}"/>
                </a:ext>
              </a:extLst>
            </p:cNvPr>
            <p:cNvCxnSpPr>
              <a:cxnSpLocks/>
              <a:stCxn id="45" idx="3"/>
              <a:endCxn id="41" idx="1"/>
            </p:cNvCxnSpPr>
            <p:nvPr/>
          </p:nvCxnSpPr>
          <p:spPr>
            <a:xfrm>
              <a:off x="7182486" y="5395915"/>
              <a:ext cx="561698" cy="0"/>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29A8BD1-E931-8D42-96C8-05F4FA4B9FC9}"/>
                </a:ext>
              </a:extLst>
            </p:cNvPr>
            <p:cNvCxnSpPr>
              <a:cxnSpLocks/>
              <a:stCxn id="41" idx="3"/>
              <a:endCxn id="42" idx="1"/>
            </p:cNvCxnSpPr>
            <p:nvPr/>
          </p:nvCxnSpPr>
          <p:spPr>
            <a:xfrm flipV="1">
              <a:off x="9376225" y="5392832"/>
              <a:ext cx="460783" cy="30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4F4810F-E6F1-8648-AFA5-26542C2646C5}"/>
                </a:ext>
              </a:extLst>
            </p:cNvPr>
            <p:cNvSpPr txBox="1"/>
            <p:nvPr/>
          </p:nvSpPr>
          <p:spPr>
            <a:xfrm>
              <a:off x="6329699" y="5655770"/>
              <a:ext cx="1051451" cy="646331"/>
            </a:xfrm>
            <a:prstGeom prst="rect">
              <a:avLst/>
            </a:prstGeom>
            <a:noFill/>
          </p:spPr>
          <p:txBody>
            <a:bodyPr wrap="square" rtlCol="0">
              <a:spAutoFit/>
            </a:bodyPr>
            <a:lstStyle/>
            <a:p>
              <a:r>
                <a:rPr lang="en-US" altLang="zh-CN">
                  <a:solidFill>
                    <a:srgbClr val="FF0000"/>
                  </a:solidFill>
                </a:rPr>
                <a:t>Software</a:t>
              </a:r>
              <a:r>
                <a:rPr lang="zh-CN" altLang="en-US">
                  <a:solidFill>
                    <a:srgbClr val="FF0000"/>
                  </a:solidFill>
                </a:rPr>
                <a:t> </a:t>
              </a:r>
              <a:r>
                <a:rPr lang="en-US" altLang="zh-CN">
                  <a:solidFill>
                    <a:srgbClr val="FF0000"/>
                  </a:solidFill>
                </a:rPr>
                <a:t>Failures</a:t>
              </a:r>
              <a:endParaRPr lang="en-US">
                <a:solidFill>
                  <a:srgbClr val="FF0000"/>
                </a:solidFill>
              </a:endParaRPr>
            </a:p>
          </p:txBody>
        </p:sp>
        <p:grpSp>
          <p:nvGrpSpPr>
            <p:cNvPr id="7" name="Group 6">
              <a:extLst>
                <a:ext uri="{FF2B5EF4-FFF2-40B4-BE49-F238E27FC236}">
                  <a16:creationId xmlns:a16="http://schemas.microsoft.com/office/drawing/2014/main" id="{F539CAFA-AD3F-3446-96A3-F049D7EFAA8D}"/>
                </a:ext>
              </a:extLst>
            </p:cNvPr>
            <p:cNvGrpSpPr/>
            <p:nvPr/>
          </p:nvGrpSpPr>
          <p:grpSpPr>
            <a:xfrm>
              <a:off x="4643312" y="5292110"/>
              <a:ext cx="1140863" cy="1066277"/>
              <a:chOff x="4515772" y="4703440"/>
              <a:chExt cx="1140863" cy="1066277"/>
            </a:xfrm>
          </p:grpSpPr>
          <p:sp>
            <p:nvSpPr>
              <p:cNvPr id="50" name="Rectangle 49">
                <a:extLst>
                  <a:ext uri="{FF2B5EF4-FFF2-40B4-BE49-F238E27FC236}">
                    <a16:creationId xmlns:a16="http://schemas.microsoft.com/office/drawing/2014/main" id="{81362ED6-0C68-0B48-8137-47E9D3BAB200}"/>
                  </a:ext>
                </a:extLst>
              </p:cNvPr>
              <p:cNvSpPr/>
              <p:nvPr/>
            </p:nvSpPr>
            <p:spPr>
              <a:xfrm>
                <a:off x="4515772" y="5246986"/>
                <a:ext cx="1140863" cy="52273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Avenir Next Condensed" panose="020B0506020202020204" pitchFamily="34" charset="0"/>
                  </a:rPr>
                  <a:t>The Crowd</a:t>
                </a:r>
                <a:endParaRPr lang="en-US" sz="2000">
                  <a:solidFill>
                    <a:schemeClr val="tx1"/>
                  </a:solidFill>
                  <a:latin typeface="Avenir Next Condensed" panose="020B0506020202020204" pitchFamily="34" charset="0"/>
                </a:endParaRPr>
              </a:p>
            </p:txBody>
          </p:sp>
          <p:pic>
            <p:nvPicPr>
              <p:cNvPr id="51" name="Picture 50">
                <a:extLst>
                  <a:ext uri="{FF2B5EF4-FFF2-40B4-BE49-F238E27FC236}">
                    <a16:creationId xmlns:a16="http://schemas.microsoft.com/office/drawing/2014/main" id="{9AB99B0B-43F0-F348-B2C1-DF4CB8F655BF}"/>
                  </a:ext>
                </a:extLst>
              </p:cNvPr>
              <p:cNvPicPr>
                <a:picLocks noChangeAspect="1"/>
              </p:cNvPicPr>
              <p:nvPr/>
            </p:nvPicPr>
            <p:blipFill>
              <a:blip r:embed="rId8"/>
              <a:stretch>
                <a:fillRect/>
              </a:stretch>
            </p:blipFill>
            <p:spPr>
              <a:xfrm>
                <a:off x="4788982" y="4703440"/>
                <a:ext cx="748424" cy="748424"/>
              </a:xfrm>
              <a:prstGeom prst="rect">
                <a:avLst/>
              </a:prstGeom>
            </p:spPr>
          </p:pic>
        </p:grpSp>
        <p:pic>
          <p:nvPicPr>
            <p:cNvPr id="21" name="Picture 20">
              <a:extLst>
                <a:ext uri="{FF2B5EF4-FFF2-40B4-BE49-F238E27FC236}">
                  <a16:creationId xmlns:a16="http://schemas.microsoft.com/office/drawing/2014/main" id="{0B08150D-4636-DB4F-9467-92331F3405DC}"/>
                </a:ext>
              </a:extLst>
            </p:cNvPr>
            <p:cNvPicPr>
              <a:picLocks noChangeAspect="1"/>
            </p:cNvPicPr>
            <p:nvPr/>
          </p:nvPicPr>
          <p:blipFill>
            <a:blip r:embed="rId10"/>
            <a:stretch>
              <a:fillRect/>
            </a:stretch>
          </p:blipFill>
          <p:spPr>
            <a:xfrm>
              <a:off x="4797294" y="4257223"/>
              <a:ext cx="986882" cy="918821"/>
            </a:xfrm>
            <a:prstGeom prst="rect">
              <a:avLst/>
            </a:prstGeom>
          </p:spPr>
        </p:pic>
        <p:cxnSp>
          <p:nvCxnSpPr>
            <p:cNvPr id="54" name="Straight Arrow Connector 53">
              <a:extLst>
                <a:ext uri="{FF2B5EF4-FFF2-40B4-BE49-F238E27FC236}">
                  <a16:creationId xmlns:a16="http://schemas.microsoft.com/office/drawing/2014/main" id="{17147747-7B10-3943-8780-BED3FCE1C096}"/>
                </a:ext>
              </a:extLst>
            </p:cNvPr>
            <p:cNvCxnSpPr>
              <a:cxnSpLocks/>
              <a:stCxn id="21" idx="3"/>
              <a:endCxn id="45" idx="1"/>
            </p:cNvCxnSpPr>
            <p:nvPr/>
          </p:nvCxnSpPr>
          <p:spPr>
            <a:xfrm>
              <a:off x="5784176" y="4716634"/>
              <a:ext cx="649886" cy="679281"/>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92404A57-F6CB-7241-BF53-6896285F5F62}"/>
                </a:ext>
              </a:extLst>
            </p:cNvPr>
            <p:cNvPicPr>
              <a:picLocks noChangeAspect="1"/>
            </p:cNvPicPr>
            <p:nvPr/>
          </p:nvPicPr>
          <p:blipFill>
            <a:blip r:embed="rId4"/>
            <a:stretch>
              <a:fillRect/>
            </a:stretch>
          </p:blipFill>
          <p:spPr>
            <a:xfrm>
              <a:off x="7105564" y="4611310"/>
              <a:ext cx="573304" cy="573304"/>
            </a:xfrm>
            <a:prstGeom prst="rect">
              <a:avLst/>
            </a:prstGeom>
          </p:spPr>
        </p:pic>
      </p:grpSp>
      <p:grpSp>
        <p:nvGrpSpPr>
          <p:cNvPr id="74" name="Group 73">
            <a:extLst>
              <a:ext uri="{FF2B5EF4-FFF2-40B4-BE49-F238E27FC236}">
                <a16:creationId xmlns:a16="http://schemas.microsoft.com/office/drawing/2014/main" id="{AD947977-0D2D-7B47-AF12-3F836ACC7A27}"/>
              </a:ext>
            </a:extLst>
          </p:cNvPr>
          <p:cNvGrpSpPr/>
          <p:nvPr/>
        </p:nvGrpSpPr>
        <p:grpSpPr>
          <a:xfrm>
            <a:off x="4312916" y="4433545"/>
            <a:ext cx="5055671" cy="1584250"/>
            <a:chOff x="4312916" y="4433545"/>
            <a:chExt cx="5055671" cy="1584250"/>
          </a:xfrm>
        </p:grpSpPr>
        <p:sp>
          <p:nvSpPr>
            <p:cNvPr id="75" name="Rectangle 74">
              <a:extLst>
                <a:ext uri="{FF2B5EF4-FFF2-40B4-BE49-F238E27FC236}">
                  <a16:creationId xmlns:a16="http://schemas.microsoft.com/office/drawing/2014/main" id="{1A2AC709-64F3-2245-8F60-6F2219816A6E}"/>
                </a:ext>
              </a:extLst>
            </p:cNvPr>
            <p:cNvSpPr/>
            <p:nvPr/>
          </p:nvSpPr>
          <p:spPr>
            <a:xfrm>
              <a:off x="4312916" y="5063688"/>
              <a:ext cx="4597221" cy="954107"/>
            </a:xfrm>
            <a:prstGeom prst="rect">
              <a:avLst/>
            </a:prstGeom>
          </p:spPr>
          <p:txBody>
            <a:bodyPr wrap="none">
              <a:spAutoFit/>
            </a:bodyPr>
            <a:lstStyle/>
            <a:p>
              <a:r>
                <a:rPr lang="en-US" sz="2000" i="1">
                  <a:latin typeface="Avenir Next Condensed Medium" panose="020B0506020202020204" pitchFamily="34" charset="0"/>
                  <a:cs typeface="Calibri"/>
                </a:rPr>
                <a:t>Facilitat</a:t>
              </a:r>
              <a:r>
                <a:rPr lang="en-US" altLang="zh-CN" sz="2000" i="1">
                  <a:latin typeface="Avenir Next Condensed Medium" panose="020B0506020202020204" pitchFamily="34" charset="0"/>
                  <a:cs typeface="Calibri"/>
                </a:rPr>
                <a:t>ing</a:t>
              </a:r>
              <a:r>
                <a:rPr 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A</a:t>
              </a:r>
              <a:r>
                <a:rPr lang="en-US" sz="2000" i="1">
                  <a:latin typeface="Avenir Next Condensed Medium" panose="020B0506020202020204" pitchFamily="34" charset="0"/>
                  <a:cs typeface="Calibri"/>
                </a:rPr>
                <a:t>utomatic </a:t>
              </a:r>
              <a:r>
                <a:rPr lang="en-US" altLang="zh-CN" sz="2000" i="1">
                  <a:latin typeface="Avenir Next Condensed Medium" panose="020B0506020202020204" pitchFamily="34" charset="0"/>
                  <a:cs typeface="Calibri"/>
                </a:rPr>
                <a:t>S</a:t>
              </a:r>
              <a:r>
                <a:rPr lang="en-US" sz="2000" i="1">
                  <a:latin typeface="Avenir Next Condensed Medium" panose="020B0506020202020204" pitchFamily="34" charset="0"/>
                  <a:cs typeface="Calibri"/>
                </a:rPr>
                <a:t>oftware </a:t>
              </a:r>
              <a:r>
                <a:rPr lang="en-US" altLang="zh-CN" sz="2000" i="1">
                  <a:latin typeface="Avenir Next Condensed Medium" panose="020B0506020202020204" pitchFamily="34" charset="0"/>
                  <a:cs typeface="Calibri"/>
                </a:rPr>
                <a:t>Failure</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Diagnosis</a:t>
              </a:r>
              <a:endParaRPr lang="en-US" sz="2000" i="1">
                <a:latin typeface="Avenir Next Condensed Medium" panose="020B0506020202020204" pitchFamily="34" charset="0"/>
                <a:cs typeface="Calibri"/>
              </a:endParaRPr>
            </a:p>
            <a:p>
              <a:pPr marL="285750" indent="-285750">
                <a:buFont typeface="Wingdings" pitchFamily="2" charset="2"/>
                <a:buChar char="v"/>
              </a:pPr>
              <a:r>
                <a:rPr lang="en-US">
                  <a:solidFill>
                    <a:srgbClr val="FF0000"/>
                  </a:solidFill>
                  <a:latin typeface="Avenir Next Condensed" panose="020B0506020202020204" pitchFamily="34" charset="0"/>
                  <a:cs typeface="Calibri"/>
                </a:rPr>
                <a:t>ACM CCS</a:t>
              </a:r>
              <a:r>
                <a:rPr lang="en-US" altLang="zh-CN">
                  <a:solidFill>
                    <a:srgbClr val="FF0000"/>
                  </a:solidFill>
                  <a:latin typeface="Avenir Next Condensed" panose="020B0506020202020204" pitchFamily="34" charset="0"/>
                  <a:cs typeface="Calibri"/>
                </a:rPr>
                <a:t>’</a:t>
              </a:r>
              <a:r>
                <a:rPr lang="en-US">
                  <a:solidFill>
                    <a:srgbClr val="FF0000"/>
                  </a:solidFill>
                  <a:latin typeface="Avenir Next Condensed" panose="020B0506020202020204" pitchFamily="34" charset="0"/>
                  <a:cs typeface="Calibri"/>
                </a:rPr>
                <a:t>16</a:t>
              </a:r>
              <a:r>
                <a:rPr lang="en-US" altLang="zh-CN">
                  <a:solidFill>
                    <a:srgbClr val="FF0000"/>
                  </a:solidFill>
                  <a:latin typeface="Avenir Next Condensed" panose="020B0506020202020204" pitchFamily="34" charset="0"/>
                  <a:cs typeface="Calibri"/>
                </a:rPr>
                <a:t>,</a:t>
              </a:r>
              <a:r>
                <a:rPr lang="zh-CN" altLang="en-US">
                  <a:solidFill>
                    <a:srgbClr val="FF0000"/>
                  </a:solidFill>
                  <a:latin typeface="Avenir Next Condensed" panose="020B0506020202020204" pitchFamily="34" charset="0"/>
                  <a:cs typeface="Calibri"/>
                </a:rPr>
                <a:t> </a:t>
              </a:r>
              <a:r>
                <a:rPr lang="en-US">
                  <a:solidFill>
                    <a:srgbClr val="FF0000"/>
                  </a:solidFill>
                  <a:latin typeface="Avenir Next Condensed" panose="020B0506020202020204" pitchFamily="34" charset="0"/>
                  <a:cs typeface="Calibri"/>
                </a:rPr>
                <a:t>USENIX Security</a:t>
              </a:r>
              <a:r>
                <a:rPr lang="en-US" altLang="zh-CN">
                  <a:solidFill>
                    <a:srgbClr val="FF0000"/>
                  </a:solidFill>
                  <a:latin typeface="Avenir Next Condensed" panose="020B0506020202020204" pitchFamily="34" charset="0"/>
                  <a:cs typeface="Calibri"/>
                </a:rPr>
                <a:t>’</a:t>
              </a:r>
              <a:r>
                <a:rPr lang="en-US">
                  <a:solidFill>
                    <a:srgbClr val="FF0000"/>
                  </a:solidFill>
                  <a:latin typeface="Avenir Next Condensed" panose="020B0506020202020204" pitchFamily="34" charset="0"/>
                  <a:cs typeface="Calibri"/>
                </a:rPr>
                <a:t>17</a:t>
              </a:r>
              <a:r>
                <a:rPr lang="en-US" altLang="zh-CN">
                  <a:solidFill>
                    <a:srgbClr val="FF0000"/>
                  </a:solidFill>
                  <a:latin typeface="Avenir Next Condensed" panose="020B0506020202020204" pitchFamily="34" charset="0"/>
                  <a:cs typeface="Calibri"/>
                </a:rPr>
                <a:t>,</a:t>
              </a:r>
              <a:r>
                <a:rPr lang="zh-CN" altLang="en-US">
                  <a:solidFill>
                    <a:srgbClr val="FF0000"/>
                  </a:solidFill>
                  <a:latin typeface="Avenir Next Condensed" panose="020B0506020202020204" pitchFamily="34" charset="0"/>
                  <a:cs typeface="Calibri"/>
                </a:rPr>
                <a:t> </a:t>
              </a:r>
              <a:r>
                <a:rPr lang="en-US" altLang="zh-CN">
                  <a:solidFill>
                    <a:srgbClr val="FF0000"/>
                  </a:solidFill>
                  <a:latin typeface="Avenir Next Condensed" panose="020B0506020202020204" pitchFamily="34" charset="0"/>
                  <a:cs typeface="Calibri"/>
                </a:rPr>
                <a:t>TSE’19</a:t>
              </a:r>
              <a:endParaRPr lang="en-US">
                <a:solidFill>
                  <a:srgbClr val="FF0000"/>
                </a:solidFill>
                <a:latin typeface="Avenir Next Condensed" panose="020B0506020202020204" pitchFamily="34" charset="0"/>
                <a:cs typeface="Calibri"/>
              </a:endParaRPr>
            </a:p>
            <a:p>
              <a:pPr marL="285750" indent="-285750">
                <a:buFont typeface="Wingdings" pitchFamily="2" charset="2"/>
                <a:buChar char="v"/>
              </a:pPr>
              <a:r>
                <a:rPr lang="en-US">
                  <a:solidFill>
                    <a:srgbClr val="FF0000"/>
                  </a:solidFill>
                  <a:latin typeface="Avenir Next Condensed" panose="020B0506020202020204" pitchFamily="34" charset="0"/>
                  <a:cs typeface="Calibri"/>
                </a:rPr>
                <a:t>USENIX Security</a:t>
              </a:r>
              <a:r>
                <a:rPr lang="en-US" altLang="zh-CN">
                  <a:solidFill>
                    <a:srgbClr val="FF0000"/>
                  </a:solidFill>
                  <a:latin typeface="Avenir Next Condensed" panose="020B0506020202020204" pitchFamily="34" charset="0"/>
                  <a:cs typeface="Calibri"/>
                </a:rPr>
                <a:t>’</a:t>
              </a:r>
              <a:r>
                <a:rPr lang="en-US">
                  <a:solidFill>
                    <a:srgbClr val="FF0000"/>
                  </a:solidFill>
                  <a:latin typeface="Avenir Next Condensed" panose="020B0506020202020204" pitchFamily="34" charset="0"/>
                  <a:cs typeface="Calibri"/>
                </a:rPr>
                <a:t>19</a:t>
              </a:r>
              <a:r>
                <a:rPr lang="en-US" altLang="zh-CN">
                  <a:solidFill>
                    <a:srgbClr val="FF0000"/>
                  </a:solidFill>
                  <a:latin typeface="Avenir Next Condensed" panose="020B0506020202020204" pitchFamily="34" charset="0"/>
                  <a:cs typeface="Calibri"/>
                </a:rPr>
                <a:t>,</a:t>
              </a:r>
              <a:r>
                <a:rPr lang="zh-CN" altLang="en-US">
                  <a:solidFill>
                    <a:srgbClr val="FF0000"/>
                  </a:solidFill>
                  <a:latin typeface="Avenir Next Condensed" panose="020B0506020202020204" pitchFamily="34" charset="0"/>
                  <a:cs typeface="Calibri"/>
                </a:rPr>
                <a:t> </a:t>
              </a:r>
              <a:r>
                <a:rPr lang="en-US" altLang="zh-CN">
                  <a:solidFill>
                    <a:srgbClr val="FF0000"/>
                  </a:solidFill>
                  <a:latin typeface="Avenir Next Condensed" panose="020B0506020202020204" pitchFamily="34" charset="0"/>
                  <a:cs typeface="Calibri"/>
                </a:rPr>
                <a:t>ASE’19</a:t>
              </a:r>
            </a:p>
          </p:txBody>
        </p:sp>
        <p:sp>
          <p:nvSpPr>
            <p:cNvPr id="76" name="TextBox 75">
              <a:extLst>
                <a:ext uri="{FF2B5EF4-FFF2-40B4-BE49-F238E27FC236}">
                  <a16:creationId xmlns:a16="http://schemas.microsoft.com/office/drawing/2014/main" id="{DF070FC8-34F0-7E4B-AF38-E13FDD9D532E}"/>
                </a:ext>
              </a:extLst>
            </p:cNvPr>
            <p:cNvSpPr txBox="1"/>
            <p:nvPr/>
          </p:nvSpPr>
          <p:spPr>
            <a:xfrm>
              <a:off x="4312917" y="4433545"/>
              <a:ext cx="5055670" cy="677108"/>
            </a:xfrm>
            <a:prstGeom prst="rect">
              <a:avLst/>
            </a:prstGeom>
            <a:noFill/>
          </p:spPr>
          <p:txBody>
            <a:bodyPr wrap="square" rtlCol="0">
              <a:spAutoFit/>
            </a:bodyPr>
            <a:lstStyle/>
            <a:p>
              <a:r>
                <a:rPr lang="en-US" sz="2000" i="1">
                  <a:latin typeface="Avenir Next Condensed Medium" panose="020B0506020202020204" pitchFamily="34" charset="0"/>
                </a:rPr>
                <a:t>Understanding the Reproducibility of Vulnerabilities </a:t>
              </a:r>
            </a:p>
            <a:p>
              <a:pPr marL="342900" indent="-342900">
                <a:buFont typeface="Wingdings" pitchFamily="2" charset="2"/>
                <a:buChar char="v"/>
              </a:pPr>
              <a:r>
                <a:rPr lang="en-US">
                  <a:solidFill>
                    <a:srgbClr val="FF0000"/>
                  </a:solidFill>
                  <a:latin typeface="Avenir Next Condensed" panose="020B0506020202020204" pitchFamily="34" charset="0"/>
                  <a:cs typeface="Calibri"/>
                </a:rPr>
                <a:t>USENIX Security</a:t>
              </a:r>
              <a:r>
                <a:rPr lang="en-US" altLang="zh-CN">
                  <a:solidFill>
                    <a:srgbClr val="FF0000"/>
                  </a:solidFill>
                  <a:latin typeface="Avenir Next Condensed" panose="020B0506020202020204" pitchFamily="34" charset="0"/>
                  <a:cs typeface="Calibri"/>
                </a:rPr>
                <a:t>’</a:t>
              </a:r>
              <a:r>
                <a:rPr lang="en-US">
                  <a:solidFill>
                    <a:srgbClr val="FF0000"/>
                  </a:solidFill>
                  <a:latin typeface="Avenir Next Condensed" panose="020B0506020202020204" pitchFamily="34" charset="0"/>
                  <a:cs typeface="Calibri"/>
                </a:rPr>
                <a:t>18</a:t>
              </a:r>
              <a:endParaRPr lang="en-US">
                <a:solidFill>
                  <a:srgbClr val="FF0000"/>
                </a:solidFill>
              </a:endParaRPr>
            </a:p>
          </p:txBody>
        </p:sp>
      </p:grpSp>
      <p:sp>
        <p:nvSpPr>
          <p:cNvPr id="77" name="Rounded Rectangle 76">
            <a:extLst>
              <a:ext uri="{FF2B5EF4-FFF2-40B4-BE49-F238E27FC236}">
                <a16:creationId xmlns:a16="http://schemas.microsoft.com/office/drawing/2014/main" id="{D52E08B5-F7A2-7749-8681-366CE879A9C6}"/>
              </a:ext>
            </a:extLst>
          </p:cNvPr>
          <p:cNvSpPr/>
          <p:nvPr/>
        </p:nvSpPr>
        <p:spPr>
          <a:xfrm>
            <a:off x="5743210" y="2645089"/>
            <a:ext cx="6448790" cy="1074101"/>
          </a:xfrm>
          <a:prstGeom prst="roundRect">
            <a:avLst/>
          </a:prstGeom>
          <a:solidFill>
            <a:schemeClr val="accent5">
              <a:lumMod val="40000"/>
              <a:lumOff val="60000"/>
            </a:schemeClr>
          </a:solidFill>
          <a:ln w="2540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i="1">
                <a:solidFill>
                  <a:srgbClr val="FF0000"/>
                </a:solidFill>
                <a:latin typeface="Avenir Next Condensed Medium" panose="020B0506020202020204" pitchFamily="34" charset="0"/>
              </a:rPr>
              <a:t>My</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work</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mainly</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focuses</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on</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diagnosing</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software</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failures</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to</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facilitate</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the</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vulnerability</a:t>
            </a:r>
            <a:r>
              <a:rPr lang="zh-CN" altLang="en-US" sz="2800" i="1">
                <a:solidFill>
                  <a:srgbClr val="FF0000"/>
                </a:solidFill>
                <a:latin typeface="Avenir Next Condensed Medium" panose="020B0506020202020204" pitchFamily="34" charset="0"/>
              </a:rPr>
              <a:t> </a:t>
            </a:r>
            <a:r>
              <a:rPr lang="en-US" altLang="zh-CN" sz="2800" i="1">
                <a:solidFill>
                  <a:srgbClr val="FF0000"/>
                </a:solidFill>
                <a:latin typeface="Avenir Next Condensed Medium" panose="020B0506020202020204" pitchFamily="34" charset="0"/>
              </a:rPr>
              <a:t>removal</a:t>
            </a:r>
            <a:endParaRPr lang="en-US" sz="2800" i="1">
              <a:solidFill>
                <a:srgbClr val="FF0000"/>
              </a:solidFill>
              <a:latin typeface="Avenir Next Condensed Medium" panose="020B0506020202020204" pitchFamily="34" charset="0"/>
            </a:endParaRPr>
          </a:p>
        </p:txBody>
      </p:sp>
    </p:spTree>
    <p:extLst>
      <p:ext uri="{BB962C8B-B14F-4D97-AF65-F5344CB8AC3E}">
        <p14:creationId xmlns:p14="http://schemas.microsoft.com/office/powerpoint/2010/main" val="1928915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dissolv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2"/>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77"/>
                                        </p:tgtEl>
                                        <p:attrNameLst>
                                          <p:attrName>style.visibility</p:attrName>
                                        </p:attrNameLst>
                                      </p:cBhvr>
                                      <p:to>
                                        <p:strVal val="visible"/>
                                      </p:to>
                                    </p:set>
                                  </p:childTnLst>
                                </p:cTn>
                              </p:par>
                              <p:par>
                                <p:cTn id="14" presetID="2" presetClass="entr" presetSubtype="4" fill="hold" nodeType="withEffect">
                                  <p:stCondLst>
                                    <p:cond delay="1000"/>
                                  </p:stCondLst>
                                  <p:childTnLst>
                                    <p:set>
                                      <p:cBhvr>
                                        <p:cTn id="15" dur="1" fill="hold">
                                          <p:stCondLst>
                                            <p:cond delay="0"/>
                                          </p:stCondLst>
                                        </p:cTn>
                                        <p:tgtEl>
                                          <p:spTgt spid="74"/>
                                        </p:tgtEl>
                                        <p:attrNameLst>
                                          <p:attrName>style.visibility</p:attrName>
                                        </p:attrNameLst>
                                      </p:cBhvr>
                                      <p:to>
                                        <p:strVal val="visible"/>
                                      </p:to>
                                    </p:set>
                                    <p:anim calcmode="lin" valueType="num">
                                      <p:cBhvr additive="base">
                                        <p:cTn id="16" dur="1000" fill="hold"/>
                                        <p:tgtEl>
                                          <p:spTgt spid="74"/>
                                        </p:tgtEl>
                                        <p:attrNameLst>
                                          <p:attrName>ppt_x</p:attrName>
                                        </p:attrNameLst>
                                      </p:cBhvr>
                                      <p:tavLst>
                                        <p:tav tm="0">
                                          <p:val>
                                            <p:strVal val="#ppt_x"/>
                                          </p:val>
                                        </p:tav>
                                        <p:tav tm="100000">
                                          <p:val>
                                            <p:strVal val="#ppt_x"/>
                                          </p:val>
                                        </p:tav>
                                      </p:tavLst>
                                    </p:anim>
                                    <p:anim calcmode="lin" valueType="num">
                                      <p:cBhvr additive="base">
                                        <p:cTn id="17" dur="10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FD4F3DD-FBEE-6745-BA03-086EF673170A}"/>
              </a:ext>
            </a:extLst>
          </p:cNvPr>
          <p:cNvPicPr>
            <a:picLocks noChangeAspect="1"/>
          </p:cNvPicPr>
          <p:nvPr/>
        </p:nvPicPr>
        <p:blipFill>
          <a:blip r:embed="rId3"/>
          <a:stretch>
            <a:fillRect/>
          </a:stretch>
        </p:blipFill>
        <p:spPr>
          <a:xfrm>
            <a:off x="3640606" y="1408206"/>
            <a:ext cx="1422400" cy="1422400"/>
          </a:xfrm>
          <a:prstGeom prst="rect">
            <a:avLst/>
          </a:prstGeom>
        </p:spPr>
      </p:pic>
      <p:sp>
        <p:nvSpPr>
          <p:cNvPr id="2" name="Title 1">
            <a:extLst>
              <a:ext uri="{FF2B5EF4-FFF2-40B4-BE49-F238E27FC236}">
                <a16:creationId xmlns:a16="http://schemas.microsoft.com/office/drawing/2014/main" id="{4565C9F6-E37D-F347-B0C7-C2B15C26FD79}"/>
              </a:ext>
            </a:extLst>
          </p:cNvPr>
          <p:cNvSpPr>
            <a:spLocks noGrp="1"/>
          </p:cNvSpPr>
          <p:nvPr>
            <p:ph type="title"/>
          </p:nvPr>
        </p:nvSpPr>
        <p:spPr>
          <a:xfrm>
            <a:off x="838199" y="365760"/>
            <a:ext cx="10515601" cy="1190356"/>
          </a:xfrm>
        </p:spPr>
        <p:txBody>
          <a:bodyPr>
            <a:noAutofit/>
          </a:bodyPr>
          <a:lstStyle/>
          <a:p>
            <a:r>
              <a:rPr lang="en-US" altLang="zh-CN"/>
              <a:t>Overview</a:t>
            </a:r>
            <a:r>
              <a:rPr lang="zh-CN" altLang="en-US"/>
              <a:t> </a:t>
            </a:r>
            <a:r>
              <a:rPr lang="en-US" altLang="zh-CN"/>
              <a:t>of</a:t>
            </a:r>
            <a:r>
              <a:rPr lang="zh-CN" altLang="en-US"/>
              <a:t> </a:t>
            </a:r>
            <a:r>
              <a:rPr lang="en-US" altLang="zh-CN"/>
              <a:t>Solution</a:t>
            </a:r>
            <a:endParaRPr lang="en-US"/>
          </a:p>
        </p:txBody>
      </p:sp>
      <p:sp>
        <p:nvSpPr>
          <p:cNvPr id="5" name="Footer Placeholder 4">
            <a:extLst>
              <a:ext uri="{FF2B5EF4-FFF2-40B4-BE49-F238E27FC236}">
                <a16:creationId xmlns:a16="http://schemas.microsoft.com/office/drawing/2014/main" id="{1750C2EC-96DA-1E43-ACE4-0A8F2E8AEA7C}"/>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3AC71BF6-24D2-3C43-B98E-838012CE143A}"/>
              </a:ext>
            </a:extLst>
          </p:cNvPr>
          <p:cNvSpPr>
            <a:spLocks noGrp="1"/>
          </p:cNvSpPr>
          <p:nvPr>
            <p:ph type="sldNum" sz="quarter" idx="12"/>
          </p:nvPr>
        </p:nvSpPr>
        <p:spPr/>
        <p:txBody>
          <a:bodyPr/>
          <a:lstStyle/>
          <a:p>
            <a:fld id="{F8061FB7-9699-2F4A-B4E4-1A11C5385D5F}" type="slidenum">
              <a:rPr lang="en-US" smtClean="0"/>
              <a:pPr/>
              <a:t>7</a:t>
            </a:fld>
            <a:endParaRPr lang="en-US"/>
          </a:p>
        </p:txBody>
      </p:sp>
      <p:sp>
        <p:nvSpPr>
          <p:cNvPr id="11" name="Chevron 10">
            <a:extLst>
              <a:ext uri="{FF2B5EF4-FFF2-40B4-BE49-F238E27FC236}">
                <a16:creationId xmlns:a16="http://schemas.microsoft.com/office/drawing/2014/main" id="{7E52E6E3-F754-AD44-8685-E7AC3D82EB7F}"/>
              </a:ext>
            </a:extLst>
          </p:cNvPr>
          <p:cNvSpPr/>
          <p:nvPr/>
        </p:nvSpPr>
        <p:spPr>
          <a:xfrm>
            <a:off x="7787638" y="3008973"/>
            <a:ext cx="3566161" cy="738664"/>
          </a:xfrm>
          <a:prstGeom prst="chevron">
            <a:avLst>
              <a:gd name="adj" fmla="val 73725"/>
            </a:avLst>
          </a:prstGeom>
          <a:solidFill>
            <a:schemeClr val="accent5">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hevron 11">
            <a:extLst>
              <a:ext uri="{FF2B5EF4-FFF2-40B4-BE49-F238E27FC236}">
                <a16:creationId xmlns:a16="http://schemas.microsoft.com/office/drawing/2014/main" id="{FA946EFF-AA72-3942-B874-2E00400A52EB}"/>
              </a:ext>
            </a:extLst>
          </p:cNvPr>
          <p:cNvSpPr/>
          <p:nvPr/>
        </p:nvSpPr>
        <p:spPr>
          <a:xfrm>
            <a:off x="4312919" y="3008973"/>
            <a:ext cx="3474720" cy="738664"/>
          </a:xfrm>
          <a:prstGeom prst="chevron">
            <a:avLst>
              <a:gd name="adj" fmla="val 73725"/>
            </a:avLst>
          </a:prstGeom>
          <a:solidFill>
            <a:schemeClr val="accent6">
              <a:lumMod val="60000"/>
              <a:lumOff val="40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hevron 12">
            <a:extLst>
              <a:ext uri="{FF2B5EF4-FFF2-40B4-BE49-F238E27FC236}">
                <a16:creationId xmlns:a16="http://schemas.microsoft.com/office/drawing/2014/main" id="{86F1AA22-901F-364F-8698-1A342522FDD4}"/>
              </a:ext>
            </a:extLst>
          </p:cNvPr>
          <p:cNvSpPr/>
          <p:nvPr/>
        </p:nvSpPr>
        <p:spPr>
          <a:xfrm>
            <a:off x="838199" y="3008972"/>
            <a:ext cx="3474720" cy="738665"/>
          </a:xfrm>
          <a:prstGeom prst="chevron">
            <a:avLst>
              <a:gd name="adj" fmla="val 73725"/>
            </a:avLst>
          </a:prstGeom>
          <a:solidFill>
            <a:srgbClr val="FF848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i="1">
              <a:solidFill>
                <a:schemeClr val="tx1"/>
              </a:solidFill>
              <a:latin typeface="Avenir Next Condensed Medium" panose="020B0506020202020204" pitchFamily="34" charset="0"/>
            </a:endParaRPr>
          </a:p>
        </p:txBody>
      </p:sp>
      <p:sp>
        <p:nvSpPr>
          <p:cNvPr id="16" name="TextBox 15">
            <a:extLst>
              <a:ext uri="{FF2B5EF4-FFF2-40B4-BE49-F238E27FC236}">
                <a16:creationId xmlns:a16="http://schemas.microsoft.com/office/drawing/2014/main" id="{C035309A-E192-0E41-BEFC-3E6CB977EFB2}"/>
              </a:ext>
            </a:extLst>
          </p:cNvPr>
          <p:cNvSpPr txBox="1"/>
          <p:nvPr/>
        </p:nvSpPr>
        <p:spPr>
          <a:xfrm>
            <a:off x="838198" y="4371989"/>
            <a:ext cx="3474720" cy="677108"/>
          </a:xfrm>
          <a:prstGeom prst="rect">
            <a:avLst/>
          </a:prstGeom>
          <a:noFill/>
        </p:spPr>
        <p:txBody>
          <a:bodyPr wrap="square" rtlCol="0">
            <a:spAutoFit/>
          </a:bodyPr>
          <a:lstStyle/>
          <a:p>
            <a:r>
              <a:rPr lang="en-US" altLang="zh-CN" sz="2000" i="1">
                <a:latin typeface="Avenir Next Condensed Medium" panose="020B0506020202020204" pitchFamily="34" charset="0"/>
                <a:cs typeface="Calibri"/>
              </a:rPr>
              <a:t>Hardware-assisted</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binary</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fuzzing</a:t>
            </a:r>
          </a:p>
          <a:p>
            <a:pPr marL="342900" indent="-342900">
              <a:buFont typeface="Wingdings" pitchFamily="2" charset="2"/>
              <a:buChar char="v"/>
            </a:pPr>
            <a:r>
              <a:rPr lang="en-US" altLang="zh-CN">
                <a:solidFill>
                  <a:srgbClr val="FF0000"/>
                </a:solidFill>
                <a:latin typeface="Avenir Next Condensed" panose="020B0506020202020204" pitchFamily="34" charset="0"/>
                <a:cs typeface="Calibri"/>
              </a:rPr>
              <a:t>AsiaCCS’19</a:t>
            </a:r>
            <a:endParaRPr lang="en-US">
              <a:solidFill>
                <a:srgbClr val="FF0000"/>
              </a:solidFill>
            </a:endParaRPr>
          </a:p>
        </p:txBody>
      </p:sp>
      <p:sp>
        <p:nvSpPr>
          <p:cNvPr id="17" name="TextBox 16">
            <a:extLst>
              <a:ext uri="{FF2B5EF4-FFF2-40B4-BE49-F238E27FC236}">
                <a16:creationId xmlns:a16="http://schemas.microsoft.com/office/drawing/2014/main" id="{D7F81AA9-A426-9248-B536-2BB623924A76}"/>
              </a:ext>
            </a:extLst>
          </p:cNvPr>
          <p:cNvSpPr txBox="1"/>
          <p:nvPr/>
        </p:nvSpPr>
        <p:spPr>
          <a:xfrm>
            <a:off x="838198" y="3747637"/>
            <a:ext cx="2915655"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Discovery</a:t>
            </a:r>
            <a:endParaRPr lang="en-US" sz="2400" i="1">
              <a:latin typeface="Avenir Next Condensed Medium" panose="020B0506020202020204" pitchFamily="34" charset="0"/>
            </a:endParaRPr>
          </a:p>
        </p:txBody>
      </p:sp>
      <p:sp>
        <p:nvSpPr>
          <p:cNvPr id="18" name="TextBox 17">
            <a:extLst>
              <a:ext uri="{FF2B5EF4-FFF2-40B4-BE49-F238E27FC236}">
                <a16:creationId xmlns:a16="http://schemas.microsoft.com/office/drawing/2014/main" id="{901A12EE-FCE1-D141-BEF6-19CB84158577}"/>
              </a:ext>
            </a:extLst>
          </p:cNvPr>
          <p:cNvSpPr txBox="1"/>
          <p:nvPr/>
        </p:nvSpPr>
        <p:spPr>
          <a:xfrm>
            <a:off x="4312917" y="3746186"/>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Diagnosis</a:t>
            </a:r>
            <a:endParaRPr lang="en-US" sz="2400" i="1">
              <a:latin typeface="Avenir Next Condensed Medium" panose="020B0506020202020204" pitchFamily="34" charset="0"/>
            </a:endParaRPr>
          </a:p>
        </p:txBody>
      </p:sp>
      <p:sp>
        <p:nvSpPr>
          <p:cNvPr id="19" name="TextBox 18">
            <a:extLst>
              <a:ext uri="{FF2B5EF4-FFF2-40B4-BE49-F238E27FC236}">
                <a16:creationId xmlns:a16="http://schemas.microsoft.com/office/drawing/2014/main" id="{79B71268-9188-374E-AA1F-05FC9271D86A}"/>
              </a:ext>
            </a:extLst>
          </p:cNvPr>
          <p:cNvSpPr txBox="1"/>
          <p:nvPr/>
        </p:nvSpPr>
        <p:spPr>
          <a:xfrm>
            <a:off x="7787635" y="3762582"/>
            <a:ext cx="2915656" cy="461665"/>
          </a:xfrm>
          <a:prstGeom prst="rect">
            <a:avLst/>
          </a:prstGeom>
          <a:noFill/>
        </p:spPr>
        <p:txBody>
          <a:bodyPr wrap="square" rtlCol="0">
            <a:spAutoFit/>
          </a:bodyPr>
          <a:lstStyle/>
          <a:p>
            <a:r>
              <a:rPr lang="en-US" altLang="zh-CN" sz="2400" i="1">
                <a:latin typeface="Avenir Next Condensed Medium" panose="020B0506020202020204" pitchFamily="34" charset="0"/>
              </a:rPr>
              <a:t>Vulnerability</a:t>
            </a:r>
            <a:r>
              <a:rPr lang="zh-CN" altLang="en-US" sz="2400" i="1">
                <a:latin typeface="Avenir Next Condensed Medium" panose="020B0506020202020204" pitchFamily="34" charset="0"/>
              </a:rPr>
              <a:t> </a:t>
            </a:r>
            <a:r>
              <a:rPr lang="en-US" altLang="zh-CN" sz="2400" i="1">
                <a:latin typeface="Avenir Next Condensed Medium" panose="020B0506020202020204" pitchFamily="34" charset="0"/>
              </a:rPr>
              <a:t>Patching</a:t>
            </a:r>
            <a:endParaRPr lang="en-US" sz="2400" i="1">
              <a:latin typeface="Avenir Next Condensed Medium" panose="020B0506020202020204" pitchFamily="34" charset="0"/>
            </a:endParaRPr>
          </a:p>
        </p:txBody>
      </p:sp>
      <p:cxnSp>
        <p:nvCxnSpPr>
          <p:cNvPr id="22" name="Straight Connector 21">
            <a:extLst>
              <a:ext uri="{FF2B5EF4-FFF2-40B4-BE49-F238E27FC236}">
                <a16:creationId xmlns:a16="http://schemas.microsoft.com/office/drawing/2014/main" id="{98AA6F28-35F6-2941-888E-5F4F986E444F}"/>
              </a:ext>
            </a:extLst>
          </p:cNvPr>
          <p:cNvCxnSpPr>
            <a:cxnSpLocks/>
          </p:cNvCxnSpPr>
          <p:nvPr/>
        </p:nvCxnSpPr>
        <p:spPr>
          <a:xfrm>
            <a:off x="849016" y="2743200"/>
            <a:ext cx="0" cy="1003340"/>
          </a:xfrm>
          <a:prstGeom prst="line">
            <a:avLst/>
          </a:prstGeom>
          <a:ln w="31750">
            <a:solidFill>
              <a:srgbClr val="FF8488"/>
            </a:solidFill>
            <a:headEnd type="oval" w="lg" len="lg"/>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46FE13-B635-1741-8C97-75493BBFC203}"/>
              </a:ext>
            </a:extLst>
          </p:cNvPr>
          <p:cNvCxnSpPr>
            <a:cxnSpLocks/>
          </p:cNvCxnSpPr>
          <p:nvPr/>
        </p:nvCxnSpPr>
        <p:spPr>
          <a:xfrm>
            <a:off x="7787635" y="2727702"/>
            <a:ext cx="0" cy="1019382"/>
          </a:xfrm>
          <a:prstGeom prst="line">
            <a:avLst/>
          </a:prstGeom>
          <a:ln w="31750">
            <a:solidFill>
              <a:schemeClr val="accent5">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5B08D3D-AEAD-204F-A908-49A9ACA42B48}"/>
              </a:ext>
            </a:extLst>
          </p:cNvPr>
          <p:cNvPicPr>
            <a:picLocks noChangeAspect="1"/>
          </p:cNvPicPr>
          <p:nvPr/>
        </p:nvPicPr>
        <p:blipFill>
          <a:blip r:embed="rId4"/>
          <a:stretch>
            <a:fillRect/>
          </a:stretch>
        </p:blipFill>
        <p:spPr>
          <a:xfrm>
            <a:off x="2045954" y="1910170"/>
            <a:ext cx="1051563" cy="1051563"/>
          </a:xfrm>
          <a:prstGeom prst="rect">
            <a:avLst/>
          </a:prstGeom>
        </p:spPr>
      </p:pic>
      <p:pic>
        <p:nvPicPr>
          <p:cNvPr id="28" name="Picture 27">
            <a:extLst>
              <a:ext uri="{FF2B5EF4-FFF2-40B4-BE49-F238E27FC236}">
                <a16:creationId xmlns:a16="http://schemas.microsoft.com/office/drawing/2014/main" id="{DA098E6F-8E33-EE4B-8F5A-33E5FD427895}"/>
              </a:ext>
            </a:extLst>
          </p:cNvPr>
          <p:cNvPicPr>
            <a:picLocks noChangeAspect="1"/>
          </p:cNvPicPr>
          <p:nvPr/>
        </p:nvPicPr>
        <p:blipFill>
          <a:blip r:embed="rId4"/>
          <a:stretch>
            <a:fillRect/>
          </a:stretch>
        </p:blipFill>
        <p:spPr>
          <a:xfrm>
            <a:off x="5527298" y="1937096"/>
            <a:ext cx="1051563" cy="1051563"/>
          </a:xfrm>
          <a:prstGeom prst="rect">
            <a:avLst/>
          </a:prstGeom>
        </p:spPr>
      </p:pic>
      <p:pic>
        <p:nvPicPr>
          <p:cNvPr id="31" name="Picture 30">
            <a:extLst>
              <a:ext uri="{FF2B5EF4-FFF2-40B4-BE49-F238E27FC236}">
                <a16:creationId xmlns:a16="http://schemas.microsoft.com/office/drawing/2014/main" id="{1FF5EF7B-DC26-6343-A184-894E00A16456}"/>
              </a:ext>
            </a:extLst>
          </p:cNvPr>
          <p:cNvPicPr>
            <a:picLocks noChangeAspect="1"/>
          </p:cNvPicPr>
          <p:nvPr/>
        </p:nvPicPr>
        <p:blipFill>
          <a:blip r:embed="rId4"/>
          <a:stretch>
            <a:fillRect/>
          </a:stretch>
        </p:blipFill>
        <p:spPr>
          <a:xfrm>
            <a:off x="9044936" y="1926004"/>
            <a:ext cx="1051563" cy="1051563"/>
          </a:xfrm>
          <a:prstGeom prst="rect">
            <a:avLst/>
          </a:prstGeom>
        </p:spPr>
      </p:pic>
      <p:pic>
        <p:nvPicPr>
          <p:cNvPr id="32" name="Picture 31">
            <a:extLst>
              <a:ext uri="{FF2B5EF4-FFF2-40B4-BE49-F238E27FC236}">
                <a16:creationId xmlns:a16="http://schemas.microsoft.com/office/drawing/2014/main" id="{FCA23BD7-7E3C-4B49-AB10-75A4595B039C}"/>
              </a:ext>
            </a:extLst>
          </p:cNvPr>
          <p:cNvPicPr>
            <a:picLocks noChangeAspect="1"/>
          </p:cNvPicPr>
          <p:nvPr/>
        </p:nvPicPr>
        <p:blipFill>
          <a:blip r:embed="rId5"/>
          <a:stretch>
            <a:fillRect/>
          </a:stretch>
        </p:blipFill>
        <p:spPr>
          <a:xfrm>
            <a:off x="311794" y="1509397"/>
            <a:ext cx="1135692" cy="1135692"/>
          </a:xfrm>
          <a:prstGeom prst="rect">
            <a:avLst/>
          </a:prstGeom>
        </p:spPr>
      </p:pic>
      <p:pic>
        <p:nvPicPr>
          <p:cNvPr id="34" name="Picture 33">
            <a:extLst>
              <a:ext uri="{FF2B5EF4-FFF2-40B4-BE49-F238E27FC236}">
                <a16:creationId xmlns:a16="http://schemas.microsoft.com/office/drawing/2014/main" id="{A772E4AE-68DE-C34C-924A-A701052B4B89}"/>
              </a:ext>
            </a:extLst>
          </p:cNvPr>
          <p:cNvPicPr>
            <a:picLocks noChangeAspect="1"/>
          </p:cNvPicPr>
          <p:nvPr/>
        </p:nvPicPr>
        <p:blipFill>
          <a:blip r:embed="rId6"/>
          <a:stretch>
            <a:fillRect/>
          </a:stretch>
        </p:blipFill>
        <p:spPr>
          <a:xfrm>
            <a:off x="2032363" y="3023918"/>
            <a:ext cx="1058320" cy="738664"/>
          </a:xfrm>
          <a:prstGeom prst="rect">
            <a:avLst/>
          </a:prstGeom>
        </p:spPr>
      </p:pic>
      <p:pic>
        <p:nvPicPr>
          <p:cNvPr id="35" name="Picture 34">
            <a:extLst>
              <a:ext uri="{FF2B5EF4-FFF2-40B4-BE49-F238E27FC236}">
                <a16:creationId xmlns:a16="http://schemas.microsoft.com/office/drawing/2014/main" id="{F1568667-4108-FD4F-8A1A-B497174BE4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34025" y="3023843"/>
            <a:ext cx="673388" cy="718298"/>
          </a:xfrm>
          <a:prstGeom prst="rect">
            <a:avLst/>
          </a:prstGeom>
        </p:spPr>
      </p:pic>
      <p:pic>
        <p:nvPicPr>
          <p:cNvPr id="36" name="Picture 35">
            <a:extLst>
              <a:ext uri="{FF2B5EF4-FFF2-40B4-BE49-F238E27FC236}">
                <a16:creationId xmlns:a16="http://schemas.microsoft.com/office/drawing/2014/main" id="{233807FE-68F6-3447-A1DD-29ACDE0CBA9C}"/>
              </a:ext>
            </a:extLst>
          </p:cNvPr>
          <p:cNvPicPr>
            <a:picLocks noChangeAspect="1"/>
          </p:cNvPicPr>
          <p:nvPr/>
        </p:nvPicPr>
        <p:blipFill>
          <a:blip r:embed="rId8"/>
          <a:stretch>
            <a:fillRect/>
          </a:stretch>
        </p:blipFill>
        <p:spPr>
          <a:xfrm>
            <a:off x="5689270" y="3003250"/>
            <a:ext cx="711200" cy="711200"/>
          </a:xfrm>
          <a:prstGeom prst="rect">
            <a:avLst/>
          </a:prstGeom>
        </p:spPr>
      </p:pic>
      <p:pic>
        <p:nvPicPr>
          <p:cNvPr id="37" name="Picture 36">
            <a:extLst>
              <a:ext uri="{FF2B5EF4-FFF2-40B4-BE49-F238E27FC236}">
                <a16:creationId xmlns:a16="http://schemas.microsoft.com/office/drawing/2014/main" id="{B6E48BB8-8C27-4C44-8494-91A91DCA2D98}"/>
              </a:ext>
            </a:extLst>
          </p:cNvPr>
          <p:cNvPicPr>
            <a:picLocks noChangeAspect="1"/>
          </p:cNvPicPr>
          <p:nvPr/>
        </p:nvPicPr>
        <p:blipFill>
          <a:blip r:embed="rId9"/>
          <a:stretch>
            <a:fillRect/>
          </a:stretch>
        </p:blipFill>
        <p:spPr>
          <a:xfrm>
            <a:off x="7256126" y="1554865"/>
            <a:ext cx="1051563" cy="1051563"/>
          </a:xfrm>
          <a:prstGeom prst="rect">
            <a:avLst/>
          </a:prstGeom>
        </p:spPr>
      </p:pic>
      <p:grpSp>
        <p:nvGrpSpPr>
          <p:cNvPr id="27" name="Group 26">
            <a:extLst>
              <a:ext uri="{FF2B5EF4-FFF2-40B4-BE49-F238E27FC236}">
                <a16:creationId xmlns:a16="http://schemas.microsoft.com/office/drawing/2014/main" id="{2CD91D7C-1B94-C649-961F-1A3EBE4A6384}"/>
              </a:ext>
            </a:extLst>
          </p:cNvPr>
          <p:cNvGrpSpPr/>
          <p:nvPr/>
        </p:nvGrpSpPr>
        <p:grpSpPr>
          <a:xfrm>
            <a:off x="648825" y="5078599"/>
            <a:ext cx="3537288" cy="1477328"/>
            <a:chOff x="648825" y="4947967"/>
            <a:chExt cx="3537288" cy="1477328"/>
          </a:xfrm>
        </p:grpSpPr>
        <p:grpSp>
          <p:nvGrpSpPr>
            <p:cNvPr id="29" name="Group 28">
              <a:extLst>
                <a:ext uri="{FF2B5EF4-FFF2-40B4-BE49-F238E27FC236}">
                  <a16:creationId xmlns:a16="http://schemas.microsoft.com/office/drawing/2014/main" id="{A9ED986E-CC10-7549-AF3C-D344493E6500}"/>
                </a:ext>
              </a:extLst>
            </p:cNvPr>
            <p:cNvGrpSpPr/>
            <p:nvPr/>
          </p:nvGrpSpPr>
          <p:grpSpPr>
            <a:xfrm>
              <a:off x="648825" y="4999896"/>
              <a:ext cx="1422945" cy="1321680"/>
              <a:chOff x="765084" y="5036712"/>
              <a:chExt cx="1422945" cy="1321680"/>
            </a:xfrm>
          </p:grpSpPr>
          <p:sp>
            <p:nvSpPr>
              <p:cNvPr id="38" name="Rectangle 37">
                <a:extLst>
                  <a:ext uri="{FF2B5EF4-FFF2-40B4-BE49-F238E27FC236}">
                    <a16:creationId xmlns:a16="http://schemas.microsoft.com/office/drawing/2014/main" id="{4FDFA1D6-8E00-2B40-9227-1D59A08BE774}"/>
                  </a:ext>
                </a:extLst>
              </p:cNvPr>
              <p:cNvSpPr/>
              <p:nvPr/>
            </p:nvSpPr>
            <p:spPr>
              <a:xfrm>
                <a:off x="765084" y="5622678"/>
                <a:ext cx="1422945" cy="735714"/>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latin typeface="Avenir Next Condensed" panose="020B0506020202020204" pitchFamily="34" charset="0"/>
                  </a:rPr>
                  <a:t>The Crowd</a:t>
                </a:r>
                <a:endParaRPr lang="en-US" sz="2400">
                  <a:solidFill>
                    <a:schemeClr val="tx1"/>
                  </a:solidFill>
                  <a:latin typeface="Avenir Next Condensed" panose="020B0506020202020204" pitchFamily="34" charset="0"/>
                </a:endParaRPr>
              </a:p>
            </p:txBody>
          </p:sp>
          <p:pic>
            <p:nvPicPr>
              <p:cNvPr id="39" name="Picture 38">
                <a:extLst>
                  <a:ext uri="{FF2B5EF4-FFF2-40B4-BE49-F238E27FC236}">
                    <a16:creationId xmlns:a16="http://schemas.microsoft.com/office/drawing/2014/main" id="{2D2C6F66-0CFD-7D4A-8E44-F651D842E708}"/>
                  </a:ext>
                </a:extLst>
              </p:cNvPr>
              <p:cNvPicPr>
                <a:picLocks noChangeAspect="1"/>
              </p:cNvPicPr>
              <p:nvPr/>
            </p:nvPicPr>
            <p:blipFill>
              <a:blip r:embed="rId10"/>
              <a:stretch>
                <a:fillRect/>
              </a:stretch>
            </p:blipFill>
            <p:spPr>
              <a:xfrm>
                <a:off x="1073274" y="5036712"/>
                <a:ext cx="748424" cy="748424"/>
              </a:xfrm>
              <a:prstGeom prst="rect">
                <a:avLst/>
              </a:prstGeom>
            </p:spPr>
          </p:pic>
        </p:grpSp>
        <p:sp>
          <p:nvSpPr>
            <p:cNvPr id="30" name="TextBox 29">
              <a:extLst>
                <a:ext uri="{FF2B5EF4-FFF2-40B4-BE49-F238E27FC236}">
                  <a16:creationId xmlns:a16="http://schemas.microsoft.com/office/drawing/2014/main" id="{97E8AB44-08C8-CD4D-B8C3-D5F32E0937B1}"/>
                </a:ext>
              </a:extLst>
            </p:cNvPr>
            <p:cNvSpPr txBox="1"/>
            <p:nvPr/>
          </p:nvSpPr>
          <p:spPr>
            <a:xfrm>
              <a:off x="2071770" y="4947967"/>
              <a:ext cx="2114343" cy="1477328"/>
            </a:xfrm>
            <a:prstGeom prst="rect">
              <a:avLst/>
            </a:prstGeom>
            <a:noFill/>
          </p:spPr>
          <p:txBody>
            <a:bodyPr wrap="square" rtlCol="0">
              <a:spAutoFit/>
            </a:bodyPr>
            <a:lstStyle/>
            <a:p>
              <a:pPr marL="285750" indent="-285750">
                <a:buFont typeface="Wingdings" pitchFamily="2" charset="2"/>
                <a:buChar char="ü"/>
              </a:pPr>
              <a:r>
                <a:rPr lang="en-US" altLang="zh-CN">
                  <a:latin typeface="Avenir Next Condensed" panose="020B0506020202020204" pitchFamily="34" charset="0"/>
                </a:rPr>
                <a:t>White-hat</a:t>
              </a:r>
              <a:r>
                <a:rPr lang="zh-CN" altLang="en-US">
                  <a:latin typeface="Avenir Next Condensed" panose="020B0506020202020204" pitchFamily="34" charset="0"/>
                </a:rPr>
                <a:t> </a:t>
              </a:r>
              <a:r>
                <a:rPr lang="en-US" altLang="zh-CN">
                  <a:latin typeface="Avenir Next Condensed" panose="020B0506020202020204" pitchFamily="34" charset="0"/>
                </a:rPr>
                <a:t>Hackers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Analysts</a:t>
              </a:r>
            </a:p>
            <a:p>
              <a:pPr marL="285750" indent="-285750">
                <a:buFont typeface="Wingdings" pitchFamily="2" charset="2"/>
                <a:buChar char="ü"/>
              </a:pPr>
              <a:r>
                <a:rPr lang="en-US" altLang="zh-CN">
                  <a:latin typeface="Avenir Next Condensed" panose="020B0506020202020204" pitchFamily="34" charset="0"/>
                </a:rPr>
                <a:t>Security</a:t>
              </a:r>
              <a:r>
                <a:rPr lang="zh-CN" altLang="en-US">
                  <a:latin typeface="Avenir Next Condensed" panose="020B0506020202020204" pitchFamily="34" charset="0"/>
                </a:rPr>
                <a:t> </a:t>
              </a:r>
              <a:r>
                <a:rPr lang="en-US" altLang="zh-CN">
                  <a:latin typeface="Avenir Next Condensed" panose="020B0506020202020204" pitchFamily="34" charset="0"/>
                </a:rPr>
                <a:t>Researchers</a:t>
              </a:r>
            </a:p>
            <a:p>
              <a:pPr marL="285750" indent="-285750">
                <a:buFont typeface="Wingdings" pitchFamily="2" charset="2"/>
                <a:buChar char="ü"/>
              </a:pPr>
              <a:r>
                <a:rPr lang="en-US" altLang="zh-CN">
                  <a:latin typeface="Avenir Next Condensed" panose="020B0506020202020204" pitchFamily="34" charset="0"/>
                </a:rPr>
                <a:t>……</a:t>
              </a:r>
            </a:p>
            <a:p>
              <a:pPr marL="285750" indent="-285750">
                <a:buFont typeface="Wingdings" pitchFamily="2" charset="2"/>
                <a:buChar char="ü"/>
              </a:pPr>
              <a:r>
                <a:rPr lang="en-US" altLang="zh-CN">
                  <a:latin typeface="Avenir Next Condensed" panose="020B0506020202020204" pitchFamily="34" charset="0"/>
                </a:rPr>
                <a:t>Normal</a:t>
              </a:r>
              <a:r>
                <a:rPr lang="zh-CN" altLang="en-US">
                  <a:latin typeface="Avenir Next Condensed" panose="020B0506020202020204" pitchFamily="34" charset="0"/>
                </a:rPr>
                <a:t> </a:t>
              </a:r>
              <a:r>
                <a:rPr lang="en-US" altLang="zh-CN">
                  <a:latin typeface="Avenir Next Condensed" panose="020B0506020202020204" pitchFamily="34" charset="0"/>
                </a:rPr>
                <a:t>Users</a:t>
              </a:r>
              <a:endParaRPr lang="en-US">
                <a:latin typeface="Avenir Next Condensed" panose="020B0506020202020204" pitchFamily="34" charset="0"/>
              </a:endParaRPr>
            </a:p>
          </p:txBody>
        </p:sp>
      </p:grpSp>
      <p:grpSp>
        <p:nvGrpSpPr>
          <p:cNvPr id="40" name="Group 39">
            <a:extLst>
              <a:ext uri="{FF2B5EF4-FFF2-40B4-BE49-F238E27FC236}">
                <a16:creationId xmlns:a16="http://schemas.microsoft.com/office/drawing/2014/main" id="{F9F48C93-9BA3-904F-9A52-2EE3062CCD9A}"/>
              </a:ext>
            </a:extLst>
          </p:cNvPr>
          <p:cNvGrpSpPr/>
          <p:nvPr/>
        </p:nvGrpSpPr>
        <p:grpSpPr>
          <a:xfrm>
            <a:off x="4312916" y="4433545"/>
            <a:ext cx="5055671" cy="1584250"/>
            <a:chOff x="4312916" y="4433545"/>
            <a:chExt cx="5055671" cy="1584250"/>
          </a:xfrm>
        </p:grpSpPr>
        <p:sp>
          <p:nvSpPr>
            <p:cNvPr id="41" name="Rectangle 40">
              <a:extLst>
                <a:ext uri="{FF2B5EF4-FFF2-40B4-BE49-F238E27FC236}">
                  <a16:creationId xmlns:a16="http://schemas.microsoft.com/office/drawing/2014/main" id="{7FF74284-9577-9149-B048-D49A825F44A0}"/>
                </a:ext>
              </a:extLst>
            </p:cNvPr>
            <p:cNvSpPr/>
            <p:nvPr/>
          </p:nvSpPr>
          <p:spPr>
            <a:xfrm>
              <a:off x="4312916" y="5063688"/>
              <a:ext cx="4597221" cy="954107"/>
            </a:xfrm>
            <a:prstGeom prst="rect">
              <a:avLst/>
            </a:prstGeom>
          </p:spPr>
          <p:txBody>
            <a:bodyPr wrap="none">
              <a:spAutoFit/>
            </a:bodyPr>
            <a:lstStyle/>
            <a:p>
              <a:r>
                <a:rPr lang="en-US" sz="2000" i="1">
                  <a:latin typeface="Avenir Next Condensed Medium" panose="020B0506020202020204" pitchFamily="34" charset="0"/>
                  <a:cs typeface="Calibri"/>
                </a:rPr>
                <a:t>Facilitat</a:t>
              </a:r>
              <a:r>
                <a:rPr lang="en-US" altLang="zh-CN" sz="2000" i="1">
                  <a:latin typeface="Avenir Next Condensed Medium" panose="020B0506020202020204" pitchFamily="34" charset="0"/>
                  <a:cs typeface="Calibri"/>
                </a:rPr>
                <a:t>ing</a:t>
              </a:r>
              <a:r>
                <a:rPr 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A</a:t>
              </a:r>
              <a:r>
                <a:rPr lang="en-US" sz="2000" i="1">
                  <a:latin typeface="Avenir Next Condensed Medium" panose="020B0506020202020204" pitchFamily="34" charset="0"/>
                  <a:cs typeface="Calibri"/>
                </a:rPr>
                <a:t>utomatic </a:t>
              </a:r>
              <a:r>
                <a:rPr lang="en-US" altLang="zh-CN" sz="2000" i="1">
                  <a:latin typeface="Avenir Next Condensed Medium" panose="020B0506020202020204" pitchFamily="34" charset="0"/>
                  <a:cs typeface="Calibri"/>
                </a:rPr>
                <a:t>S</a:t>
              </a:r>
              <a:r>
                <a:rPr lang="en-US" sz="2000" i="1">
                  <a:latin typeface="Avenir Next Condensed Medium" panose="020B0506020202020204" pitchFamily="34" charset="0"/>
                  <a:cs typeface="Calibri"/>
                </a:rPr>
                <a:t>oftware </a:t>
              </a:r>
              <a:r>
                <a:rPr lang="en-US" altLang="zh-CN" sz="2000" i="1">
                  <a:latin typeface="Avenir Next Condensed Medium" panose="020B0506020202020204" pitchFamily="34" charset="0"/>
                  <a:cs typeface="Calibri"/>
                </a:rPr>
                <a:t>Failure</a:t>
              </a:r>
              <a:r>
                <a:rPr lang="zh-CN" altLang="en-US" sz="2000" i="1">
                  <a:latin typeface="Avenir Next Condensed Medium" panose="020B0506020202020204" pitchFamily="34" charset="0"/>
                  <a:cs typeface="Calibri"/>
                </a:rPr>
                <a:t> </a:t>
              </a:r>
              <a:r>
                <a:rPr lang="en-US" altLang="zh-CN" sz="2000" i="1">
                  <a:latin typeface="Avenir Next Condensed Medium" panose="020B0506020202020204" pitchFamily="34" charset="0"/>
                  <a:cs typeface="Calibri"/>
                </a:rPr>
                <a:t>Diagnosis</a:t>
              </a:r>
              <a:endParaRPr lang="en-US" sz="2000" i="1">
                <a:latin typeface="Avenir Next Condensed Medium" panose="020B0506020202020204" pitchFamily="34" charset="0"/>
                <a:cs typeface="Calibri"/>
              </a:endParaRPr>
            </a:p>
            <a:p>
              <a:pPr marL="285750" indent="-285750">
                <a:buFont typeface="Wingdings" pitchFamily="2" charset="2"/>
                <a:buChar char="v"/>
              </a:pPr>
              <a:r>
                <a:rPr lang="en-US">
                  <a:solidFill>
                    <a:srgbClr val="FF0000"/>
                  </a:solidFill>
                  <a:latin typeface="Avenir Next Condensed" panose="020B0506020202020204" pitchFamily="34" charset="0"/>
                  <a:cs typeface="Calibri"/>
                </a:rPr>
                <a:t>ACM CCS</a:t>
              </a:r>
              <a:r>
                <a:rPr lang="en-US" altLang="zh-CN">
                  <a:solidFill>
                    <a:srgbClr val="FF0000"/>
                  </a:solidFill>
                  <a:latin typeface="Avenir Next Condensed" panose="020B0506020202020204" pitchFamily="34" charset="0"/>
                  <a:cs typeface="Calibri"/>
                </a:rPr>
                <a:t>’</a:t>
              </a:r>
              <a:r>
                <a:rPr lang="en-US">
                  <a:solidFill>
                    <a:srgbClr val="FF0000"/>
                  </a:solidFill>
                  <a:latin typeface="Avenir Next Condensed" panose="020B0506020202020204" pitchFamily="34" charset="0"/>
                  <a:cs typeface="Calibri"/>
                </a:rPr>
                <a:t>16</a:t>
              </a:r>
              <a:r>
                <a:rPr lang="en-US" altLang="zh-CN">
                  <a:solidFill>
                    <a:srgbClr val="FF0000"/>
                  </a:solidFill>
                  <a:latin typeface="Avenir Next Condensed" panose="020B0506020202020204" pitchFamily="34" charset="0"/>
                  <a:cs typeface="Calibri"/>
                </a:rPr>
                <a:t>,</a:t>
              </a:r>
              <a:r>
                <a:rPr lang="zh-CN" altLang="en-US">
                  <a:solidFill>
                    <a:srgbClr val="FF0000"/>
                  </a:solidFill>
                  <a:latin typeface="Avenir Next Condensed" panose="020B0506020202020204" pitchFamily="34" charset="0"/>
                  <a:cs typeface="Calibri"/>
                </a:rPr>
                <a:t> </a:t>
              </a:r>
              <a:r>
                <a:rPr lang="en-US">
                  <a:solidFill>
                    <a:srgbClr val="FF0000"/>
                  </a:solidFill>
                  <a:latin typeface="Avenir Next Condensed" panose="020B0506020202020204" pitchFamily="34" charset="0"/>
                  <a:cs typeface="Calibri"/>
                </a:rPr>
                <a:t>USENIX Security</a:t>
              </a:r>
              <a:r>
                <a:rPr lang="en-US" altLang="zh-CN">
                  <a:solidFill>
                    <a:srgbClr val="FF0000"/>
                  </a:solidFill>
                  <a:latin typeface="Avenir Next Condensed" panose="020B0506020202020204" pitchFamily="34" charset="0"/>
                  <a:cs typeface="Calibri"/>
                </a:rPr>
                <a:t>’</a:t>
              </a:r>
              <a:r>
                <a:rPr lang="en-US">
                  <a:solidFill>
                    <a:srgbClr val="FF0000"/>
                  </a:solidFill>
                  <a:latin typeface="Avenir Next Condensed" panose="020B0506020202020204" pitchFamily="34" charset="0"/>
                  <a:cs typeface="Calibri"/>
                </a:rPr>
                <a:t>17</a:t>
              </a:r>
              <a:r>
                <a:rPr lang="en-US" altLang="zh-CN">
                  <a:solidFill>
                    <a:srgbClr val="FF0000"/>
                  </a:solidFill>
                  <a:latin typeface="Avenir Next Condensed" panose="020B0506020202020204" pitchFamily="34" charset="0"/>
                  <a:cs typeface="Calibri"/>
                </a:rPr>
                <a:t>,</a:t>
              </a:r>
              <a:r>
                <a:rPr lang="zh-CN" altLang="en-US">
                  <a:solidFill>
                    <a:srgbClr val="FF0000"/>
                  </a:solidFill>
                  <a:latin typeface="Avenir Next Condensed" panose="020B0506020202020204" pitchFamily="34" charset="0"/>
                  <a:cs typeface="Calibri"/>
                </a:rPr>
                <a:t> </a:t>
              </a:r>
              <a:r>
                <a:rPr lang="en-US" altLang="zh-CN">
                  <a:solidFill>
                    <a:srgbClr val="FF0000"/>
                  </a:solidFill>
                  <a:latin typeface="Avenir Next Condensed" panose="020B0506020202020204" pitchFamily="34" charset="0"/>
                  <a:cs typeface="Calibri"/>
                </a:rPr>
                <a:t>TSE’19</a:t>
              </a:r>
              <a:endParaRPr lang="en-US">
                <a:solidFill>
                  <a:srgbClr val="FF0000"/>
                </a:solidFill>
                <a:latin typeface="Avenir Next Condensed" panose="020B0506020202020204" pitchFamily="34" charset="0"/>
                <a:cs typeface="Calibri"/>
              </a:endParaRPr>
            </a:p>
            <a:p>
              <a:pPr marL="285750" indent="-285750">
                <a:buFont typeface="Wingdings" pitchFamily="2" charset="2"/>
                <a:buChar char="v"/>
              </a:pPr>
              <a:r>
                <a:rPr lang="en-US">
                  <a:solidFill>
                    <a:srgbClr val="FF0000"/>
                  </a:solidFill>
                  <a:latin typeface="Avenir Next Condensed" panose="020B0506020202020204" pitchFamily="34" charset="0"/>
                  <a:cs typeface="Calibri"/>
                </a:rPr>
                <a:t>USENIX Security</a:t>
              </a:r>
              <a:r>
                <a:rPr lang="en-US" altLang="zh-CN">
                  <a:solidFill>
                    <a:srgbClr val="FF0000"/>
                  </a:solidFill>
                  <a:latin typeface="Avenir Next Condensed" panose="020B0506020202020204" pitchFamily="34" charset="0"/>
                  <a:cs typeface="Calibri"/>
                </a:rPr>
                <a:t>’</a:t>
              </a:r>
              <a:r>
                <a:rPr lang="en-US">
                  <a:solidFill>
                    <a:srgbClr val="FF0000"/>
                  </a:solidFill>
                  <a:latin typeface="Avenir Next Condensed" panose="020B0506020202020204" pitchFamily="34" charset="0"/>
                  <a:cs typeface="Calibri"/>
                </a:rPr>
                <a:t>19</a:t>
              </a:r>
              <a:r>
                <a:rPr lang="en-US" altLang="zh-CN">
                  <a:solidFill>
                    <a:srgbClr val="FF0000"/>
                  </a:solidFill>
                  <a:latin typeface="Avenir Next Condensed" panose="020B0506020202020204" pitchFamily="34" charset="0"/>
                  <a:cs typeface="Calibri"/>
                </a:rPr>
                <a:t>,</a:t>
              </a:r>
              <a:r>
                <a:rPr lang="zh-CN" altLang="en-US">
                  <a:solidFill>
                    <a:srgbClr val="FF0000"/>
                  </a:solidFill>
                  <a:latin typeface="Avenir Next Condensed" panose="020B0506020202020204" pitchFamily="34" charset="0"/>
                  <a:cs typeface="Calibri"/>
                </a:rPr>
                <a:t> </a:t>
              </a:r>
              <a:r>
                <a:rPr lang="en-US" altLang="zh-CN">
                  <a:solidFill>
                    <a:srgbClr val="FF0000"/>
                  </a:solidFill>
                  <a:latin typeface="Avenir Next Condensed" panose="020B0506020202020204" pitchFamily="34" charset="0"/>
                  <a:cs typeface="Calibri"/>
                </a:rPr>
                <a:t>ASE’19</a:t>
              </a:r>
            </a:p>
          </p:txBody>
        </p:sp>
        <p:sp>
          <p:nvSpPr>
            <p:cNvPr id="42" name="TextBox 41">
              <a:extLst>
                <a:ext uri="{FF2B5EF4-FFF2-40B4-BE49-F238E27FC236}">
                  <a16:creationId xmlns:a16="http://schemas.microsoft.com/office/drawing/2014/main" id="{8A3883B6-CBB8-BE4D-B1C6-A275F7672F50}"/>
                </a:ext>
              </a:extLst>
            </p:cNvPr>
            <p:cNvSpPr txBox="1"/>
            <p:nvPr/>
          </p:nvSpPr>
          <p:spPr>
            <a:xfrm>
              <a:off x="4312917" y="4433545"/>
              <a:ext cx="5055670" cy="677108"/>
            </a:xfrm>
            <a:prstGeom prst="rect">
              <a:avLst/>
            </a:prstGeom>
            <a:noFill/>
          </p:spPr>
          <p:txBody>
            <a:bodyPr wrap="square" rtlCol="0">
              <a:spAutoFit/>
            </a:bodyPr>
            <a:lstStyle/>
            <a:p>
              <a:r>
                <a:rPr lang="en-US" sz="2000" i="1">
                  <a:latin typeface="Avenir Next Condensed Medium" panose="020B0506020202020204" pitchFamily="34" charset="0"/>
                </a:rPr>
                <a:t>Understanding the Reproducibility of Vulnerabilities </a:t>
              </a:r>
            </a:p>
            <a:p>
              <a:pPr marL="342900" indent="-342900">
                <a:buFont typeface="Wingdings" pitchFamily="2" charset="2"/>
                <a:buChar char="v"/>
              </a:pPr>
              <a:r>
                <a:rPr lang="en-US">
                  <a:solidFill>
                    <a:srgbClr val="FF0000"/>
                  </a:solidFill>
                  <a:latin typeface="Avenir Next Condensed" panose="020B0506020202020204" pitchFamily="34" charset="0"/>
                  <a:cs typeface="Calibri"/>
                </a:rPr>
                <a:t>USENIX Security</a:t>
              </a:r>
              <a:r>
                <a:rPr lang="en-US" altLang="zh-CN">
                  <a:solidFill>
                    <a:srgbClr val="FF0000"/>
                  </a:solidFill>
                  <a:latin typeface="Avenir Next Condensed" panose="020B0506020202020204" pitchFamily="34" charset="0"/>
                  <a:cs typeface="Calibri"/>
                </a:rPr>
                <a:t>’</a:t>
              </a:r>
              <a:r>
                <a:rPr lang="en-US">
                  <a:solidFill>
                    <a:srgbClr val="FF0000"/>
                  </a:solidFill>
                  <a:latin typeface="Avenir Next Condensed" panose="020B0506020202020204" pitchFamily="34" charset="0"/>
                  <a:cs typeface="Calibri"/>
                </a:rPr>
                <a:t>18</a:t>
              </a:r>
              <a:endParaRPr lang="en-US">
                <a:solidFill>
                  <a:srgbClr val="FF0000"/>
                </a:solidFill>
              </a:endParaRPr>
            </a:p>
          </p:txBody>
        </p:sp>
      </p:grpSp>
      <p:cxnSp>
        <p:nvCxnSpPr>
          <p:cNvPr id="43" name="Straight Connector 42">
            <a:extLst>
              <a:ext uri="{FF2B5EF4-FFF2-40B4-BE49-F238E27FC236}">
                <a16:creationId xmlns:a16="http://schemas.microsoft.com/office/drawing/2014/main" id="{79A5BEFB-AC1F-094B-A513-82127AEFB37D}"/>
              </a:ext>
            </a:extLst>
          </p:cNvPr>
          <p:cNvCxnSpPr>
            <a:cxnSpLocks/>
          </p:cNvCxnSpPr>
          <p:nvPr/>
        </p:nvCxnSpPr>
        <p:spPr>
          <a:xfrm>
            <a:off x="4320810" y="2727702"/>
            <a:ext cx="0" cy="1019382"/>
          </a:xfrm>
          <a:prstGeom prst="line">
            <a:avLst/>
          </a:prstGeom>
          <a:ln w="31750">
            <a:solidFill>
              <a:schemeClr val="accent6">
                <a:lumMod val="60000"/>
                <a:lumOff val="40000"/>
              </a:schemeClr>
            </a:solidFill>
            <a:headEnd type="oval" w="lg" len="lg"/>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476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0F3DA-F111-5B4E-9187-C1E8B78CB178}"/>
              </a:ext>
            </a:extLst>
          </p:cNvPr>
          <p:cNvSpPr>
            <a:spLocks noGrp="1"/>
          </p:cNvSpPr>
          <p:nvPr>
            <p:ph type="title"/>
          </p:nvPr>
        </p:nvSpPr>
        <p:spPr/>
        <p:txBody>
          <a:bodyPr/>
          <a:lstStyle/>
          <a:p>
            <a:r>
              <a:rPr lang="en-US" altLang="zh-CN"/>
              <a:t>RoadMap</a:t>
            </a:r>
            <a:endParaRPr lang="en-US"/>
          </a:p>
        </p:txBody>
      </p:sp>
      <p:sp>
        <p:nvSpPr>
          <p:cNvPr id="3" name="Content Placeholder 2">
            <a:extLst>
              <a:ext uri="{FF2B5EF4-FFF2-40B4-BE49-F238E27FC236}">
                <a16:creationId xmlns:a16="http://schemas.microsoft.com/office/drawing/2014/main" id="{5F2C4404-9C54-714A-B7B6-0FD212A40C0F}"/>
              </a:ext>
            </a:extLst>
          </p:cNvPr>
          <p:cNvSpPr>
            <a:spLocks noGrp="1"/>
          </p:cNvSpPr>
          <p:nvPr>
            <p:ph idx="1"/>
          </p:nvPr>
        </p:nvSpPr>
        <p:spPr/>
        <p:txBody>
          <a:bodyPr/>
          <a:lstStyle/>
          <a:p>
            <a:r>
              <a:rPr lang="en-US"/>
              <a:t>Vulnerability</a:t>
            </a:r>
            <a:r>
              <a:rPr lang="zh-CN" altLang="en-US"/>
              <a:t> </a:t>
            </a:r>
            <a:r>
              <a:rPr lang="en-US" altLang="zh-CN"/>
              <a:t>Reproduction</a:t>
            </a:r>
            <a:endParaRPr lang="en-US"/>
          </a:p>
          <a:p>
            <a:pPr lvl="1"/>
            <a:r>
              <a:rPr lang="en-US"/>
              <a:t>Understanding the Reproducibility of Crowd-reported Security Vulnerabilities</a:t>
            </a:r>
          </a:p>
          <a:p>
            <a:r>
              <a:rPr lang="en-US" altLang="zh-CN">
                <a:solidFill>
                  <a:schemeClr val="accent3">
                    <a:lumMod val="60000"/>
                    <a:lumOff val="40000"/>
                  </a:schemeClr>
                </a:solidFill>
              </a:rPr>
              <a:t>Automatic Root Cause Diagnosis</a:t>
            </a:r>
          </a:p>
          <a:p>
            <a:pPr lvl="1"/>
            <a:r>
              <a:rPr lang="en-US" altLang="zh-CN">
                <a:solidFill>
                  <a:schemeClr val="accent3">
                    <a:lumMod val="60000"/>
                    <a:lumOff val="40000"/>
                  </a:schemeClr>
                </a:solidFill>
              </a:rPr>
              <a:t>POMP:</a:t>
            </a:r>
            <a:r>
              <a:rPr lang="en-US">
                <a:solidFill>
                  <a:schemeClr val="accent3">
                    <a:lumMod val="60000"/>
                    <a:lumOff val="40000"/>
                  </a:schemeClr>
                </a:solidFill>
              </a:rPr>
              <a:t> Hardware-assisted Software Crash Analysis</a:t>
            </a:r>
          </a:p>
          <a:p>
            <a:r>
              <a:rPr lang="en-US" altLang="zh-CN">
                <a:solidFill>
                  <a:schemeClr val="accent3">
                    <a:lumMod val="60000"/>
                    <a:lumOff val="40000"/>
                  </a:schemeClr>
                </a:solidFill>
              </a:rPr>
              <a:t>Conclusion</a:t>
            </a:r>
            <a:r>
              <a:rPr lang="zh-CN" altLang="en-US">
                <a:solidFill>
                  <a:schemeClr val="accent3">
                    <a:lumMod val="60000"/>
                    <a:lumOff val="40000"/>
                  </a:schemeClr>
                </a:solidFill>
              </a:rPr>
              <a:t> </a:t>
            </a:r>
            <a:r>
              <a:rPr lang="en-US" altLang="zh-CN">
                <a:solidFill>
                  <a:schemeClr val="accent3">
                    <a:lumMod val="60000"/>
                    <a:lumOff val="40000"/>
                  </a:schemeClr>
                </a:solidFill>
              </a:rPr>
              <a:t>&amp;</a:t>
            </a:r>
            <a:r>
              <a:rPr lang="zh-CN" altLang="en-US">
                <a:solidFill>
                  <a:schemeClr val="accent3">
                    <a:lumMod val="60000"/>
                    <a:lumOff val="40000"/>
                  </a:schemeClr>
                </a:solidFill>
              </a:rPr>
              <a:t> </a:t>
            </a:r>
            <a:r>
              <a:rPr lang="en-US" altLang="zh-CN">
                <a:solidFill>
                  <a:schemeClr val="accent3">
                    <a:lumMod val="60000"/>
                    <a:lumOff val="40000"/>
                  </a:schemeClr>
                </a:solidFill>
              </a:rPr>
              <a:t>Future</a:t>
            </a:r>
            <a:r>
              <a:rPr lang="zh-CN" altLang="en-US">
                <a:solidFill>
                  <a:schemeClr val="accent3">
                    <a:lumMod val="60000"/>
                    <a:lumOff val="40000"/>
                  </a:schemeClr>
                </a:solidFill>
              </a:rPr>
              <a:t> </a:t>
            </a:r>
            <a:r>
              <a:rPr lang="en-US" altLang="zh-CN">
                <a:solidFill>
                  <a:schemeClr val="accent3">
                    <a:lumMod val="60000"/>
                    <a:lumOff val="40000"/>
                  </a:schemeClr>
                </a:solidFill>
              </a:rPr>
              <a:t>Work</a:t>
            </a:r>
            <a:endParaRPr lang="en-US">
              <a:solidFill>
                <a:schemeClr val="accent3">
                  <a:lumMod val="60000"/>
                  <a:lumOff val="40000"/>
                </a:schemeClr>
              </a:solidFill>
            </a:endParaRPr>
          </a:p>
        </p:txBody>
      </p:sp>
      <p:sp>
        <p:nvSpPr>
          <p:cNvPr id="5" name="Footer Placeholder 4">
            <a:extLst>
              <a:ext uri="{FF2B5EF4-FFF2-40B4-BE49-F238E27FC236}">
                <a16:creationId xmlns:a16="http://schemas.microsoft.com/office/drawing/2014/main" id="{50FFE85C-2962-5445-914A-AC5B4DC7EAE8}"/>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
        <p:nvSpPr>
          <p:cNvPr id="6" name="Slide Number Placeholder 5">
            <a:extLst>
              <a:ext uri="{FF2B5EF4-FFF2-40B4-BE49-F238E27FC236}">
                <a16:creationId xmlns:a16="http://schemas.microsoft.com/office/drawing/2014/main" id="{6FE6372E-DE62-AE4A-ADD1-0669CEF98F6D}"/>
              </a:ext>
            </a:extLst>
          </p:cNvPr>
          <p:cNvSpPr>
            <a:spLocks noGrp="1"/>
          </p:cNvSpPr>
          <p:nvPr>
            <p:ph type="sldNum" sz="quarter" idx="12"/>
          </p:nvPr>
        </p:nvSpPr>
        <p:spPr/>
        <p:txBody>
          <a:bodyPr/>
          <a:lstStyle/>
          <a:p>
            <a:fld id="{F8061FB7-9699-2F4A-B4E4-1A11C5385D5F}" type="slidenum">
              <a:rPr lang="en-US" smtClean="0"/>
              <a:pPr/>
              <a:t>8</a:t>
            </a:fld>
            <a:endParaRPr lang="en-US"/>
          </a:p>
        </p:txBody>
      </p:sp>
    </p:spTree>
    <p:extLst>
      <p:ext uri="{BB962C8B-B14F-4D97-AF65-F5344CB8AC3E}">
        <p14:creationId xmlns:p14="http://schemas.microsoft.com/office/powerpoint/2010/main" val="496972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AC130FBA-FDF1-FB4B-9E72-080505EB5EB6}"/>
              </a:ext>
            </a:extLst>
          </p:cNvPr>
          <p:cNvSpPr txBox="1"/>
          <p:nvPr/>
        </p:nvSpPr>
        <p:spPr>
          <a:xfrm rot="19238230">
            <a:off x="8749306" y="2788583"/>
            <a:ext cx="1021642" cy="707886"/>
          </a:xfrm>
          <a:prstGeom prst="rect">
            <a:avLst/>
          </a:prstGeom>
          <a:noFill/>
        </p:spPr>
        <p:txBody>
          <a:bodyPr wrap="square" rtlCol="0">
            <a:spAutoFit/>
          </a:bodyPr>
          <a:lstStyle/>
          <a:p>
            <a:r>
              <a:rPr lang="en-US" sz="2000">
                <a:latin typeface="Avenir Next Condensed" panose="020B0506020202020204" pitchFamily="34" charset="0"/>
              </a:rPr>
              <a:t>Released</a:t>
            </a:r>
          </a:p>
          <a:p>
            <a:r>
              <a:rPr lang="en-US" sz="2000">
                <a:latin typeface="Avenir Next Condensed" panose="020B0506020202020204" pitchFamily="34" charset="0"/>
              </a:rPr>
              <a:t>Publicly</a:t>
            </a:r>
          </a:p>
        </p:txBody>
      </p:sp>
      <p:pic>
        <p:nvPicPr>
          <p:cNvPr id="12" name="Picture 11">
            <a:extLst>
              <a:ext uri="{FF2B5EF4-FFF2-40B4-BE49-F238E27FC236}">
                <a16:creationId xmlns:a16="http://schemas.microsoft.com/office/drawing/2014/main" id="{C551A7A9-66A3-754C-A0B4-01135C9AB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777" y="3737158"/>
            <a:ext cx="914005" cy="914005"/>
          </a:xfrm>
          <a:prstGeom prst="rect">
            <a:avLst/>
          </a:prstGeom>
        </p:spPr>
      </p:pic>
      <p:sp>
        <p:nvSpPr>
          <p:cNvPr id="4" name="TextBox 3">
            <a:extLst>
              <a:ext uri="{FF2B5EF4-FFF2-40B4-BE49-F238E27FC236}">
                <a16:creationId xmlns:a16="http://schemas.microsoft.com/office/drawing/2014/main" id="{C27AA98F-5D90-0445-984A-D83D7A492FE6}"/>
              </a:ext>
            </a:extLst>
          </p:cNvPr>
          <p:cNvSpPr txBox="1"/>
          <p:nvPr/>
        </p:nvSpPr>
        <p:spPr>
          <a:xfrm>
            <a:off x="4337117" y="5682463"/>
            <a:ext cx="4539730" cy="523220"/>
          </a:xfrm>
          <a:prstGeom prst="rect">
            <a:avLst/>
          </a:prstGeom>
          <a:noFill/>
        </p:spPr>
        <p:txBody>
          <a:bodyPr wrap="square" rtlCol="0">
            <a:spAutoFit/>
          </a:bodyPr>
          <a:lstStyle/>
          <a:p>
            <a:r>
              <a:rPr lang="en-US" sz="2800">
                <a:latin typeface="Avenir Next Condensed Medium" panose="020B0506020202020204" pitchFamily="34" charset="0"/>
              </a:rPr>
              <a:t>Vulnerability Reporting Websites</a:t>
            </a:r>
          </a:p>
        </p:txBody>
      </p:sp>
      <p:sp>
        <p:nvSpPr>
          <p:cNvPr id="52" name="TextBox 51">
            <a:extLst>
              <a:ext uri="{FF2B5EF4-FFF2-40B4-BE49-F238E27FC236}">
                <a16:creationId xmlns:a16="http://schemas.microsoft.com/office/drawing/2014/main" id="{633B0803-4079-AA41-9C2E-E7013040DB92}"/>
              </a:ext>
            </a:extLst>
          </p:cNvPr>
          <p:cNvSpPr txBox="1"/>
          <p:nvPr/>
        </p:nvSpPr>
        <p:spPr>
          <a:xfrm>
            <a:off x="1287531" y="5686476"/>
            <a:ext cx="1556011" cy="523220"/>
          </a:xfrm>
          <a:prstGeom prst="rect">
            <a:avLst/>
          </a:prstGeom>
          <a:noFill/>
        </p:spPr>
        <p:txBody>
          <a:bodyPr wrap="square" rtlCol="0">
            <a:spAutoFit/>
          </a:bodyPr>
          <a:lstStyle/>
          <a:p>
            <a:r>
              <a:rPr lang="en-US" sz="2800">
                <a:latin typeface="Avenir Next Condensed Medium" panose="020B0506020202020204" pitchFamily="34" charset="0"/>
              </a:rPr>
              <a:t>The</a:t>
            </a:r>
            <a:r>
              <a:rPr lang="zh-CN" altLang="en-US" sz="2800">
                <a:latin typeface="Avenir Next Condensed Medium" panose="020B0506020202020204" pitchFamily="34" charset="0"/>
              </a:rPr>
              <a:t> </a:t>
            </a:r>
            <a:r>
              <a:rPr lang="en-US" altLang="zh-CN" sz="2800">
                <a:latin typeface="Avenir Next Condensed Medium" panose="020B0506020202020204" pitchFamily="34" charset="0"/>
              </a:rPr>
              <a:t>Crowd</a:t>
            </a:r>
            <a:endParaRPr lang="en-US" sz="2800">
              <a:latin typeface="Avenir Next Condensed Medium" panose="020B0506020202020204" pitchFamily="34" charset="0"/>
            </a:endParaRPr>
          </a:p>
        </p:txBody>
      </p:sp>
      <p:sp>
        <p:nvSpPr>
          <p:cNvPr id="2" name="Title 1"/>
          <p:cNvSpPr>
            <a:spLocks noGrp="1"/>
          </p:cNvSpPr>
          <p:nvPr>
            <p:ph type="title"/>
          </p:nvPr>
        </p:nvSpPr>
        <p:spPr>
          <a:xfrm>
            <a:off x="838200" y="365760"/>
            <a:ext cx="10354519" cy="1325563"/>
          </a:xfrm>
        </p:spPr>
        <p:txBody>
          <a:bodyPr/>
          <a:lstStyle/>
          <a:p>
            <a:r>
              <a:rPr lang="en-US"/>
              <a:t>Software Vendors Encourage Vulnerability Reporting</a:t>
            </a:r>
            <a:endParaRPr lang="en-US">
              <a:latin typeface="Avenir Next Condensed" panose="020B0506020202020204" pitchFamily="34" charset="0"/>
            </a:endParaRPr>
          </a:p>
        </p:txBody>
      </p:sp>
      <p:cxnSp>
        <p:nvCxnSpPr>
          <p:cNvPr id="65" name="Straight Arrow Connector 64">
            <a:extLst>
              <a:ext uri="{FF2B5EF4-FFF2-40B4-BE49-F238E27FC236}">
                <a16:creationId xmlns:a16="http://schemas.microsoft.com/office/drawing/2014/main" id="{ABF2D03E-029F-BA47-8710-9CEFC88F367A}"/>
              </a:ext>
            </a:extLst>
          </p:cNvPr>
          <p:cNvCxnSpPr>
            <a:cxnSpLocks/>
            <a:stCxn id="47" idx="3"/>
            <a:endCxn id="49" idx="2"/>
          </p:cNvCxnSpPr>
          <p:nvPr/>
        </p:nvCxnSpPr>
        <p:spPr>
          <a:xfrm flipV="1">
            <a:off x="3405958" y="3680200"/>
            <a:ext cx="1301990"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57BADAA-0C7A-7B4C-B5CD-97B897BBB3FA}"/>
              </a:ext>
            </a:extLst>
          </p:cNvPr>
          <p:cNvSpPr txBox="1"/>
          <p:nvPr/>
        </p:nvSpPr>
        <p:spPr>
          <a:xfrm>
            <a:off x="3393487" y="3328535"/>
            <a:ext cx="1330624" cy="707886"/>
          </a:xfrm>
          <a:prstGeom prst="rect">
            <a:avLst/>
          </a:prstGeom>
          <a:noFill/>
        </p:spPr>
        <p:txBody>
          <a:bodyPr wrap="square" rtlCol="0">
            <a:spAutoFit/>
          </a:bodyPr>
          <a:lstStyle/>
          <a:p>
            <a:pPr algn="ctr"/>
            <a:r>
              <a:rPr lang="en-US" sz="2000">
                <a:latin typeface="Avenir Next Condensed" panose="020B0506020202020204" pitchFamily="34" charset="0"/>
              </a:rPr>
              <a:t>Vulnerability Reporting</a:t>
            </a:r>
          </a:p>
        </p:txBody>
      </p:sp>
      <p:grpSp>
        <p:nvGrpSpPr>
          <p:cNvPr id="19" name="Group 18">
            <a:extLst>
              <a:ext uri="{FF2B5EF4-FFF2-40B4-BE49-F238E27FC236}">
                <a16:creationId xmlns:a16="http://schemas.microsoft.com/office/drawing/2014/main" id="{CE24A58A-DAEC-AB4A-91B3-4558A2A98E0C}"/>
              </a:ext>
            </a:extLst>
          </p:cNvPr>
          <p:cNvGrpSpPr/>
          <p:nvPr/>
        </p:nvGrpSpPr>
        <p:grpSpPr>
          <a:xfrm>
            <a:off x="4707948" y="1815668"/>
            <a:ext cx="3798069" cy="3729063"/>
            <a:chOff x="4856497" y="1889035"/>
            <a:chExt cx="3839392" cy="3675697"/>
          </a:xfrm>
        </p:grpSpPr>
        <p:grpSp>
          <p:nvGrpSpPr>
            <p:cNvPr id="62" name="Group 61">
              <a:extLst>
                <a:ext uri="{FF2B5EF4-FFF2-40B4-BE49-F238E27FC236}">
                  <a16:creationId xmlns:a16="http://schemas.microsoft.com/office/drawing/2014/main" id="{9B1AC0C6-DC29-D046-BC33-F64F5C6C3902}"/>
                </a:ext>
              </a:extLst>
            </p:cNvPr>
            <p:cNvGrpSpPr/>
            <p:nvPr/>
          </p:nvGrpSpPr>
          <p:grpSpPr>
            <a:xfrm>
              <a:off x="4856497" y="1889035"/>
              <a:ext cx="3839392" cy="3675697"/>
              <a:chOff x="4644570" y="1978524"/>
              <a:chExt cx="2916447" cy="2887601"/>
            </a:xfrm>
          </p:grpSpPr>
          <p:sp>
            <p:nvSpPr>
              <p:cNvPr id="49" name="Oval 48">
                <a:extLst>
                  <a:ext uri="{FF2B5EF4-FFF2-40B4-BE49-F238E27FC236}">
                    <a16:creationId xmlns:a16="http://schemas.microsoft.com/office/drawing/2014/main" id="{14B7B7C4-4189-004E-8036-96E24E16B1DC}"/>
                  </a:ext>
                </a:extLst>
              </p:cNvPr>
              <p:cNvSpPr/>
              <p:nvPr/>
            </p:nvSpPr>
            <p:spPr>
              <a:xfrm>
                <a:off x="4644570" y="1978524"/>
                <a:ext cx="2916447" cy="2887601"/>
              </a:xfrm>
              <a:prstGeom prst="ellipse">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a:extLst>
                  <a:ext uri="{FF2B5EF4-FFF2-40B4-BE49-F238E27FC236}">
                    <a16:creationId xmlns:a16="http://schemas.microsoft.com/office/drawing/2014/main" id="{58913FDC-0F4D-B441-8406-DD5BB786FA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820" y="2626074"/>
                <a:ext cx="1111674" cy="496549"/>
              </a:xfrm>
              <a:prstGeom prst="rect">
                <a:avLst/>
              </a:prstGeom>
            </p:spPr>
          </p:pic>
          <p:pic>
            <p:nvPicPr>
              <p:cNvPr id="60" name="Picture 59">
                <a:extLst>
                  <a:ext uri="{FF2B5EF4-FFF2-40B4-BE49-F238E27FC236}">
                    <a16:creationId xmlns:a16="http://schemas.microsoft.com/office/drawing/2014/main" id="{C9AF499E-60DE-2645-A4B6-554571A77C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5104" y="2175806"/>
                <a:ext cx="1440705" cy="432213"/>
              </a:xfrm>
              <a:prstGeom prst="rect">
                <a:avLst/>
              </a:prstGeom>
            </p:spPr>
          </p:pic>
          <p:pic>
            <p:nvPicPr>
              <p:cNvPr id="61" name="图片 8">
                <a:extLst>
                  <a:ext uri="{FF2B5EF4-FFF2-40B4-BE49-F238E27FC236}">
                    <a16:creationId xmlns:a16="http://schemas.microsoft.com/office/drawing/2014/main" id="{9E4E18A1-3966-7842-ADE6-7C333742BE43}"/>
                  </a:ext>
                </a:extLst>
              </p:cNvPr>
              <p:cNvPicPr>
                <a:picLocks noChangeAspect="1"/>
              </p:cNvPicPr>
              <p:nvPr/>
            </p:nvPicPr>
            <p:blipFill>
              <a:blip r:embed="rId6"/>
              <a:stretch>
                <a:fillRect/>
              </a:stretch>
            </p:blipFill>
            <p:spPr>
              <a:xfrm>
                <a:off x="6078795" y="2685703"/>
                <a:ext cx="1269667" cy="645272"/>
              </a:xfrm>
              <a:prstGeom prst="rect">
                <a:avLst/>
              </a:prstGeom>
            </p:spPr>
          </p:pic>
        </p:grpSp>
        <p:pic>
          <p:nvPicPr>
            <p:cNvPr id="73" name="Picture 72">
              <a:extLst>
                <a:ext uri="{FF2B5EF4-FFF2-40B4-BE49-F238E27FC236}">
                  <a16:creationId xmlns:a16="http://schemas.microsoft.com/office/drawing/2014/main" id="{7A246733-F96F-C547-A6A9-54DCD44710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8776" y="3420184"/>
              <a:ext cx="1683625" cy="456984"/>
            </a:xfrm>
            <a:prstGeom prst="rect">
              <a:avLst/>
            </a:prstGeom>
          </p:spPr>
        </p:pic>
        <p:pic>
          <p:nvPicPr>
            <p:cNvPr id="75" name="Picture 74">
              <a:extLst>
                <a:ext uri="{FF2B5EF4-FFF2-40B4-BE49-F238E27FC236}">
                  <a16:creationId xmlns:a16="http://schemas.microsoft.com/office/drawing/2014/main" id="{ABAD314C-13EF-4E4A-B36F-A6749D7E93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1986" y="3690807"/>
              <a:ext cx="1683624" cy="877000"/>
            </a:xfrm>
            <a:prstGeom prst="rect">
              <a:avLst/>
            </a:prstGeom>
          </p:spPr>
        </p:pic>
        <p:pic>
          <p:nvPicPr>
            <p:cNvPr id="76" name="Picture 75">
              <a:extLst>
                <a:ext uri="{FF2B5EF4-FFF2-40B4-BE49-F238E27FC236}">
                  <a16:creationId xmlns:a16="http://schemas.microsoft.com/office/drawing/2014/main" id="{0493ED3D-FB33-FB4F-8B4F-8F358B413B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41643" y="3917425"/>
              <a:ext cx="1468332" cy="679825"/>
            </a:xfrm>
            <a:prstGeom prst="rect">
              <a:avLst/>
            </a:prstGeom>
          </p:spPr>
        </p:pic>
        <p:pic>
          <p:nvPicPr>
            <p:cNvPr id="78" name="Picture 77">
              <a:extLst>
                <a:ext uri="{FF2B5EF4-FFF2-40B4-BE49-F238E27FC236}">
                  <a16:creationId xmlns:a16="http://schemas.microsoft.com/office/drawing/2014/main" id="{FF327AC8-31E6-9641-B494-556C5FB0E0F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55753" y="4637506"/>
              <a:ext cx="1606439" cy="679826"/>
            </a:xfrm>
            <a:prstGeom prst="rect">
              <a:avLst/>
            </a:prstGeom>
          </p:spPr>
        </p:pic>
      </p:grpSp>
      <p:grpSp>
        <p:nvGrpSpPr>
          <p:cNvPr id="14" name="Group 13">
            <a:extLst>
              <a:ext uri="{FF2B5EF4-FFF2-40B4-BE49-F238E27FC236}">
                <a16:creationId xmlns:a16="http://schemas.microsoft.com/office/drawing/2014/main" id="{15A5B8D1-4F31-7A4E-A19B-F99A2972C13C}"/>
              </a:ext>
            </a:extLst>
          </p:cNvPr>
          <p:cNvGrpSpPr/>
          <p:nvPr/>
        </p:nvGrpSpPr>
        <p:grpSpPr>
          <a:xfrm>
            <a:off x="904987" y="1722111"/>
            <a:ext cx="2500971" cy="3916179"/>
            <a:chOff x="1420738" y="1462527"/>
            <a:chExt cx="2534071" cy="3467364"/>
          </a:xfrm>
        </p:grpSpPr>
        <p:sp>
          <p:nvSpPr>
            <p:cNvPr id="47" name="Rounded Rectangle 46">
              <a:extLst>
                <a:ext uri="{FF2B5EF4-FFF2-40B4-BE49-F238E27FC236}">
                  <a16:creationId xmlns:a16="http://schemas.microsoft.com/office/drawing/2014/main" id="{1C1101AD-C7BE-7B4E-A8CB-EB9DD518095C}"/>
                </a:ext>
              </a:extLst>
            </p:cNvPr>
            <p:cNvSpPr/>
            <p:nvPr/>
          </p:nvSpPr>
          <p:spPr>
            <a:xfrm>
              <a:off x="1420738" y="1462527"/>
              <a:ext cx="2534071" cy="3467364"/>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a:extLst>
                <a:ext uri="{FF2B5EF4-FFF2-40B4-BE49-F238E27FC236}">
                  <a16:creationId xmlns:a16="http://schemas.microsoft.com/office/drawing/2014/main" id="{F9A3C703-9BB2-1143-8600-25CBAC9E7C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1174" y="1597303"/>
              <a:ext cx="1189342" cy="646331"/>
            </a:xfrm>
            <a:prstGeom prst="rect">
              <a:avLst/>
            </a:prstGeom>
          </p:spPr>
        </p:pic>
        <p:pic>
          <p:nvPicPr>
            <p:cNvPr id="58" name="Picture 57">
              <a:extLst>
                <a:ext uri="{FF2B5EF4-FFF2-40B4-BE49-F238E27FC236}">
                  <a16:creationId xmlns:a16="http://schemas.microsoft.com/office/drawing/2014/main" id="{E8591870-1D3E-504A-898D-BDE339A65FC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25069" y="4080277"/>
              <a:ext cx="731779" cy="731780"/>
            </a:xfrm>
            <a:prstGeom prst="rect">
              <a:avLst/>
            </a:prstGeom>
          </p:spPr>
        </p:pic>
        <p:sp>
          <p:nvSpPr>
            <p:cNvPr id="68" name="TextBox 67">
              <a:extLst>
                <a:ext uri="{FF2B5EF4-FFF2-40B4-BE49-F238E27FC236}">
                  <a16:creationId xmlns:a16="http://schemas.microsoft.com/office/drawing/2014/main" id="{EA51BF6A-4BC0-CE45-A31A-5219C5BBC110}"/>
                </a:ext>
              </a:extLst>
            </p:cNvPr>
            <p:cNvSpPr txBox="1"/>
            <p:nvPr/>
          </p:nvSpPr>
          <p:spPr>
            <a:xfrm>
              <a:off x="1464756" y="1629512"/>
              <a:ext cx="1166418" cy="572258"/>
            </a:xfrm>
            <a:prstGeom prst="rect">
              <a:avLst/>
            </a:prstGeom>
            <a:noFill/>
          </p:spPr>
          <p:txBody>
            <a:bodyPr wrap="square" rtlCol="0">
              <a:spAutoFit/>
            </a:bodyPr>
            <a:lstStyle/>
            <a:p>
              <a:pPr algn="ctr"/>
              <a:r>
                <a:rPr lang="en-US"/>
                <a:t>White-hat Hacker</a:t>
              </a:r>
            </a:p>
          </p:txBody>
        </p:sp>
        <p:sp>
          <p:nvSpPr>
            <p:cNvPr id="70" name="TextBox 69">
              <a:extLst>
                <a:ext uri="{FF2B5EF4-FFF2-40B4-BE49-F238E27FC236}">
                  <a16:creationId xmlns:a16="http://schemas.microsoft.com/office/drawing/2014/main" id="{D5B95F87-E945-AC49-B86A-02A1368BA7F8}"/>
                </a:ext>
              </a:extLst>
            </p:cNvPr>
            <p:cNvSpPr txBox="1"/>
            <p:nvPr/>
          </p:nvSpPr>
          <p:spPr>
            <a:xfrm>
              <a:off x="1464757" y="4448020"/>
              <a:ext cx="1429658" cy="327005"/>
            </a:xfrm>
            <a:prstGeom prst="rect">
              <a:avLst/>
            </a:prstGeom>
            <a:noFill/>
          </p:spPr>
          <p:txBody>
            <a:bodyPr wrap="square" rtlCol="0">
              <a:spAutoFit/>
            </a:bodyPr>
            <a:lstStyle/>
            <a:p>
              <a:r>
                <a:rPr lang="en-US"/>
                <a:t>Regular User</a:t>
              </a:r>
            </a:p>
          </p:txBody>
        </p:sp>
        <p:sp>
          <p:nvSpPr>
            <p:cNvPr id="80" name="TextBox 79">
              <a:extLst>
                <a:ext uri="{FF2B5EF4-FFF2-40B4-BE49-F238E27FC236}">
                  <a16:creationId xmlns:a16="http://schemas.microsoft.com/office/drawing/2014/main" id="{E9369E86-18B9-F64F-AC0A-1712EEA6E420}"/>
                </a:ext>
              </a:extLst>
            </p:cNvPr>
            <p:cNvSpPr txBox="1"/>
            <p:nvPr/>
          </p:nvSpPr>
          <p:spPr>
            <a:xfrm>
              <a:off x="1464756" y="2587339"/>
              <a:ext cx="1189342" cy="572258"/>
            </a:xfrm>
            <a:prstGeom prst="rect">
              <a:avLst/>
            </a:prstGeom>
            <a:noFill/>
          </p:spPr>
          <p:txBody>
            <a:bodyPr wrap="square" rtlCol="0">
              <a:spAutoFit/>
            </a:bodyPr>
            <a:lstStyle/>
            <a:p>
              <a:pPr algn="ctr"/>
              <a:r>
                <a:rPr lang="en-US"/>
                <a:t>Security Analysts</a:t>
              </a:r>
            </a:p>
          </p:txBody>
        </p:sp>
        <p:sp>
          <p:nvSpPr>
            <p:cNvPr id="81" name="TextBox 80">
              <a:extLst>
                <a:ext uri="{FF2B5EF4-FFF2-40B4-BE49-F238E27FC236}">
                  <a16:creationId xmlns:a16="http://schemas.microsoft.com/office/drawing/2014/main" id="{7A868EA6-2F13-9E48-9852-B2D76C19B82A}"/>
                </a:ext>
              </a:extLst>
            </p:cNvPr>
            <p:cNvSpPr txBox="1"/>
            <p:nvPr/>
          </p:nvSpPr>
          <p:spPr>
            <a:xfrm rot="5400000">
              <a:off x="1873096" y="4127022"/>
              <a:ext cx="612978" cy="356023"/>
            </a:xfrm>
            <a:prstGeom prst="rect">
              <a:avLst/>
            </a:prstGeom>
            <a:noFill/>
          </p:spPr>
          <p:txBody>
            <a:bodyPr wrap="square" rtlCol="0">
              <a:spAutoFit/>
            </a:bodyPr>
            <a:lstStyle/>
            <a:p>
              <a:r>
                <a:rPr lang="en-US">
                  <a:latin typeface="Avenir Next Condensed Medium" panose="020B0506020202020204" pitchFamily="34" charset="0"/>
                </a:rPr>
                <a:t>……</a:t>
              </a:r>
            </a:p>
          </p:txBody>
        </p:sp>
        <p:pic>
          <p:nvPicPr>
            <p:cNvPr id="83" name="Picture 82">
              <a:extLst>
                <a:ext uri="{FF2B5EF4-FFF2-40B4-BE49-F238E27FC236}">
                  <a16:creationId xmlns:a16="http://schemas.microsoft.com/office/drawing/2014/main" id="{0CB3145D-A9CE-5941-9540-25FF5717D6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92246" y="2590771"/>
              <a:ext cx="936118" cy="627931"/>
            </a:xfrm>
            <a:prstGeom prst="rect">
              <a:avLst/>
            </a:prstGeom>
          </p:spPr>
        </p:pic>
      </p:grpSp>
      <p:sp>
        <p:nvSpPr>
          <p:cNvPr id="5" name="Rectangle 4">
            <a:extLst>
              <a:ext uri="{FF2B5EF4-FFF2-40B4-BE49-F238E27FC236}">
                <a16:creationId xmlns:a16="http://schemas.microsoft.com/office/drawing/2014/main" id="{DDDDB3A3-8BBE-4C60-ABFF-D5BBBE9A4146}"/>
              </a:ext>
            </a:extLst>
          </p:cNvPr>
          <p:cNvSpPr/>
          <p:nvPr/>
        </p:nvSpPr>
        <p:spPr>
          <a:xfrm>
            <a:off x="2875" y="2876"/>
            <a:ext cx="12186248" cy="497456"/>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20">
            <a:extLst>
              <a:ext uri="{FF2B5EF4-FFF2-40B4-BE49-F238E27FC236}">
                <a16:creationId xmlns:a16="http://schemas.microsoft.com/office/drawing/2014/main" id="{4A0A24F3-9B6C-B44C-82CE-20A3050B88EA}"/>
              </a:ext>
            </a:extLst>
          </p:cNvPr>
          <p:cNvSpPr>
            <a:spLocks noGrp="1"/>
          </p:cNvSpPr>
          <p:nvPr>
            <p:ph type="sldNum" sz="quarter" idx="12"/>
          </p:nvPr>
        </p:nvSpPr>
        <p:spPr/>
        <p:txBody>
          <a:bodyPr/>
          <a:lstStyle/>
          <a:p>
            <a:fld id="{079CB688-378F-4534-BFFE-AF122467FDB7}" type="slidenum">
              <a:rPr lang="zh-CN" altLang="en-US" smtClean="0"/>
              <a:t>9</a:t>
            </a:fld>
            <a:endParaRPr lang="zh-CN" altLang="en-US"/>
          </a:p>
        </p:txBody>
      </p:sp>
      <p:sp>
        <p:nvSpPr>
          <p:cNvPr id="9" name="TextBox 8">
            <a:extLst>
              <a:ext uri="{FF2B5EF4-FFF2-40B4-BE49-F238E27FC236}">
                <a16:creationId xmlns:a16="http://schemas.microsoft.com/office/drawing/2014/main" id="{7143BF1D-3E4D-694C-9F03-556415B37B4C}"/>
              </a:ext>
            </a:extLst>
          </p:cNvPr>
          <p:cNvSpPr txBox="1"/>
          <p:nvPr/>
        </p:nvSpPr>
        <p:spPr>
          <a:xfrm>
            <a:off x="949961" y="3891701"/>
            <a:ext cx="1310149" cy="646331"/>
          </a:xfrm>
          <a:prstGeom prst="rect">
            <a:avLst/>
          </a:prstGeom>
          <a:noFill/>
        </p:spPr>
        <p:txBody>
          <a:bodyPr wrap="square" rtlCol="0">
            <a:spAutoFit/>
          </a:bodyPr>
          <a:lstStyle/>
          <a:p>
            <a:pPr algn="ctr"/>
            <a:r>
              <a:rPr lang="en-US"/>
              <a:t>Security Researchers</a:t>
            </a:r>
          </a:p>
        </p:txBody>
      </p:sp>
      <p:cxnSp>
        <p:nvCxnSpPr>
          <p:cNvPr id="15" name="Straight Arrow Connector 14">
            <a:extLst>
              <a:ext uri="{FF2B5EF4-FFF2-40B4-BE49-F238E27FC236}">
                <a16:creationId xmlns:a16="http://schemas.microsoft.com/office/drawing/2014/main" id="{7428B794-0285-C440-B5CA-6ED9CFA1BCA6}"/>
              </a:ext>
            </a:extLst>
          </p:cNvPr>
          <p:cNvCxnSpPr>
            <a:cxnSpLocks/>
            <a:stCxn id="49" idx="6"/>
            <a:endCxn id="17" idx="1"/>
          </p:cNvCxnSpPr>
          <p:nvPr/>
        </p:nvCxnSpPr>
        <p:spPr>
          <a:xfrm flipV="1">
            <a:off x="8506017" y="2703362"/>
            <a:ext cx="1301473" cy="976838"/>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88CBE30-1592-C44B-85D0-544C23435B5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07490" y="2252512"/>
            <a:ext cx="1905000" cy="901700"/>
          </a:xfrm>
          <a:prstGeom prst="rect">
            <a:avLst/>
          </a:prstGeom>
        </p:spPr>
      </p:pic>
      <p:sp>
        <p:nvSpPr>
          <p:cNvPr id="18" name="TextBox 17">
            <a:extLst>
              <a:ext uri="{FF2B5EF4-FFF2-40B4-BE49-F238E27FC236}">
                <a16:creationId xmlns:a16="http://schemas.microsoft.com/office/drawing/2014/main" id="{50E70F15-29E7-B143-BEFC-02153C573569}"/>
              </a:ext>
            </a:extLst>
          </p:cNvPr>
          <p:cNvSpPr txBox="1"/>
          <p:nvPr/>
        </p:nvSpPr>
        <p:spPr>
          <a:xfrm>
            <a:off x="9806500" y="3138208"/>
            <a:ext cx="1964439" cy="523220"/>
          </a:xfrm>
          <a:prstGeom prst="rect">
            <a:avLst/>
          </a:prstGeom>
          <a:noFill/>
        </p:spPr>
        <p:txBody>
          <a:bodyPr wrap="square" rtlCol="0">
            <a:spAutoFit/>
          </a:bodyPr>
          <a:lstStyle/>
          <a:p>
            <a:r>
              <a:rPr lang="en-US" sz="2800">
                <a:latin typeface="Avenir Next Condensed Medium" panose="020B0506020202020204" pitchFamily="34" charset="0"/>
              </a:rPr>
              <a:t>CVE</a:t>
            </a:r>
            <a:r>
              <a:rPr lang="en-US" altLang="zh-CN" sz="2800" baseline="30000">
                <a:latin typeface="Avenir Next Condensed" panose="020B0506020202020204" pitchFamily="34" charset="0"/>
                <a:ea typeface="SimSun"/>
              </a:rPr>
              <a:t>1</a:t>
            </a:r>
            <a:r>
              <a:rPr lang="en-US" sz="2800">
                <a:latin typeface="Avenir Next Condensed Medium" panose="020B0506020202020204" pitchFamily="34" charset="0"/>
              </a:rPr>
              <a:t> Website</a:t>
            </a:r>
          </a:p>
        </p:txBody>
      </p:sp>
      <p:sp>
        <p:nvSpPr>
          <p:cNvPr id="27" name="TextBox 26">
            <a:extLst>
              <a:ext uri="{FF2B5EF4-FFF2-40B4-BE49-F238E27FC236}">
                <a16:creationId xmlns:a16="http://schemas.microsoft.com/office/drawing/2014/main" id="{669C61EF-5820-FE48-8159-7CADA3CB69F9}"/>
              </a:ext>
            </a:extLst>
          </p:cNvPr>
          <p:cNvSpPr txBox="1"/>
          <p:nvPr/>
        </p:nvSpPr>
        <p:spPr>
          <a:xfrm>
            <a:off x="-11574" y="6580402"/>
            <a:ext cx="3647440" cy="369332"/>
          </a:xfrm>
          <a:prstGeom prst="rect">
            <a:avLst/>
          </a:prstGeom>
          <a:noFill/>
        </p:spPr>
        <p:txBody>
          <a:bodyPr wrap="square" rtlCol="0">
            <a:spAutoFit/>
          </a:bodyPr>
          <a:lstStyle/>
          <a:p>
            <a:r>
              <a:rPr lang="en-US" altLang="zh-CN" baseline="30000">
                <a:latin typeface="Avenir Next Condensed" panose="020B0506020202020204" pitchFamily="34" charset="0"/>
                <a:ea typeface="SimSun"/>
              </a:rPr>
              <a:t>1 </a:t>
            </a:r>
            <a:r>
              <a:rPr lang="en-US">
                <a:latin typeface="Avenir Next Condensed" panose="020B0506020202020204" pitchFamily="34" charset="0"/>
              </a:rPr>
              <a:t>Common Vulnerabilities and Exposures</a:t>
            </a:r>
          </a:p>
        </p:txBody>
      </p:sp>
      <p:pic>
        <p:nvPicPr>
          <p:cNvPr id="48" name="Picture 47">
            <a:extLst>
              <a:ext uri="{FF2B5EF4-FFF2-40B4-BE49-F238E27FC236}">
                <a16:creationId xmlns:a16="http://schemas.microsoft.com/office/drawing/2014/main" id="{657DB763-10C2-564D-9794-40E7C50D92BD}"/>
              </a:ext>
            </a:extLst>
          </p:cNvPr>
          <p:cNvPicPr>
            <a:picLocks noChangeAspect="1"/>
          </p:cNvPicPr>
          <p:nvPr/>
        </p:nvPicPr>
        <p:blipFill>
          <a:blip r:embed="rId15"/>
          <a:stretch>
            <a:fillRect/>
          </a:stretch>
        </p:blipFill>
        <p:spPr>
          <a:xfrm>
            <a:off x="9940011" y="3781325"/>
            <a:ext cx="1772479" cy="1772479"/>
          </a:xfrm>
          <a:prstGeom prst="rect">
            <a:avLst/>
          </a:prstGeom>
        </p:spPr>
      </p:pic>
      <p:cxnSp>
        <p:nvCxnSpPr>
          <p:cNvPr id="50" name="Straight Arrow Connector 49">
            <a:extLst>
              <a:ext uri="{FF2B5EF4-FFF2-40B4-BE49-F238E27FC236}">
                <a16:creationId xmlns:a16="http://schemas.microsoft.com/office/drawing/2014/main" id="{536C8569-A8AA-D242-9D4A-24094B76DCE4}"/>
              </a:ext>
            </a:extLst>
          </p:cNvPr>
          <p:cNvCxnSpPr>
            <a:cxnSpLocks/>
            <a:stCxn id="49" idx="6"/>
            <a:endCxn id="48" idx="1"/>
          </p:cNvCxnSpPr>
          <p:nvPr/>
        </p:nvCxnSpPr>
        <p:spPr>
          <a:xfrm>
            <a:off x="8506017" y="3680200"/>
            <a:ext cx="1433994" cy="987365"/>
          </a:xfrm>
          <a:prstGeom prst="straightConnector1">
            <a:avLst/>
          </a:prstGeom>
          <a:ln w="38100">
            <a:headEnd type="stealth" w="lg" len="lg"/>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96B51296-613F-404F-8C34-16D71AE6B2ED}"/>
              </a:ext>
            </a:extLst>
          </p:cNvPr>
          <p:cNvSpPr txBox="1"/>
          <p:nvPr/>
        </p:nvSpPr>
        <p:spPr>
          <a:xfrm rot="2080154">
            <a:off x="8598108" y="3950778"/>
            <a:ext cx="1612569" cy="707886"/>
          </a:xfrm>
          <a:prstGeom prst="rect">
            <a:avLst/>
          </a:prstGeom>
          <a:noFill/>
        </p:spPr>
        <p:txBody>
          <a:bodyPr wrap="square" rtlCol="0">
            <a:spAutoFit/>
          </a:bodyPr>
          <a:lstStyle/>
          <a:p>
            <a:r>
              <a:rPr lang="en-US" altLang="zh-CN" sz="2000">
                <a:latin typeface="Avenir Next Condensed" panose="020B0506020202020204" pitchFamily="34" charset="0"/>
              </a:rPr>
              <a:t>Vulnerability</a:t>
            </a:r>
            <a:r>
              <a:rPr lang="zh-CN" altLang="en-US" sz="2000">
                <a:latin typeface="Avenir Next Condensed" panose="020B0506020202020204" pitchFamily="34" charset="0"/>
              </a:rPr>
              <a:t> </a:t>
            </a:r>
            <a:r>
              <a:rPr lang="en-US" altLang="zh-CN" sz="2000">
                <a:latin typeface="Avenir Next Condensed" panose="020B0506020202020204" pitchFamily="34" charset="0"/>
              </a:rPr>
              <a:t>Reproduction</a:t>
            </a:r>
            <a:endParaRPr lang="en-US" sz="2000">
              <a:latin typeface="Avenir Next Condensed" panose="020B0506020202020204" pitchFamily="34" charset="0"/>
            </a:endParaRPr>
          </a:p>
        </p:txBody>
      </p:sp>
      <p:sp>
        <p:nvSpPr>
          <p:cNvPr id="57" name="TextBox 56">
            <a:extLst>
              <a:ext uri="{FF2B5EF4-FFF2-40B4-BE49-F238E27FC236}">
                <a16:creationId xmlns:a16="http://schemas.microsoft.com/office/drawing/2014/main" id="{616A57FA-349F-844F-9F11-323314FC690E}"/>
              </a:ext>
            </a:extLst>
          </p:cNvPr>
          <p:cNvSpPr txBox="1"/>
          <p:nvPr/>
        </p:nvSpPr>
        <p:spPr>
          <a:xfrm>
            <a:off x="9372410" y="5682463"/>
            <a:ext cx="2832617" cy="523220"/>
          </a:xfrm>
          <a:prstGeom prst="rect">
            <a:avLst/>
          </a:prstGeom>
          <a:noFill/>
        </p:spPr>
        <p:txBody>
          <a:bodyPr wrap="square" rtlCol="0">
            <a:spAutoFit/>
          </a:bodyPr>
          <a:lstStyle/>
          <a:p>
            <a:r>
              <a:rPr lang="en-US" altLang="zh-CN" sz="2800">
                <a:latin typeface="Avenir Next Condensed Medium" panose="020B0506020202020204" pitchFamily="34" charset="0"/>
              </a:rPr>
              <a:t>Software</a:t>
            </a:r>
            <a:r>
              <a:rPr lang="zh-CN" altLang="en-US" sz="2800">
                <a:latin typeface="Avenir Next Condensed Medium" panose="020B0506020202020204" pitchFamily="34" charset="0"/>
              </a:rPr>
              <a:t> </a:t>
            </a:r>
            <a:r>
              <a:rPr lang="en-US" altLang="zh-CN" sz="2800">
                <a:latin typeface="Avenir Next Condensed Medium" panose="020B0506020202020204" pitchFamily="34" charset="0"/>
              </a:rPr>
              <a:t>Developers</a:t>
            </a:r>
            <a:endParaRPr lang="en-US" sz="2800">
              <a:latin typeface="Avenir Next Condensed Medium" panose="020B0506020202020204" pitchFamily="34" charset="0"/>
            </a:endParaRPr>
          </a:p>
        </p:txBody>
      </p:sp>
      <p:sp>
        <p:nvSpPr>
          <p:cNvPr id="6" name="Footer Placeholder 5">
            <a:extLst>
              <a:ext uri="{FF2B5EF4-FFF2-40B4-BE49-F238E27FC236}">
                <a16:creationId xmlns:a16="http://schemas.microsoft.com/office/drawing/2014/main" id="{589A8F97-5AB1-724A-90E9-65F2D120FC91}"/>
              </a:ext>
            </a:extLst>
          </p:cNvPr>
          <p:cNvSpPr>
            <a:spLocks noGrp="1"/>
          </p:cNvSpPr>
          <p:nvPr>
            <p:ph type="ftr" sz="quarter" idx="11"/>
          </p:nvPr>
        </p:nvSpPr>
        <p:spPr/>
        <p:txBody>
          <a:bodyPr/>
          <a:lstStyle/>
          <a:p>
            <a:r>
              <a:rPr lang="en-US" altLang="zh-CN"/>
              <a:t>Presented</a:t>
            </a:r>
            <a:r>
              <a:rPr lang="zh-CN" altLang="en-US"/>
              <a:t> </a:t>
            </a:r>
            <a:r>
              <a:rPr lang="en-US" altLang="zh-CN"/>
              <a:t>by</a:t>
            </a:r>
            <a:r>
              <a:rPr lang="zh-CN" altLang="en-US"/>
              <a:t> </a:t>
            </a:r>
            <a:r>
              <a:rPr lang="en-US" altLang="zh-CN"/>
              <a:t>Dongliang</a:t>
            </a:r>
            <a:r>
              <a:rPr lang="zh-CN" altLang="en-US"/>
              <a:t> </a:t>
            </a:r>
            <a:r>
              <a:rPr lang="en-US" altLang="zh-CN"/>
              <a:t>Mu</a:t>
            </a:r>
            <a:endParaRPr lang="en-US"/>
          </a:p>
        </p:txBody>
      </p:sp>
    </p:spTree>
    <p:extLst>
      <p:ext uri="{BB962C8B-B14F-4D97-AF65-F5344CB8AC3E}">
        <p14:creationId xmlns:p14="http://schemas.microsoft.com/office/powerpoint/2010/main" val="311120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1+#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1+#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checkerboard(across)">
                                      <p:cBhvr>
                                        <p:cTn id="29" dur="500"/>
                                        <p:tgtEl>
                                          <p:spTgt spid="48"/>
                                        </p:tgtEl>
                                      </p:cBhvr>
                                    </p:animEffect>
                                  </p:childTnLst>
                                </p:cTn>
                              </p:par>
                              <p:par>
                                <p:cTn id="30" presetID="5" presetClass="entr" presetSubtype="1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checkerboard(across)">
                                      <p:cBhvr>
                                        <p:cTn id="32" dur="500"/>
                                        <p:tgtEl>
                                          <p:spTgt spid="50"/>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checkerboard(across)">
                                      <p:cBhvr>
                                        <p:cTn id="35" dur="500"/>
                                        <p:tgtEl>
                                          <p:spTgt spid="53"/>
                                        </p:tgtEl>
                                      </p:cBhvr>
                                    </p:animEffect>
                                  </p:childTnLst>
                                </p:cTn>
                              </p:par>
                              <p:par>
                                <p:cTn id="36" presetID="5" presetClass="entr" presetSubtype="10" fill="hold" grpId="0"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checkerboard(across)">
                                      <p:cBhvr>
                                        <p:cTn id="3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8" grpId="0"/>
      <p:bldP spid="27" grpId="0"/>
      <p:bldP spid="53" grpId="0"/>
      <p:bldP spid="5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7039</Words>
  <Application>Microsoft Macintosh PowerPoint</Application>
  <PresentationFormat>Widescreen</PresentationFormat>
  <Paragraphs>890</Paragraphs>
  <Slides>57</Slides>
  <Notes>52</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Avenir Next Condensed Medium</vt:lpstr>
      <vt:lpstr>Calibri</vt:lpstr>
      <vt:lpstr>Arial</vt:lpstr>
      <vt:lpstr>Wingdings</vt:lpstr>
      <vt:lpstr>Avenir Next Condensed</vt:lpstr>
      <vt:lpstr>Avenir Next Condensed Demi Bold</vt:lpstr>
      <vt:lpstr>Office Theme</vt:lpstr>
      <vt:lpstr>Towards Facilitating the Removal of Software Vulnerability</vt:lpstr>
      <vt:lpstr>Cybersecurity Attacks Caused By Vulnerabilities</vt:lpstr>
      <vt:lpstr>Massive Vulnerabilities Reported Over Time</vt:lpstr>
      <vt:lpstr>Problem Statement</vt:lpstr>
      <vt:lpstr>Overview of Solution</vt:lpstr>
      <vt:lpstr>Overview of Solution</vt:lpstr>
      <vt:lpstr>Overview of Solution</vt:lpstr>
      <vt:lpstr>RoadMap</vt:lpstr>
      <vt:lpstr>Software Vendors Encourage Vulnerability Reporting</vt:lpstr>
      <vt:lpstr>Vulnerability Reproduction Can be Challenging</vt:lpstr>
      <vt:lpstr>Consequences of Poor Reproducibility</vt:lpstr>
      <vt:lpstr>This Work</vt:lpstr>
      <vt:lpstr>Vulnerability Report Dataset</vt:lpstr>
      <vt:lpstr>Vulnerability Report Dataset (cont.)</vt:lpstr>
      <vt:lpstr>Reproduction Workflow</vt:lpstr>
      <vt:lpstr>Reproduction Workflow (cont.)</vt:lpstr>
      <vt:lpstr>Reproduction Workflow (cont.)</vt:lpstr>
      <vt:lpstr>Reproduction Workflow (cont.)</vt:lpstr>
      <vt:lpstr>Reproduction Workflow (cont.)</vt:lpstr>
      <vt:lpstr>Reproduction Experiment: controlled information source</vt:lpstr>
      <vt:lpstr>Finding 1: Vulnerability is difficult to reproduce</vt:lpstr>
      <vt:lpstr>Finding 2: Key Factors makes reproduction difficult</vt:lpstr>
      <vt:lpstr>Finding 3: Useful Tips for Information Recovery</vt:lpstr>
      <vt:lpstr>Data Sharing</vt:lpstr>
      <vt:lpstr>Summary</vt:lpstr>
      <vt:lpstr>RoadMap</vt:lpstr>
      <vt:lpstr>Software Crash Reports Help Disclose Vulnerabilities</vt:lpstr>
      <vt:lpstr>It’s Hard to Automatically Diagnose Software Crashes</vt:lpstr>
      <vt:lpstr>Technical Challenges in Analyzing Software Crashes</vt:lpstr>
      <vt:lpstr>POMP: Hardware-assisted Software Crash Analysis </vt:lpstr>
      <vt:lpstr>Hardware-enhanced Core dump</vt:lpstr>
      <vt:lpstr>Data Flow Construction</vt:lpstr>
      <vt:lpstr>Reverse Execution</vt:lpstr>
      <vt:lpstr>Challenge – Non-invertible Instructions</vt:lpstr>
      <vt:lpstr>Solution – Data Flow Relation </vt:lpstr>
      <vt:lpstr>Challenge - Memory Alias Problem</vt:lpstr>
      <vt:lpstr>Solution - Hypothesis Testing</vt:lpstr>
      <vt:lpstr>Backward Taint Analysis</vt:lpstr>
      <vt:lpstr>Evaluations</vt:lpstr>
      <vt:lpstr>Evaluations (cont.)</vt:lpstr>
      <vt:lpstr>Summary</vt:lpstr>
      <vt:lpstr>RoadMap</vt:lpstr>
      <vt:lpstr>Conclusion</vt:lpstr>
      <vt:lpstr>Future Work</vt:lpstr>
      <vt:lpstr>Q &amp; A</vt:lpstr>
      <vt:lpstr>Acknowledgements</vt:lpstr>
      <vt:lpstr>Practical Issues when applying VSA into Crash Analysis</vt:lpstr>
      <vt:lpstr>How to Improve Value-set Analysis?</vt:lpstr>
      <vt:lpstr>DEEPVSA: Facilitate Value-set Analysis with Deep Learning</vt:lpstr>
      <vt:lpstr>Our Neural Network Architecture</vt:lpstr>
      <vt:lpstr>Our Neural Network Architecture (cont.)</vt:lpstr>
      <vt:lpstr>Evaluation</vt:lpstr>
      <vt:lpstr>Evaluation (cont.)</vt:lpstr>
      <vt:lpstr>Summary</vt:lpstr>
      <vt:lpstr>PowerPoint Presentation</vt:lpstr>
      <vt:lpstr>Overview of Solution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 Dongliang</dc:creator>
  <cp:lastModifiedBy>Mu, Dongliang</cp:lastModifiedBy>
  <cp:revision>1</cp:revision>
  <dcterms:created xsi:type="dcterms:W3CDTF">2019-12-10T19:31:26Z</dcterms:created>
  <dcterms:modified xsi:type="dcterms:W3CDTF">2020-02-12T21:51:52Z</dcterms:modified>
</cp:coreProperties>
</file>